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 r:id="rId2"/>
    <p:sldId id="258" r:id="rId3"/>
    <p:sldId id="257" r:id="rId4"/>
    <p:sldId id="259" r:id="rId5"/>
    <p:sldId id="273" r:id="rId6"/>
    <p:sldId id="260" r:id="rId7"/>
    <p:sldId id="276" r:id="rId8"/>
    <p:sldId id="267" r:id="rId9"/>
    <p:sldId id="268" r:id="rId10"/>
    <p:sldId id="284" r:id="rId11"/>
    <p:sldId id="269" r:id="rId12"/>
    <p:sldId id="270" r:id="rId13"/>
    <p:sldId id="275" r:id="rId14"/>
    <p:sldId id="264" r:id="rId15"/>
    <p:sldId id="277" r:id="rId16"/>
    <p:sldId id="274" r:id="rId17"/>
    <p:sldId id="261" r:id="rId18"/>
    <p:sldId id="278" r:id="rId19"/>
    <p:sldId id="283" r:id="rId20"/>
    <p:sldId id="285" r:id="rId21"/>
    <p:sldId id="287" r:id="rId22"/>
    <p:sldId id="279" r:id="rId23"/>
    <p:sldId id="282" r:id="rId24"/>
    <p:sldId id="288" r:id="rId25"/>
    <p:sldId id="286" r:id="rId26"/>
    <p:sldId id="262" r:id="rId27"/>
    <p:sldId id="263" r:id="rId28"/>
    <p:sldId id="292" r:id="rId29"/>
    <p:sldId id="281" r:id="rId30"/>
    <p:sldId id="289" r:id="rId31"/>
    <p:sldId id="290" r:id="rId32"/>
    <p:sldId id="291" r:id="rId33"/>
    <p:sldId id="280" r:id="rId34"/>
    <p:sldId id="26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416" autoAdjust="0"/>
  </p:normalViewPr>
  <p:slideViewPr>
    <p:cSldViewPr snapToGrid="0">
      <p:cViewPr varScale="1">
        <p:scale>
          <a:sx n="57" d="100"/>
          <a:sy n="57" d="100"/>
        </p:scale>
        <p:origin x="11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692CF-9DE1-4FE0-A432-275B1FEB0435}" type="datetimeFigureOut">
              <a:rPr lang="fr-FR" smtClean="0"/>
              <a:t>22/02/2018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F62D9-101E-4A43-A7FF-52EC1B425539}" type="slidenum">
              <a:rPr lang="fr-FR" smtClean="0"/>
              <a:t>‹N°›</a:t>
            </a:fld>
            <a:endParaRPr lang="fr-FR"/>
          </a:p>
        </p:txBody>
      </p:sp>
    </p:spTree>
    <p:extLst>
      <p:ext uri="{BB962C8B-B14F-4D97-AF65-F5344CB8AC3E}">
        <p14:creationId xmlns:p14="http://schemas.microsoft.com/office/powerpoint/2010/main" val="154438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y a deux grands domaines autour de l’analyse des documents textuels. Le premier, le </a:t>
            </a:r>
            <a:r>
              <a:rPr lang="fr-FR" dirty="0" err="1"/>
              <a:t>text</a:t>
            </a:r>
            <a:r>
              <a:rPr lang="fr-FR" dirty="0"/>
              <a:t> </a:t>
            </a:r>
            <a:r>
              <a:rPr lang="fr-FR" dirty="0" err="1"/>
              <a:t>mining</a:t>
            </a:r>
            <a:r>
              <a:rPr lang="fr-FR" dirty="0"/>
              <a:t>, vise à extraire de l’information à partir de texte ; le second, le traitement du langage naturel cherche à comprendre le sens du document. </a:t>
            </a:r>
          </a:p>
          <a:p>
            <a:endParaRPr lang="fr-FR" dirty="0"/>
          </a:p>
          <a:p>
            <a:r>
              <a:rPr lang="fr-FR" dirty="0"/>
              <a:t>Ici, nous ne traiterons que de l’analyse textuelle.</a:t>
            </a:r>
          </a:p>
          <a:p>
            <a:endParaRPr lang="fr-FR" dirty="0"/>
          </a:p>
          <a:p>
            <a:r>
              <a:rPr lang="fr-FR" dirty="0"/>
              <a:t>Parmi les champs d’applications, nous pouvons en citer plusieurs.</a:t>
            </a:r>
          </a:p>
          <a:p>
            <a:endParaRPr lang="fr-FR" dirty="0"/>
          </a:p>
          <a:p>
            <a:r>
              <a:rPr lang="fr-FR" dirty="0"/>
              <a:t>Il faut faire attention à la nature des documents : ce ne sont pas des </a:t>
            </a:r>
            <a:r>
              <a:rPr lang="fr-FR" dirty="0" err="1"/>
              <a:t>datasets</a:t>
            </a:r>
            <a:r>
              <a:rPr lang="fr-FR" dirty="0"/>
              <a:t> structurés ! Il faut donc les traiter d’une autre manière (le pré-</a:t>
            </a:r>
            <a:r>
              <a:rPr lang="fr-FR" dirty="0" err="1"/>
              <a:t>processing</a:t>
            </a:r>
            <a:r>
              <a:rPr lang="fr-FR" dirty="0"/>
              <a:t>). </a:t>
            </a:r>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2</a:t>
            </a:fld>
            <a:endParaRPr lang="fr-FR"/>
          </a:p>
        </p:txBody>
      </p:sp>
    </p:spTree>
    <p:extLst>
      <p:ext uri="{BB962C8B-B14F-4D97-AF65-F5344CB8AC3E}">
        <p14:creationId xmlns:p14="http://schemas.microsoft.com/office/powerpoint/2010/main" val="523615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18</a:t>
            </a:fld>
            <a:endParaRPr lang="fr-FR"/>
          </a:p>
        </p:txBody>
      </p:sp>
    </p:spTree>
    <p:extLst>
      <p:ext uri="{BB962C8B-B14F-4D97-AF65-F5344CB8AC3E}">
        <p14:creationId xmlns:p14="http://schemas.microsoft.com/office/powerpoint/2010/main" val="42548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20</a:t>
            </a:fld>
            <a:endParaRPr lang="fr-FR"/>
          </a:p>
        </p:txBody>
      </p:sp>
    </p:spTree>
    <p:extLst>
      <p:ext uri="{BB962C8B-B14F-4D97-AF65-F5344CB8AC3E}">
        <p14:creationId xmlns:p14="http://schemas.microsoft.com/office/powerpoint/2010/main" val="1618009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21</a:t>
            </a:fld>
            <a:endParaRPr lang="fr-FR"/>
          </a:p>
        </p:txBody>
      </p:sp>
    </p:spTree>
    <p:extLst>
      <p:ext uri="{BB962C8B-B14F-4D97-AF65-F5344CB8AC3E}">
        <p14:creationId xmlns:p14="http://schemas.microsoft.com/office/powerpoint/2010/main" val="18870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L’idée est ici de transformer des documents et des corpus (ensemble de documents) en vecteurs ou en matrices.</a:t>
            </a:r>
          </a:p>
          <a:p>
            <a:r>
              <a:rPr lang="fr-FR" dirty="0"/>
              <a:t>Plusieurs méthodes seront abordées, après avoir présenté le pré-</a:t>
            </a:r>
            <a:r>
              <a:rPr lang="fr-FR" dirty="0" err="1"/>
              <a:t>processing</a:t>
            </a:r>
            <a:r>
              <a:rPr lang="fr-FR" dirty="0"/>
              <a:t>.</a:t>
            </a:r>
          </a:p>
          <a:p>
            <a:r>
              <a:rPr lang="fr-FR" dirty="0"/>
              <a:t>TF-IDF, Okapi BM25, LSA/LSI, </a:t>
            </a:r>
            <a:r>
              <a:rPr lang="fr-FR" dirty="0" err="1"/>
              <a:t>Glove</a:t>
            </a:r>
            <a:r>
              <a:rPr lang="fr-FR" dirty="0"/>
              <a:t> </a:t>
            </a:r>
            <a:r>
              <a:rPr lang="fr-FR" dirty="0" err="1"/>
              <a:t>embeddings</a:t>
            </a:r>
            <a:r>
              <a:rPr lang="fr-FR" dirty="0"/>
              <a:t>, Word2Vec </a:t>
            </a:r>
            <a:r>
              <a:rPr lang="fr-FR" dirty="0" err="1"/>
              <a:t>embeddings</a:t>
            </a:r>
            <a:r>
              <a:rPr lang="fr-FR" dirty="0"/>
              <a:t>, …</a:t>
            </a:r>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3</a:t>
            </a:fld>
            <a:endParaRPr lang="fr-FR"/>
          </a:p>
        </p:txBody>
      </p:sp>
    </p:spTree>
    <p:extLst>
      <p:ext uri="{BB962C8B-B14F-4D97-AF65-F5344CB8AC3E}">
        <p14:creationId xmlns:p14="http://schemas.microsoft.com/office/powerpoint/2010/main" val="181431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illustrer ces méthodes, nous aurons des petits </a:t>
            </a:r>
            <a:r>
              <a:rPr lang="fr-FR" dirty="0" err="1"/>
              <a:t>datasets</a:t>
            </a:r>
            <a:r>
              <a:rPr lang="fr-FR" dirty="0"/>
              <a:t> ‘</a:t>
            </a:r>
            <a:r>
              <a:rPr lang="fr-FR" dirty="0" err="1"/>
              <a:t>toy</a:t>
            </a:r>
            <a:r>
              <a:rPr lang="fr-FR" dirty="0"/>
              <a:t>’ ainsi qu’un </a:t>
            </a:r>
            <a:r>
              <a:rPr lang="fr-FR" dirty="0" err="1"/>
              <a:t>dataset</a:t>
            </a:r>
            <a:r>
              <a:rPr lang="fr-FR" dirty="0"/>
              <a:t> contenant tous les discours d’inauguration des présidents américains sur le dernier siècle (26 discours).</a:t>
            </a:r>
          </a:p>
          <a:p>
            <a:r>
              <a:rPr lang="fr-FR" dirty="0"/>
              <a:t>A partir de là, on pourra illustrer la proximité des discours entre eux et tenter de répondre à des questions marrants =)</a:t>
            </a:r>
          </a:p>
          <a:p>
            <a:r>
              <a:rPr lang="fr-FR" dirty="0"/>
              <a:t>Pour le code, tout sera codé sous la distribution Anaconda de Python avec l’IDE de </a:t>
            </a:r>
            <a:r>
              <a:rPr lang="fr-FR" dirty="0" err="1"/>
              <a:t>Jupyter</a:t>
            </a:r>
            <a:r>
              <a:rPr lang="fr-FR" dirty="0"/>
              <a:t>.</a:t>
            </a:r>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4</a:t>
            </a:fld>
            <a:endParaRPr lang="fr-FR"/>
          </a:p>
        </p:txBody>
      </p:sp>
    </p:spTree>
    <p:extLst>
      <p:ext uri="{BB962C8B-B14F-4D97-AF65-F5344CB8AC3E}">
        <p14:creationId xmlns:p14="http://schemas.microsoft.com/office/powerpoint/2010/main" val="82721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a:t>
            </a:r>
            <a:r>
              <a:rPr lang="fr-FR" dirty="0" err="1"/>
              <a:t>processing</a:t>
            </a:r>
            <a:r>
              <a:rPr lang="fr-FR" dirty="0"/>
              <a:t> : structurer les données textuelles</a:t>
            </a:r>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5</a:t>
            </a:fld>
            <a:endParaRPr lang="fr-FR"/>
          </a:p>
        </p:txBody>
      </p:sp>
    </p:spTree>
    <p:extLst>
      <p:ext uri="{BB962C8B-B14F-4D97-AF65-F5344CB8AC3E}">
        <p14:creationId xmlns:p14="http://schemas.microsoft.com/office/powerpoint/2010/main" val="1174527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différentes phases du pré-</a:t>
            </a:r>
            <a:r>
              <a:rPr lang="fr-FR" dirty="0" err="1"/>
              <a:t>processing</a:t>
            </a:r>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6</a:t>
            </a:fld>
            <a:endParaRPr lang="fr-FR"/>
          </a:p>
        </p:txBody>
      </p:sp>
    </p:spTree>
    <p:extLst>
      <p:ext uri="{BB962C8B-B14F-4D97-AF65-F5344CB8AC3E}">
        <p14:creationId xmlns:p14="http://schemas.microsoft.com/office/powerpoint/2010/main" val="415134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exemple de « mise en minuscule » sur le début du discours de Trump</a:t>
            </a:r>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7</a:t>
            </a:fld>
            <a:endParaRPr lang="fr-FR"/>
          </a:p>
        </p:txBody>
      </p:sp>
    </p:spTree>
    <p:extLst>
      <p:ext uri="{BB962C8B-B14F-4D97-AF65-F5344CB8AC3E}">
        <p14:creationId xmlns:p14="http://schemas.microsoft.com/office/powerpoint/2010/main" val="392853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9</a:t>
            </a:fld>
            <a:endParaRPr lang="fr-FR"/>
          </a:p>
        </p:txBody>
      </p:sp>
    </p:spTree>
    <p:extLst>
      <p:ext uri="{BB962C8B-B14F-4D97-AF65-F5344CB8AC3E}">
        <p14:creationId xmlns:p14="http://schemas.microsoft.com/office/powerpoint/2010/main" val="350822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L'algorithme t-SNE tente de trouver une configuration optimale selon un critère de théorie de l'information pour respecter les proximités entre points : deux points qui sont proches (resp. éloignés) dans l'espace d'origine devront être proches (resp. éloignés) dans l'espace de faible dimension.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L'algorithme t-SNE se base sur une interprétation probabiliste des proximités. Une distribution de probabilité est définie sur les paires de points de l'espace d'origine de telle sorte que des points proches l'un de l'autre ont une forte probabilité d'être choisi tandis que des points éloignés ont une faible probabilité d'être sélectionnés. Une distribution de probabilité est également définie de la même manière pour l'espace de visualisation. L'algorithme t-SNE consiste à faire concorder les deux densités de probabilité, en minimisant la divergence de </a:t>
            </a:r>
            <a:r>
              <a:rPr lang="fr-FR" dirty="0" err="1"/>
              <a:t>Kullback-Leibler</a:t>
            </a:r>
            <a:r>
              <a:rPr lang="fr-FR" dirty="0"/>
              <a:t> entre les deux distributions par rapport à l'emplacement des points sur la carte.</a:t>
            </a:r>
          </a:p>
          <a:p>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15</a:t>
            </a:fld>
            <a:endParaRPr lang="fr-FR"/>
          </a:p>
        </p:txBody>
      </p:sp>
    </p:spTree>
    <p:extLst>
      <p:ext uri="{BB962C8B-B14F-4D97-AF65-F5344CB8AC3E}">
        <p14:creationId xmlns:p14="http://schemas.microsoft.com/office/powerpoint/2010/main" val="203767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91F62D9-101E-4A43-A7FF-52EC1B425539}" type="slidenum">
              <a:rPr lang="fr-FR" smtClean="0"/>
              <a:t>17</a:t>
            </a:fld>
            <a:endParaRPr lang="fr-FR"/>
          </a:p>
        </p:txBody>
      </p:sp>
    </p:spTree>
    <p:extLst>
      <p:ext uri="{BB962C8B-B14F-4D97-AF65-F5344CB8AC3E}">
        <p14:creationId xmlns:p14="http://schemas.microsoft.com/office/powerpoint/2010/main" val="394130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4907B30-19D8-4B0D-885F-7F9E2F0031F4}" type="datetime1">
              <a:rPr lang="fr-FR" smtClean="0"/>
              <a:t>22/02/2018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2612688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1D65770-36F4-49F8-ABD3-F3A424B4763F}" type="datetime1">
              <a:rPr lang="fr-FR" smtClean="0"/>
              <a:t>22/02/2018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2977198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EC60827-1EE7-45FC-BB40-119FAA0F2B02}" type="datetime1">
              <a:rPr lang="fr-FR" smtClean="0"/>
              <a:t>22/02/2018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12374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3CB738A-A79E-44D1-80EB-A8FC64176CCF}" type="datetime1">
              <a:rPr lang="fr-FR" smtClean="0"/>
              <a:t>22/02/2018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1021520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2041624E-C11F-49E9-AA8A-3A413CF6FF6D}" type="datetime1">
              <a:rPr lang="fr-FR" smtClean="0"/>
              <a:t>22/02/2018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1138247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8341D9D-9EC7-4979-A78D-4C6B6B39F393}" type="datetime1">
              <a:rPr lang="fr-FR" smtClean="0"/>
              <a:t>22/02/2018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63850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2101F74-F2EA-4A86-A17D-39CB868B7D3B}" type="datetime1">
              <a:rPr lang="fr-FR" smtClean="0"/>
              <a:t>22/02/2018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219493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FD33BC5-ABB5-4E8B-A46C-785CF467B60F}" type="datetime1">
              <a:rPr lang="fr-FR" smtClean="0"/>
              <a:t>22/02/2018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3263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8363B-6CA4-473A-982C-5D52AB2048FA}" type="datetime1">
              <a:rPr lang="fr-FR" smtClean="0"/>
              <a:t>22/02/2018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239427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A699DF1-68F1-4DE6-80C6-E6F8CDE22AC2}" type="datetime1">
              <a:rPr lang="fr-FR" smtClean="0"/>
              <a:t>22/02/2018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385070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86E3297-A608-4A0E-95A2-4F731B5D6B2C}" type="datetime1">
              <a:rPr lang="fr-FR" smtClean="0"/>
              <a:t>22/02/2018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452B741-BA8A-465F-B1E8-35B6000A97B0}" type="slidenum">
              <a:rPr lang="fr-FR" smtClean="0"/>
              <a:t>‹N°›</a:t>
            </a:fld>
            <a:endParaRPr lang="fr-FR"/>
          </a:p>
        </p:txBody>
      </p:sp>
    </p:spTree>
    <p:extLst>
      <p:ext uri="{BB962C8B-B14F-4D97-AF65-F5344CB8AC3E}">
        <p14:creationId xmlns:p14="http://schemas.microsoft.com/office/powerpoint/2010/main" val="3579584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10D23-C393-4337-B57A-2AD735686E5C}" type="datetime1">
              <a:rPr lang="fr-FR" smtClean="0"/>
              <a:t>22/02/2018</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2B741-BA8A-465F-B1E8-35B6000A97B0}" type="slidenum">
              <a:rPr lang="fr-FR" smtClean="0"/>
              <a:t>‹N°›</a:t>
            </a:fld>
            <a:endParaRPr lang="fr-FR"/>
          </a:p>
        </p:txBody>
      </p:sp>
    </p:spTree>
    <p:extLst>
      <p:ext uri="{BB962C8B-B14F-4D97-AF65-F5344CB8AC3E}">
        <p14:creationId xmlns:p14="http://schemas.microsoft.com/office/powerpoint/2010/main" val="466964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95C843A2-B78A-48D3-A3F0-EA6EDFFD4B06}"/>
              </a:ext>
            </a:extLst>
          </p:cNvPr>
          <p:cNvSpPr txBox="1"/>
          <p:nvPr/>
        </p:nvSpPr>
        <p:spPr>
          <a:xfrm>
            <a:off x="0" y="2109926"/>
            <a:ext cx="4192172" cy="2554545"/>
          </a:xfrm>
          <a:prstGeom prst="rect">
            <a:avLst/>
          </a:prstGeom>
          <a:noFill/>
        </p:spPr>
        <p:txBody>
          <a:bodyPr wrap="square" rtlCol="0">
            <a:spAutoFit/>
          </a:bodyPr>
          <a:lstStyle/>
          <a:p>
            <a:pPr algn="ctr"/>
            <a:r>
              <a:rPr lang="fr-FR" sz="3500" dirty="0">
                <a:latin typeface="Times New Roman" panose="02020603050405020304" pitchFamily="18" charset="0"/>
                <a:cs typeface="Times New Roman" panose="02020603050405020304" pitchFamily="18" charset="0"/>
              </a:rPr>
              <a:t>Introduction au </a:t>
            </a:r>
            <a:r>
              <a:rPr lang="fr-FR" sz="3500" dirty="0" err="1">
                <a:latin typeface="Times New Roman" panose="02020603050405020304" pitchFamily="18" charset="0"/>
                <a:cs typeface="Times New Roman" panose="02020603050405020304" pitchFamily="18" charset="0"/>
              </a:rPr>
              <a:t>text</a:t>
            </a:r>
            <a:r>
              <a:rPr lang="fr-FR" sz="3500" dirty="0">
                <a:latin typeface="Times New Roman" panose="02020603050405020304" pitchFamily="18" charset="0"/>
                <a:cs typeface="Times New Roman" panose="02020603050405020304" pitchFamily="18" charset="0"/>
              </a:rPr>
              <a:t> </a:t>
            </a:r>
            <a:r>
              <a:rPr lang="fr-FR" sz="3500" dirty="0" err="1">
                <a:latin typeface="Times New Roman" panose="02020603050405020304" pitchFamily="18" charset="0"/>
                <a:cs typeface="Times New Roman" panose="02020603050405020304" pitchFamily="18" charset="0"/>
              </a:rPr>
              <a:t>mining</a:t>
            </a:r>
            <a:endParaRPr lang="fr-FR" sz="3500" dirty="0">
              <a:latin typeface="Times New Roman" panose="02020603050405020304" pitchFamily="18" charset="0"/>
              <a:cs typeface="Times New Roman" panose="02020603050405020304" pitchFamily="18" charset="0"/>
            </a:endParaRPr>
          </a:p>
          <a:p>
            <a:pPr algn="ctr"/>
            <a:endParaRPr lang="fr-FR" sz="3000" dirty="0">
              <a:latin typeface="Times New Roman" panose="02020603050405020304" pitchFamily="18" charset="0"/>
              <a:cs typeface="Times New Roman" panose="02020603050405020304" pitchFamily="18" charset="0"/>
            </a:endParaRPr>
          </a:p>
          <a:p>
            <a:pPr algn="ctr"/>
            <a:endParaRPr lang="fr-FR" sz="3000" dirty="0">
              <a:latin typeface="Times New Roman" panose="02020603050405020304" pitchFamily="18" charset="0"/>
              <a:cs typeface="Times New Roman" panose="02020603050405020304" pitchFamily="18" charset="0"/>
            </a:endParaRPr>
          </a:p>
          <a:p>
            <a:pPr algn="ctr"/>
            <a:r>
              <a:rPr lang="fr-FR" sz="1500" dirty="0">
                <a:solidFill>
                  <a:schemeClr val="bg1">
                    <a:lumMod val="50000"/>
                  </a:schemeClr>
                </a:solidFill>
                <a:latin typeface="Times New Roman" panose="02020603050405020304" pitchFamily="18" charset="0"/>
                <a:cs typeface="Times New Roman" panose="02020603050405020304" pitchFamily="18" charset="0"/>
              </a:rPr>
              <a:t>Mehdi Miah</a:t>
            </a:r>
          </a:p>
          <a:p>
            <a:pPr algn="ctr"/>
            <a:r>
              <a:rPr lang="fr-FR" sz="1500" dirty="0">
                <a:solidFill>
                  <a:schemeClr val="bg1">
                    <a:lumMod val="50000"/>
                  </a:schemeClr>
                </a:solidFill>
                <a:latin typeface="Times New Roman" panose="02020603050405020304" pitchFamily="18" charset="0"/>
                <a:cs typeface="Times New Roman" panose="02020603050405020304" pitchFamily="18" charset="0"/>
              </a:rPr>
              <a:t>20 février 2018</a:t>
            </a:r>
          </a:p>
        </p:txBody>
      </p:sp>
      <p:pic>
        <p:nvPicPr>
          <p:cNvPr id="12" name="Image 11">
            <a:extLst>
              <a:ext uri="{FF2B5EF4-FFF2-40B4-BE49-F238E27FC236}">
                <a16:creationId xmlns:a16="http://schemas.microsoft.com/office/drawing/2014/main" id="{3B405C2F-4665-4F72-94EF-8D706E283903}"/>
              </a:ext>
            </a:extLst>
          </p:cNvPr>
          <p:cNvPicPr>
            <a:picLocks noChangeAspect="1"/>
          </p:cNvPicPr>
          <p:nvPr/>
        </p:nvPicPr>
        <p:blipFill rotWithShape="1">
          <a:blip r:embed="rId2">
            <a:extLst>
              <a:ext uri="{28A0092B-C50C-407E-A947-70E740481C1C}">
                <a14:useLocalDpi xmlns:a14="http://schemas.microsoft.com/office/drawing/2010/main" val="0"/>
              </a:ext>
            </a:extLst>
          </a:blip>
          <a:srcRect l="21346" r="13117"/>
          <a:stretch/>
        </p:blipFill>
        <p:spPr>
          <a:xfrm>
            <a:off x="4192171" y="-42202"/>
            <a:ext cx="8114393" cy="6974732"/>
          </a:xfrm>
          <a:prstGeom prst="rect">
            <a:avLst/>
          </a:prstGeom>
          <a:effectLst>
            <a:softEdge rad="31750"/>
          </a:effectLst>
        </p:spPr>
      </p:pic>
      <p:pic>
        <p:nvPicPr>
          <p:cNvPr id="3" name="Image 2">
            <a:extLst>
              <a:ext uri="{FF2B5EF4-FFF2-40B4-BE49-F238E27FC236}">
                <a16:creationId xmlns:a16="http://schemas.microsoft.com/office/drawing/2014/main" id="{4A8BB04B-5300-4C6A-9B25-F439FBFA9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23" y="206188"/>
            <a:ext cx="2007972" cy="955199"/>
          </a:xfrm>
          <a:prstGeom prst="rect">
            <a:avLst/>
          </a:prstGeom>
        </p:spPr>
      </p:pic>
    </p:spTree>
    <p:extLst>
      <p:ext uri="{BB962C8B-B14F-4D97-AF65-F5344CB8AC3E}">
        <p14:creationId xmlns:p14="http://schemas.microsoft.com/office/powerpoint/2010/main" val="2193197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PREAMBULE : NETTOYAGE DES DONNEES</a:t>
            </a:r>
          </a:p>
        </p:txBody>
      </p:sp>
      <p:sp>
        <p:nvSpPr>
          <p:cNvPr id="5" name="Rectangle 1">
            <a:extLst>
              <a:ext uri="{FF2B5EF4-FFF2-40B4-BE49-F238E27FC236}">
                <a16:creationId xmlns:a16="http://schemas.microsoft.com/office/drawing/2014/main" id="{635497DE-05FD-43AE-B658-F8201FA04668}"/>
              </a:ext>
            </a:extLst>
          </p:cNvPr>
          <p:cNvSpPr>
            <a:spLocks noChangeArrowheads="1"/>
          </p:cNvSpPr>
          <p:nvPr/>
        </p:nvSpPr>
        <p:spPr bwMode="auto">
          <a:xfrm>
            <a:off x="339708" y="1066674"/>
            <a:ext cx="3232583"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500" b="1" dirty="0">
                <a:solidFill>
                  <a:schemeClr val="tx2"/>
                </a:solidFill>
              </a:rPr>
              <a:t>Lemmatisation </a:t>
            </a:r>
            <a:r>
              <a:rPr kumimoji="0" lang="fr-FR" altLang="fr-FR" sz="2500" b="1" i="0" u="none" strike="noStrike" cap="none" normalizeH="0" baseline="0" dirty="0">
                <a:ln>
                  <a:noFill/>
                </a:ln>
                <a:solidFill>
                  <a:schemeClr val="tx2"/>
                </a:solidFill>
                <a:effectLst/>
              </a:rPr>
              <a:t>(étape 4 – version 1)</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2500" b="1" dirty="0">
              <a:solidFill>
                <a:schemeClr val="tx2"/>
              </a:solidFill>
            </a:endParaRPr>
          </a:p>
          <a:p>
            <a:pPr lvl="0" defTabSz="914400" eaLnBrk="0" fontAlgn="base" hangingPunct="0">
              <a:spcBef>
                <a:spcPct val="0"/>
              </a:spcBef>
              <a:spcAft>
                <a:spcPct val="0"/>
              </a:spcAft>
            </a:pPr>
            <a:r>
              <a:rPr lang="fr-FR" altLang="fr-FR" dirty="0"/>
              <a:t>Intérêt : </a:t>
            </a:r>
          </a:p>
          <a:p>
            <a:pPr marL="285750" lvl="0" indent="-285750" defTabSz="914400" eaLnBrk="0" fontAlgn="base" hangingPunct="0">
              <a:spcBef>
                <a:spcPct val="0"/>
              </a:spcBef>
              <a:spcAft>
                <a:spcPct val="0"/>
              </a:spcAft>
              <a:buFontTx/>
              <a:buChar char="-"/>
            </a:pPr>
            <a:r>
              <a:rPr lang="fr-FR" altLang="fr-FR" dirty="0"/>
              <a:t>Réduction à une forme commune</a:t>
            </a:r>
          </a:p>
          <a:p>
            <a:pPr marL="285750" lvl="0" indent="-285750" defTabSz="914400" eaLnBrk="0" fontAlgn="base" hangingPunct="0">
              <a:spcBef>
                <a:spcPct val="0"/>
              </a:spcBef>
              <a:spcAft>
                <a:spcPct val="0"/>
              </a:spcAft>
              <a:buFontTx/>
              <a:buChar char="-"/>
            </a:pPr>
            <a:r>
              <a:rPr lang="fr-FR" altLang="fr-FR" dirty="0"/>
              <a:t>Réduit la dimension du problème</a:t>
            </a:r>
          </a:p>
          <a:p>
            <a:pPr marL="285750" lvl="0" indent="-285750" defTabSz="914400" eaLnBrk="0" fontAlgn="base" hangingPunct="0">
              <a:spcBef>
                <a:spcPct val="0"/>
              </a:spcBef>
              <a:spcAft>
                <a:spcPct val="0"/>
              </a:spcAft>
              <a:buFontTx/>
              <a:buChar char="-"/>
            </a:pPr>
            <a:endParaRPr lang="fr-FR" altLang="fr-FR" dirty="0"/>
          </a:p>
          <a:p>
            <a:pPr lvl="0" defTabSz="914400" eaLnBrk="0" fontAlgn="base" hangingPunct="0">
              <a:spcBef>
                <a:spcPct val="0"/>
              </a:spcBef>
              <a:spcAft>
                <a:spcPct val="0"/>
              </a:spcAft>
            </a:pPr>
            <a:r>
              <a:rPr lang="fr-FR" altLang="fr-FR" dirty="0"/>
              <a:t>Attention : </a:t>
            </a:r>
          </a:p>
          <a:p>
            <a:pPr lvl="0" defTabSz="914400" eaLnBrk="0" fontAlgn="base" hangingPunct="0">
              <a:spcBef>
                <a:spcPct val="0"/>
              </a:spcBef>
              <a:spcAft>
                <a:spcPct val="0"/>
              </a:spcAft>
            </a:pPr>
            <a:r>
              <a:rPr lang="fr-FR" altLang="fr-FR" dirty="0"/>
              <a:t>- Nécessite des connaissances en grammaire, part of speech,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500" b="1" i="0" u="none" strike="noStrike" cap="none" normalizeH="0" baseline="0" dirty="0">
              <a:ln>
                <a:noFill/>
              </a:ln>
              <a:solidFill>
                <a:schemeClr val="tx2"/>
              </a:solidFill>
              <a:effectLst/>
            </a:endParaRPr>
          </a:p>
        </p:txBody>
      </p:sp>
      <p:sp>
        <p:nvSpPr>
          <p:cNvPr id="6" name="Espace réservé du numéro de diapositive 5">
            <a:extLst>
              <a:ext uri="{FF2B5EF4-FFF2-40B4-BE49-F238E27FC236}">
                <a16:creationId xmlns:a16="http://schemas.microsoft.com/office/drawing/2014/main" id="{9DED6BAA-E006-44D8-813D-C5BD1238F709}"/>
              </a:ext>
            </a:extLst>
          </p:cNvPr>
          <p:cNvSpPr>
            <a:spLocks noGrp="1"/>
          </p:cNvSpPr>
          <p:nvPr>
            <p:ph type="sldNum" sz="quarter" idx="12"/>
          </p:nvPr>
        </p:nvSpPr>
        <p:spPr/>
        <p:txBody>
          <a:bodyPr/>
          <a:lstStyle/>
          <a:p>
            <a:fld id="{8452B741-BA8A-465F-B1E8-35B6000A97B0}" type="slidenum">
              <a:rPr lang="fr-FR" smtClean="0"/>
              <a:t>10</a:t>
            </a:fld>
            <a:endParaRPr lang="fr-FR"/>
          </a:p>
        </p:txBody>
      </p:sp>
      <p:pic>
        <p:nvPicPr>
          <p:cNvPr id="7" name="Image 6">
            <a:extLst>
              <a:ext uri="{FF2B5EF4-FFF2-40B4-BE49-F238E27FC236}">
                <a16:creationId xmlns:a16="http://schemas.microsoft.com/office/drawing/2014/main" id="{5485492B-027A-4A58-8E5B-F4EDB3101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292" y="1066674"/>
            <a:ext cx="8280000" cy="1092326"/>
          </a:xfrm>
          <a:prstGeom prst="rect">
            <a:avLst/>
          </a:prstGeom>
        </p:spPr>
      </p:pic>
      <p:pic>
        <p:nvPicPr>
          <p:cNvPr id="9" name="Image 8">
            <a:extLst>
              <a:ext uri="{FF2B5EF4-FFF2-40B4-BE49-F238E27FC236}">
                <a16:creationId xmlns:a16="http://schemas.microsoft.com/office/drawing/2014/main" id="{B52CEFA0-EF81-4E30-AE8D-50A9BA0DA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291" y="2493445"/>
            <a:ext cx="8280000" cy="1542598"/>
          </a:xfrm>
          <a:prstGeom prst="rect">
            <a:avLst/>
          </a:prstGeom>
        </p:spPr>
      </p:pic>
      <p:sp>
        <p:nvSpPr>
          <p:cNvPr id="10" name="ZoneTexte 9">
            <a:extLst>
              <a:ext uri="{FF2B5EF4-FFF2-40B4-BE49-F238E27FC236}">
                <a16:creationId xmlns:a16="http://schemas.microsoft.com/office/drawing/2014/main" id="{1B9A504F-A4F7-437A-90CF-EC21E81FF857}"/>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245278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PREAMBULE : NETTOYAGE DES DONNEES</a:t>
            </a:r>
          </a:p>
        </p:txBody>
      </p:sp>
      <p:sp>
        <p:nvSpPr>
          <p:cNvPr id="3" name="Rectangle 1">
            <a:extLst>
              <a:ext uri="{FF2B5EF4-FFF2-40B4-BE49-F238E27FC236}">
                <a16:creationId xmlns:a16="http://schemas.microsoft.com/office/drawing/2014/main" id="{EA27A77F-E1AF-4E9F-865D-D1127C87FC1A}"/>
              </a:ext>
            </a:extLst>
          </p:cNvPr>
          <p:cNvSpPr>
            <a:spLocks noChangeArrowheads="1"/>
          </p:cNvSpPr>
          <p:nvPr/>
        </p:nvSpPr>
        <p:spPr bwMode="auto">
          <a:xfrm>
            <a:off x="518160" y="1161234"/>
            <a:ext cx="2716107"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fr-FR" altLang="fr-FR" sz="2500" b="1" dirty="0" err="1">
                <a:solidFill>
                  <a:schemeClr val="tx2"/>
                </a:solidFill>
              </a:rPr>
              <a:t>Stemisation</a:t>
            </a:r>
            <a:r>
              <a:rPr lang="fr-FR" altLang="fr-FR" sz="2500" b="1" dirty="0">
                <a:solidFill>
                  <a:schemeClr val="tx2"/>
                </a:solidFill>
              </a:rPr>
              <a:t> (étape 4 – version 2)</a:t>
            </a:r>
            <a:endParaRPr kumimoji="0" lang="fr-FR" altLang="fr-FR" sz="2500" b="1" i="0" u="none" strike="noStrike" cap="none" normalizeH="0" baseline="0" dirty="0">
              <a:ln>
                <a:noFill/>
              </a:ln>
              <a:solidFill>
                <a:schemeClr val="tx2"/>
              </a:solidFill>
              <a:effectLst/>
            </a:endParaRPr>
          </a:p>
          <a:p>
            <a:pPr defTabSz="914400" eaLnBrk="0" fontAlgn="base" hangingPunct="0">
              <a:spcBef>
                <a:spcPct val="0"/>
              </a:spcBef>
              <a:spcAft>
                <a:spcPct val="0"/>
              </a:spcAft>
            </a:pPr>
            <a:endParaRPr lang="fr-FR" altLang="fr-FR" dirty="0"/>
          </a:p>
          <a:p>
            <a:pPr lvl="0" defTabSz="914400" eaLnBrk="0" fontAlgn="base" hangingPunct="0">
              <a:spcBef>
                <a:spcPct val="0"/>
              </a:spcBef>
              <a:spcAft>
                <a:spcPct val="0"/>
              </a:spcAft>
            </a:pPr>
            <a:r>
              <a:rPr lang="fr-FR" altLang="fr-FR" dirty="0"/>
              <a:t>Intérêt : </a:t>
            </a:r>
          </a:p>
          <a:p>
            <a:pPr marL="285750" lvl="0" indent="-285750" defTabSz="914400" eaLnBrk="0" fontAlgn="base" hangingPunct="0">
              <a:spcBef>
                <a:spcPct val="0"/>
              </a:spcBef>
              <a:spcAft>
                <a:spcPct val="0"/>
              </a:spcAft>
              <a:buFontTx/>
              <a:buChar char="-"/>
            </a:pPr>
            <a:r>
              <a:rPr lang="fr-FR" altLang="fr-FR" dirty="0"/>
              <a:t>Réduction à la radical</a:t>
            </a:r>
          </a:p>
          <a:p>
            <a:pPr marL="285750" lvl="0" indent="-285750" defTabSz="914400" eaLnBrk="0" fontAlgn="base" hangingPunct="0">
              <a:spcBef>
                <a:spcPct val="0"/>
              </a:spcBef>
              <a:spcAft>
                <a:spcPct val="0"/>
              </a:spcAft>
              <a:buFontTx/>
              <a:buChar char="-"/>
            </a:pPr>
            <a:r>
              <a:rPr lang="fr-FR" altLang="fr-FR" dirty="0"/>
              <a:t>Réduit la dimension du problème</a:t>
            </a:r>
          </a:p>
          <a:p>
            <a:pPr marL="285750" lvl="0" indent="-285750" defTabSz="914400" eaLnBrk="0" fontAlgn="base" hangingPunct="0">
              <a:spcBef>
                <a:spcPct val="0"/>
              </a:spcBef>
              <a:spcAft>
                <a:spcPct val="0"/>
              </a:spcAft>
              <a:buFontTx/>
              <a:buChar char="-"/>
            </a:pPr>
            <a:endParaRPr lang="fr-FR" altLang="fr-FR" dirty="0"/>
          </a:p>
          <a:p>
            <a:pPr lvl="0" defTabSz="914400" eaLnBrk="0" fontAlgn="base" hangingPunct="0">
              <a:spcBef>
                <a:spcPct val="0"/>
              </a:spcBef>
              <a:spcAft>
                <a:spcPct val="0"/>
              </a:spcAft>
            </a:pPr>
            <a:r>
              <a:rPr lang="fr-FR" altLang="fr-FR" dirty="0"/>
              <a:t>Attention : </a:t>
            </a:r>
          </a:p>
          <a:p>
            <a:pPr lvl="0" defTabSz="914400" eaLnBrk="0" fontAlgn="base" hangingPunct="0">
              <a:spcBef>
                <a:spcPct val="0"/>
              </a:spcBef>
              <a:spcAft>
                <a:spcPct val="0"/>
              </a:spcAft>
            </a:pPr>
            <a:r>
              <a:rPr lang="fr-FR" altLang="fr-FR" dirty="0"/>
              <a:t>- Le résultat n’est pas toujours lisible</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p:txBody>
      </p:sp>
      <p:sp>
        <p:nvSpPr>
          <p:cNvPr id="4" name="Espace réservé du numéro de diapositive 3">
            <a:extLst>
              <a:ext uri="{FF2B5EF4-FFF2-40B4-BE49-F238E27FC236}">
                <a16:creationId xmlns:a16="http://schemas.microsoft.com/office/drawing/2014/main" id="{ED32A2F6-CBF9-457D-8A36-53F7F5325C6A}"/>
              </a:ext>
            </a:extLst>
          </p:cNvPr>
          <p:cNvSpPr>
            <a:spLocks noGrp="1"/>
          </p:cNvSpPr>
          <p:nvPr>
            <p:ph type="sldNum" sz="quarter" idx="12"/>
          </p:nvPr>
        </p:nvSpPr>
        <p:spPr/>
        <p:txBody>
          <a:bodyPr/>
          <a:lstStyle/>
          <a:p>
            <a:fld id="{8452B741-BA8A-465F-B1E8-35B6000A97B0}" type="slidenum">
              <a:rPr lang="fr-FR" smtClean="0"/>
              <a:t>11</a:t>
            </a:fld>
            <a:endParaRPr lang="fr-FR"/>
          </a:p>
        </p:txBody>
      </p:sp>
      <p:pic>
        <p:nvPicPr>
          <p:cNvPr id="10" name="Image 9">
            <a:extLst>
              <a:ext uri="{FF2B5EF4-FFF2-40B4-BE49-F238E27FC236}">
                <a16:creationId xmlns:a16="http://schemas.microsoft.com/office/drawing/2014/main" id="{984FF7D7-4972-4AB8-AFF4-382DE1755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840" y="2617934"/>
            <a:ext cx="8280000" cy="1547273"/>
          </a:xfrm>
          <a:prstGeom prst="rect">
            <a:avLst/>
          </a:prstGeom>
        </p:spPr>
      </p:pic>
      <p:pic>
        <p:nvPicPr>
          <p:cNvPr id="11" name="Image 10">
            <a:extLst>
              <a:ext uri="{FF2B5EF4-FFF2-40B4-BE49-F238E27FC236}">
                <a16:creationId xmlns:a16="http://schemas.microsoft.com/office/drawing/2014/main" id="{AEEE6A26-A3B6-49B4-A6EA-C2B9B2B23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840" y="1161234"/>
            <a:ext cx="8280000" cy="1092326"/>
          </a:xfrm>
          <a:prstGeom prst="rect">
            <a:avLst/>
          </a:prstGeom>
        </p:spPr>
      </p:pic>
      <p:sp>
        <p:nvSpPr>
          <p:cNvPr id="8" name="ZoneTexte 7">
            <a:extLst>
              <a:ext uri="{FF2B5EF4-FFF2-40B4-BE49-F238E27FC236}">
                <a16:creationId xmlns:a16="http://schemas.microsoft.com/office/drawing/2014/main" id="{3B0848F3-2935-46D8-88CB-B1CDDC9877DE}"/>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280384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NUAGE DE MOTS : QUI A DIT QUOI ?</a:t>
            </a:r>
          </a:p>
        </p:txBody>
      </p:sp>
      <p:pic>
        <p:nvPicPr>
          <p:cNvPr id="5" name="Image 4">
            <a:extLst>
              <a:ext uri="{FF2B5EF4-FFF2-40B4-BE49-F238E27FC236}">
                <a16:creationId xmlns:a16="http://schemas.microsoft.com/office/drawing/2014/main" id="{6B0CD3F6-2ECE-4EA9-A5C4-A7F7FB0EA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93" y="5352209"/>
            <a:ext cx="1080000" cy="1408747"/>
          </a:xfrm>
          <a:prstGeom prst="rect">
            <a:avLst/>
          </a:prstGeom>
        </p:spPr>
      </p:pic>
      <p:pic>
        <p:nvPicPr>
          <p:cNvPr id="11" name="Image 10">
            <a:extLst>
              <a:ext uri="{FF2B5EF4-FFF2-40B4-BE49-F238E27FC236}">
                <a16:creationId xmlns:a16="http://schemas.microsoft.com/office/drawing/2014/main" id="{C791CB41-80BB-4CFB-9850-632978AF0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10" y="2323090"/>
            <a:ext cx="1080000" cy="1470460"/>
          </a:xfrm>
          <a:prstGeom prst="rect">
            <a:avLst/>
          </a:prstGeom>
        </p:spPr>
      </p:pic>
      <p:pic>
        <p:nvPicPr>
          <p:cNvPr id="15" name="Image 14">
            <a:extLst>
              <a:ext uri="{FF2B5EF4-FFF2-40B4-BE49-F238E27FC236}">
                <a16:creationId xmlns:a16="http://schemas.microsoft.com/office/drawing/2014/main" id="{4F3183E1-6AEE-48F8-9A60-7A3981035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10" y="876773"/>
            <a:ext cx="1080000" cy="1350592"/>
          </a:xfrm>
          <a:prstGeom prst="rect">
            <a:avLst/>
          </a:prstGeom>
        </p:spPr>
      </p:pic>
      <p:sp>
        <p:nvSpPr>
          <p:cNvPr id="16" name="AutoShape 2" descr="data:image/png;base64,iVBORw0KGgoAAAANSUhEUgAAAtMAAAF7CAYAAAAQUwcvAAAABHNCSVQICAgIfAhkiAAAAAlwSFlzAAALEgAACxIB0t1+/AAAIABJREFUeJzsnXWYVFUbwH8zs91ddHd3SZeEAoqEAktKl4jxKQpYIKUIEtKNIinSIdINSzdsd9fE98ewEzu9OxvI/T0PD3PvOee95969c+e973lDpFAoEBAQEBAQEBAQEBCwHHFRT0BAQEBAQEBAQEDgVUVQpgUEBAQEBAQEBATyiKBMCwgICAgICAgICOQRQZkWEBAQEBAQEBAQyCOCMi0gICAgICAgICCQRwRlWkBAQEBAQEBAQCCPCMq0gICAgICAgICAQB4RlGkBAQEBAQEBAQGBPCIo0wICAgICAgICAgJ5xKaoJ/ASoQyjgICAgICAgIBAYSCypjDBMi0gICAgICAgICCQR4qdMp2SstTsvmGhQSb7yOXR+ZmOUbrU+DxPbYaIj00x2h4ZGm+xTAGB141qXyxQ/eu8YHVRT0fgNSUxPUPrXsySyop6Sq8EsSlpFvUPjU8qoJlA2V9/VP3LLy+SE60wIzVll+Z/Tnkh8mlMkRw3h9jM1CI9viGKlTIdHzeKpMRZREW2AkAmCycyop5KIQ4PK0tiwickxE9UjYmKbI5Uev/l5zZERjQkPn4CANFRnYmO7qmSFxvTl9iY/qqxaakbiIyoByiV7rjYD4iO6gJASlI68/+3gwFtvlfOLTaFwZ1+ZHzfJfrn/rL9fkioal9wl3k8e6RW5g/vusLYPosBGNN7Me+3m8OR3VcAGPfuL0wZsIzh3RcA8MXodVrHGtN7MYd2XrbgagoICAgIFBU7LodobR++/aCIZvLq8O7PGxmwZAvd560BoO7nP9Hxh99U7aHxSQaV5z4/bSA0PomwAlSu88KD+FjabFrJ73eU90NMehotN6ygx+/rAai8fAGfnzzE1KP7ATgT+oxm65ex494tACotW0D7zavYdf82AF23raXNppVWmduPo1bw06S1zB25HICxLb7UUpb/WnWcAZUmcmzbGQBGN/uCgxv/MSgvKTuDdgcWMvL0RgCCT62j9f75KgV425NLtN4/n73PbwAQnpZIeFoi3Q//AkDvY8sITUtQyfv88i7e2D8PgMnnt9Pn2HL6n1DeDxsenqfan1+r+kekJ9F6/3yG/7sBgNq7ZtPt8C+qYxU0xcVnGgBPr2Wkh+7Bz1/5x4qOaktA4B0iwqsTEHgLhSKL1NR1AHh4LgLAz/804WFVCAy6C2Th6NgDN/cZAPj6HUAme45EUgoAd4/v0HTPtrVrgI/vLgCiIluDyA7Ry/eLoW/O54dVw5gyuzcAI3ssxM7BlriYZL1zz2mfNXET6w5PA2D131Pp3WQmO859CUDlmiX45Y9xyvl7O+PobMfcT3+nfc96LN4+lsjQePxLeALw4FYYYonapeezef2QyeT5uLoCrxsfdZjFw+tPSUtK19p/IGNjEc1IQOD1oU/9Gsz5+6Rqu3ONSkU4m1eD7eMHEhqfRAlPNwCyZTIOTR9m1tiVw/owbfNfys/D+xTYHC3l7R0buTlsAvfilEpqh82rcLCxITpNqWBmyWRsDLkGwLx2XXGytaOkqxtTjvxF78rVyZbLONJ/KGWX/shblarxS6celPfwsopleuAnbzGkllJfmbZ8JL/8O1NLma7WpCLzD/2PwTU/om3fZny+bgwyqWE9pMvBnzndbZpq+8u63Sjn4k3TfXM42+1j6nqVYmProXQ8sIjupWrxxZU9iEUi5jZU/r12tB2lpUwPqtCUb+q/BcCCxu8CqNrfr9CYb67vV/XteWQp57tP51Gycv7Zchn7Ooyl2p9f071UrXxdJ3MoVsq0Lub5h4tEyn4+vn+TkbGfhPipeHjO09NTgaYyLRa7aLV5e2/E1raGckuuQKRxfIUCNh6dbnAOhtpz5gZg72Cr+tz1nUa06lzToDvI7GWDqVA1UGufpnIt8OryMO5/RCZvUm03L/PI6sc4tvU0N07dwd7JjsDy/laXLyAgYBw3Rweali9FSFgUHapVRCIuVgvBryQKhYL0bKneNk9nR9wcHbgXUXCunfkh5++vAM4O+tBgv3GH9vDPwBGF4sYhNnFPOrk46I6RGB4jz5VLQqHQ3na2sdPajspIRq6QU80jQK88Tf3JFDk9iyqbRbFTpl3dphEV2Ro//xP4+h0nMqIevn5H9PYVi92JimyOj+8eAKIiWyIS2ePuPlPVJzqqI2KxP37+J0hM+B8gx9tnm44sP/+TJCR8QnbWNfwDLrJq/1SW/bCPK2cesvHYdFbsncTAtj8gFotYf+Rjpg1RLrN8NGgFU7/to2rvM6QlvQe3wMXNkeAu81iwSf+X5tcf9rF+8WFc3R1V+8b2WYyXryvL90xi49Kj3L8ZyvojHwMwe8om3ny3MaXK+ebpugq8XswbuVywQAsIFDGrg98p6im8cvT5aQO+rs7smTJYp+39pVv5sH0TKvl7I1coeOenjWTLZCwd8jYlvdyZ278rN55HFMGsDbOj1wDabvqNIbXrU8HDiyP9h9Jk3a+IRSLOfDBKp//oeo3psGU1Hva6iizAmIO7yZTKsBVLrDpPhVzBmBZfIs2S4ubtyryDn+n0mf3+Yt4c2pZSlQP1SIADHcfT9u8F+Di4sL3NCL65vp8HSdHsbKdfD/q+wdtkyZWxBHKFgj7HlpEtl7G02QBKOXuy6v5pzkQ94kTXKaoxvY4u43z36Qz6Zw0Ao05vZGmzAeztMJbW++dT3tWH1S0H5fNqWI4o95tDEVEsJvFqIEdBjtX8dbR05Jy/dR8khUlhWKa/ef9npq8eg43tq3ud8kq1LxaoPpf28uDA5OAinI2AgEBhcSTkIe1rVLCaPM3AwycffmQ1uQLFAqsu9Rc7y7SAcc48rYICGf6uA6jgNbuop1OoyOTJnH9eHwWyAlFA/0t4+LjSzVX5du5fxldraW7NrflFNS0BAQGBAsOairSAgCUIyvQrhoLXN73S04S5r/X5W8LYhUMYu3CIVWX+++Ap685c4czDZ3SuUYm573bVat919Rbf7DtOllRG6yrlWNSvu9my912/y+2IKI7deURofBIiEZTz8aK0lzsDm9alUdmSVj0Xa3Ho1gPWnbnMrbAoMqVSvJ2daV+tAlM7tcTZ3s60gEIkLCGJTeevcezOI5LSM4lPS8Pb2Zl6pQMZ2LQu9UuXQCK23FhTkPcFQEa2lHkH/+Hw7YdEJ6fg7exMCU833m9alzdrVbF4voZIzsjku79OcOLeI1Izs7G3taFuqUAGNK5D6yrlrHYca7D94g12X7vN3YgY0rOzcbS1pZSXO83Kl2Zg07oEuruaLaug7gsBgdcJwc3jFeP00/IAr6Vl+kpYe9KzHwMF4xpRWBSGm0d+0XSVuD1rMgoFVP9ygVafkW80ZnLHFgAkpWfQ5FvtHPGtKpVl+aBeRo9zPzKWj3/fzx0TQUMj3mjElI4tLZ67OW4eMrmcmjMWae27PWuy0TEv4hNZcfIC2y7qT7tkZyNh97hBlPH2MGvOBcn9yFj+DrnHkmNnjfbzdHLkr4lD8HDS76sJhXdf5DBj12H2XL9Dela23vY+9Wswu1cns2Tpm38OSekZtPlxpcHjdK1Vhfl93zRbtj5M3VPmkJaVzYAVW7gbYTzXb6C7K9/36ULjcoZfQq15X/xXEdw8/tMIbh6vK1Ep24t6CkVKjiItULg8jIrlrV/W6+xffvI8a05f4tqMCToKE8A/95+w43IIvevX0Ns2ct2fZs9hxckLrDp1kZtfT7Js8ibIlEqp+/XPqu2573ale+2qRscMWLGVK8/CjPbJksroslBZMOb852NwdbDP/2TzgCkFT5P4tHSafbeUxQN60r6a6eXygrgvcohNSaPlD8tMzuGPyyH8cTkkT9c4NTMLZ3s79t+8x5St+4z2bVmxjEWyrU1CWgbNvjO/oFl4YjIRifrTuELB3hfFnb67tnA+/IXetjJuHhztPwyJBVkkNNFUvqc1bsXY+k1U248T4+m4dTVSuf7UchU8vOhRsSqTGjY3+3hLr5znh3MnDbZ7OTpxqO8QvB2dzJaZQ2p2Fp+fPMTOl/mtjfFl87YMrd3AZD99LydN1v9KZKp2wboHI6dgo5FppOrKhWRItbO47HtnEDV8/Ewes7B4JZXp6NQ/CU1cRqYsHIVCirtDE8p7zcbexnRFRHN4Gj+HmLRdSGWJIBLhYlcbf5d++Dj3MFuGVJ7Ek/jZxKcdQapIRiJyxdupI+W8ZiAWOZoWoG9eCXPyNM44chIzzvEi8RdSMq+iQIGLfW1c7GpTxmMaIlHeb5GEjFNEJK0jQ/aCjOzHiJBgZxOAvU1JvBw74u/az+xAwmxZQVVdkvM04UdiUveQKQ1HLLLHxb42Jd1G4+H4Rp4khietIjx5nXLOIjGejm2o4PUtkpepGMWF8LW7fOQGn3b7Hmd3J1IT0/Ar5U3U81iGznqP96b1tEjW5G37EIlE3PhqAjYSMW8uWsPjGGU1ziypjKnblLldT00fhauDPYuPnWHFyQsAfP7nQb1KU6tKZfmud2c+3XEAgKblS9OiYml61a+Bt7PywX/k9kN+v3ST43eVlnuZXMG4TbtZPMCy+Rvi/ZXbuPRUXWRp7dB3jVryAHot2cCdcLUVPcjDjXl936RuqUDVHFedusj8Q6dUfRp/s4RbMyeTx9/nfKF5jW0kYia2b651jRPSMvh0xwHVNQYYt2m3WVbUgrgvQOnWkVuRntShBcNaNsRGIkYmV3ArPIoJm/eoFMbG3yzhjcrlWPbB22Zfm8vPwpi0ZS9pL63RFf28GdO2KZX9vBGLxdx4EcGqfy9yNyLGqOKfw7UZE3gUE0dCWjqPouN5HBPHhrNXzZ6PIZLSdRVpkQg+aFaf9lUr4OHkQJZUxrlHz1l35gpRyUrFpGfdagZlFuR9UVyJSkul8TrjLyRPkxKosGwem3r0pXmJ0vk63qVI5bNFKpdTcbnpOJWHCXE42dqa7AeQLs2m2spFJvvFpafRYO0SWpcqx9pu5uXe7rd7K2fDnpvVN4eZp48x8/QxJjZoxuRGLcwe12bzSh1FGqDi8vn82LYL71SpabD6ZLff13F3xCTsJcVDjS3Wbh45Lg0ONqWpX+I4mdJQLoW2MihEInalkvdcvJxML/vlyPZwbE11v9XIFVk8ivsfUSm/Gxzj49SNyr4/G2wHCE9ex+O4r4z2sZP40bCk8aU1gHPPayGT5610pjmuA5puE4awtwmiQYlTRvvk5mHsJ0Sm6KYf1IeH4xtU91ujs/9GxLukZd8psPNPzrzMg9hpJs+/pv8W3Bwam3XMhPQT3Ioy7FLgYFOaKr6/kJhxjifxahedgnDz6FdmLFueKqtK9fIbzp9RK0mJT2X7gr0Ez3zP5PjclqubX0/S8pvM3X7qk1GqH+Lc7cZ+gJ/FJVDay7grxNlHzwhe/Ydq+9M32zCoWT2z5m7IzaPP0o3cCotSbe8ZP4iKft5G53H64VOGrdkBgKOdLauH9KFOKf0ponLPw9XBnvOfjzEqv6Aw9xoPW7MD+cvfA0PXuKDvC81rDLBlZD+j13jX1Vt88scB1faZT0eb7aZib2ND5ktrV8jMSYgL4G3H3O+BuTIAfn3/bav4cFvzvijuyBUKyi/TrT1Ry9efRgEleJGSxLPEBO7EqY02Xo5OxKWrS5ub4+ahqfi52dtzPXi8XmWwpKs7NmIRTxMTVMpPaTd3Tg4YYfIYb+3YyLWocJ399f2DqOnrT1JmBn8/vq9jya3rF8i2t/phJzFuwLoaFc7bO3TTqno5ONK8RBkCXVx4nBDPtegIVeEZTU4MGE4ZN/33lea1WNutD4P3/UF9/yBq+Pjxx90Q0qTablbjGzTl50tn8XJ04q2KVbkVG805DUW/ipcPB/oOMXo+Rnj93DwypM/IlIZyM9K4EiCTJ3MnegzNy5hftjVLqlyuvR0VTGLGGaN9PZ06GG1XIDOpSANkyaIIT15DoOsQo/3yqkiaQ1TK72a5TWRKw4hM2Yq/i2kFDJRKqrmKNECAywADci6ZLSMv3Izsh0KhP/m/JiGRAynvPdus878dNdxoe4b0GTcj+xeKr3tynHqJ19FZqVy4eDpzaucFs5Tp3JgKQNJUmCzB1I85KK3Wmpx//DxfP+ixqWlainRJT3eTijTA3APqMrrf9e5sVMkD6FWvBn9eUZYQTs7IzONs84+517hzzcrsv3EXMP8aW/u+0LzGgMlr/Fbd6lrK9Lozl5nQ3rxl8hxFemKH5gWiSFuDbJl2wLWjna3VgiEL8r4obiy/dkFn35h6Tfi4ibZxbsW1i3xz5jiAliKdF5IyM9n94I7WvokNmjGmfhOVNTU1O4v1IVf58fwp2pU2z4UmtyJdy9efMfWa0LV8ZdW+LJmMf0OfEvyX+sX0alQ4M04d4bvWxo2Ndf0CaRpUSmWdfq9qLdqVKU/ncroVPKcd/5vtd25q7fvp4hnmteuq0zc34w/vxcHGhh29lDrA6HqNab5huVafdTeVKzv/DhyBo43Saq+pkN+Ni+F5ciKlXN1NHq+geSWUaUBlkbaT+FMncB+2Ei9V2+O4rwlPXvtyS87l0DbUL3HcLLlp2fd5ljBXpUi72jegvNdMnO2US2TZ8ngiktbxPHERvs5vGZV15qn2zVbNbxWejm1U23Fph7gTPerlnGfyOG62UcW/vNcsre1HcV+oPrvZN8LHOW/L3UkZ53kQ+7FalkMTqvutUrmfyBRpJKSf5G600pL2MPZTnsTNoknpm3rl5XD2WQ3kCs3S1SLKef0Pd4fmONkqo+7Tsu+TlnWX54mLSM9+aHAVIfe5g/b562s3lzNPK2llBanqtwIvx/aqbZkijZsR/UjNuokCGQ9jP8XNviGOtvofdgqFlKvhXTVkiqlf4jAONmVVfZ4n/sTzhIXI5Cnci7Gu368+ylRXuytUb6a+L+MjEwv82AAOtjZkGKhUlhdsJRKVYnH1ua5VxhCeztouVeGJybT7caVqu2YJf7Z/qP+FLjea7h3mlIb+tncnEtLTOXZHufJw6WkoDcqUMOtYRcF3vTuplCZLrrElmLovNK/xlpH9zJLZtmp51TVeevyc2co0mLciUZQMXaNekWlSrhRrhhZ+EZjCuC8Kmu/Pqv2KnW3t+LPXACp7+ej0G1GnIYNr1qPyCvN9yo0x4fBeAG4MHY+rna5Pv7OtHR/WbcyHdc1b/ay7erHW9uYefWmmxx3FTiKhbenyPPnwIy3lc/Pt63zbupNJk+yWnu+RkpWFi53xjERz23ShZ4WqfLBPvaL/x70Qs5TppMxMHo2aqtoOcnGjgocXDxPiVPsSMzM48/4olSINsLzz24w8sFO1vebGZb5o3tbk8QqaV0aZBnC1r0utgB06+8t5zcDdoblKUc2QPiNbHo+t2NMsuS8Sl+Lh+AZVfH5GItZOKWQr9qSUx0RKeUw0KuNWpLriTmmPKZR0H6fTx8upI83LPFK5mICcR3FfGFQMA1wHam1rKpOOdpV02s3lZmTOj5SI5mUe6rRLRE54O3XRmqtMkUZc2gG8nDrrlfk4bpaWIl3SfSylPabq9HOyrYSTbSV8nI2nx9J3bprnn9dzfxI/W0PpNXz+dQJ38yjuSyKSNwBwJayjQXeM88/rIlPkWDFEel+QSrlPwN+lL9fDe5MlK/gKXR/O/YCH155SoU4Zpi4fRWcH5fX6ePXoAj82KDMAhBsJgLKUCr5eqowfsSnmW4wC3FxUnx/HxPPmojWq7aszxmNvY94j8OS9J6rP/RrVNvv4wS0aqBS9305dLNbKtOa1sOQaW4Kx+0LzGoNpq3QOmtfYUoqzIr3/5j0uPlH79P82xDyfV2tTGPdFQbLu5hWt7ZvDJhhVJu0kEma2bM+Xp/RXXraUq8Hj9CrSlpKUmUlCZoZqu7ZvgF5FOjdn3h9Fsw3qGIQh+/4wy3/alCKdQ6tSZc3qp4/cK0KTGzVn3KG9WvsCXbR1sk7lKmptW+rfXVC8MiX03B2a6VWkc/By6oimC8ydqGEWSBdT3W+NjiJtCQkZar9ifYq0JtX916k+RyQXbsnn54nqoIXGpS6a7K/5EnEn2rAiFp68WvXZxa6mXkW6OBCWtAoAidjZ5PmX95qptW3ILUatSEPdQMNZAewkATQs+a+5U80Xtd+oRoU6ygwEji4OHMjYyIGMjbTvb156OU1MLdV7u+i225rwy7MUiThvj6qAl/l22/64UkuRDpk5yWxFGmDbxeuqz51rmrZK51DOR/1Cf+mp8QwgrxrWvi80r7ElaF7j/xI7X7oI5fBfzvXcY8Zq053yQLo0m5mnj6m2bcUSsxxlB9WsR7cK+c9hXsrV3WBZcEsZ/rd29qOdvc0zKOVWRk88t35WrBZ5CNbU51rVKEA7ANycv9WTxASLj10QvDKW6Qre35jsU8pjAs8TlMpicqb5UdTV/X7L87wAEjPUwYRBbqYDCDwctBWa1KwQnO1MR4vnl/Tsh6rrA2BjhuW+pNtYrTH6SM3STp1TO3B33iZYwKRnq63QFb3nmHX+YpE9coXS3/V54kIq+2hfi7h0beuFk53xtGpWjnmwmK1zd1uczcPRzniEubOZFgxDHAi5z6w9R4lNtb7VK8DNhX7Lt2ilCVs37F2LfWQ1l7c1gyEtISk9w3SnAiJLKuN/Ow+y59od053NxNr3RW4XAkvSt+UFSwqbFAXXXxT8ClZB3Be5uXj/BV9vOEhiagZerk6M6NqEbo2VbpT9v9/Io4g4srKl1Bur/Htf+UUdqDn9t30cvfaATvUrM6xzY8oHKlcS6o1dQOcGVfB0dWTHqRt82K0ZwZ0a6Rx73c2rWqnoJjRoZva8P6zbmH0P7+bpnHNY0N54bnJLyJ3Orzj5+Zdx9+Df0GcWjanoqbsqlDuFXxU9rji5ScvOsui4BcUrY5l2sDH95uNmb57fUW5cHXS/hJagGSzn7mD+lzWHxIxz+Tq++ccxnUEkN+akxkvKLJz55xfN83e2q2nWGFuJ+sucoccynZoVorPPNEX3tVv1xVaLxxTkQ3vp8XNM2rK3QBRpAHtbG67lUtLGbdpjsZzUzOLxwM4LS4+fo83cFVZXmKx9XxT2Nbb26om1Sc+yXsyBPgrqvsjNiIXbqVk2gBY1yuLkYMfJG2qXnE71K/Phm01xd3ZgwlstmfCW2tC05+wtTt58xLut6nDk6gP6/7BJS+7t55H8c+MxPZpW56dd+jNOPdLwvwUo72H+KkYlPcqepdT2Dci3DGtgk8eVPfOx/FngYqv7sp17nm5mWPWLRT46XiHLtDkKiLtDU8Qix1xBcKaRiPKWiSCHuDR1NLmnmbmJxSI75Arlj0ds2j6C3Ibmaw7mEJOqbTFW+27nV67xggfFBc3zvxza2uLx6VJdZTou7bDqs1hkniXOzaEhSRnnLT7+f4mDIfeZuv0vpDLtAgZBHm50qVmJKv6+lPB0w8nOFi9nJz5YuY3n8ZYHT87cc1T1WSQChUJpIR6wYiubRpif1UQmVz+yS3q6FyurkDFqfbVI7zWu6OdNiwqlKevjia+rM17OTjjZ2dL4myVFNFPtawzmZZv4LyNT6C/uYQ0K875wcbTnu2D9Ftoca/KOf2/qWJa/XH9AZaX++N027Dt/mx+2H2P6u8pgs2dRCar2trUr8tGKPfw4QrsWxMWIUK3tNqXNz4TiYIEbmCFMpaHLD4byLxcU/7x4yrmw5zxMiCM6LZUMqZTEzAwSszJIyrQ8W5GHg2lF2Zw+xYVXSJk2BxH2NoGkZxdueea0bM0gNvPeAO0kQWRInyjHZ+VvKclcUrNvFYjctGy1ZcPepvgGWOX3/PWlKsySqf1gzT13B5tSJFEwyvTA8uPY+GixKuCwOKJQwMQt6iATsUjE9a8mGPWLFuVDedUsRZ7jOnDlWRgLDv2rKnttiiAPV57GKn3zFvXrTvWg4lN5yxC9lmzQUpgmd2zByDfytnpXGGheY8BkGfj/OkHubjyLs74/aGHfF0M7NaLe2AU0rVqGPi1r0aGeeTEHzg7axolujasxa9NhlTJdwludDq1FjbJMWa7rXhiakqQtU481VEA/p0Of8cHe7cgKqBaJndj0i4ZE9Mo4T/zXlGkQiwr/TUahsHx5UiJWW8NzfHILGplcbbG3EXvg6Wi5dda03OIbDKQ5T1NpDs1FKlf74kpEzmaNEYkKrrT0xkfq1EkHMnSDW4uDkv2/nQe1tkNmmk4VmFPVzVJKe3moFGmAK1+Op95MZeGl5SfPs+rfi9z4ynimHoC2VSuw5l+lO9fxu4/ypExnSl9gb2O8wmJusmUx2Ep8uPCsLLWDTlk0XjPNXKOyJYu1Ig3a11gAmlUoXSDKdGHfF8GdGhHcqRHhcUks2nmK3WdD+Gm06UqVqRnav6tJaRkEeqn93GOS1MaNtMxsvNx0V5izcuXpFjDNoScPmXx0HylZhvWaAGcXXOzs8XF0wsfRievRETxLsmzlMD8GkuLIf06ZzpbFFvox7Wz8yZRaFqmvWR7bzsbf2lPSi53EhyyZsliFCBGVfKwT4GMr8VKdj6altrihef7WOnd7SQAZUmVqnmx5nIneSqSyeKsc2xj6FGmAvh/10Lu/MNl/857FY6yVs9rB1oa/JwXTZaEye4BUJqfDvN84PNV49p/RrRurFL1lJ88zpm1Ti48dk7KFhIwjlPf+GUfbioREdKOizzKVgnzxeSVsJX7UCVJmfAmJ6I5MnkTtIGWO3NjUHUSlbKRuCctjFGb0aGeyT17Ty1kLzWsMEJeajleuPOGvE8EtGrD1gjrDyfUXEdQuaV0f3MK4L2RyORKxmEAvNz7s1oyJv+7U6RMWp6uIOdrZEhqbSAlvd0JjExk2fxvLJ76ras/MliKVybGRiBm+YBv/66dbVM3Vzp7EzKIL/C0o7CU23B1h/XoFjxPjGZEra0hNH38+rNeI7hUMB9ePPrjbYmX6v8Z/TJmWm63QWBM7SYBKmVYgQ4Tp5YtsuVopnhs3AAAgAElEQVShspMUzpKxncRfpUxmy61349tJ/FXKtFRWfL9QmuevUEjNCq40hWY6RanMPCuSVJ5kulMBMWy2eYUwCpIsadFai8p4e2iVkg5NSCIjW4qDreH7wc1RveKV1/mLxS54OfXgWfzXVPFbT42AfWRK1RH6CkW2SpEGqBGwV6tdpkiltOcX5AVPMyoRnrxn/ZRZlqB5jQE2nbvKuHaWB3T/Vyjj7UFZH0+exCh/Kzafv2Z1Zbow7ov2nyyjbZ2KxKekc/b2U2YN0q1VIJcr+HbLUeKSU1V+z98M6co7s9fRq3ktdvx7A5lcTmk/tR99SR8P3v56Dc2qleH28yha1CirI9fLwVFLmc6QSq3iC13UZMoKJjh1Rq7c2iJgzzsfFHEOqleDV8YhxRxXiIT0f1Aosk32szY+zt1Un+PTjxnpqUZznt5OpqsFWQPtQinWC25R5vhWollZsLihef6RKVusItMzV+VEc0jO1C1t+zpR1sK8wJO27DXdyUKuzhivtZ3j+mGMGkHqFaT3lm3WKfVsCg/Hdng6diY1y/y0nZr4uXyAs13dPI3NndEkN5O27GXLhbzlebYmmtf4l2NnLb7G/zU0g2R3XrlFh3n5S+Oam8K4L47PGc2MgR1ZOKonZxeOp2P9yjp9rvwymc/6tdMKIGxbpwJnFozn43fbcHbheC78pO2OJRLB3plD+bx/e610eprU9w/S2v7nxVOz5y0vIF/h4szJ50+0th99+JFZinRkat7c8P5LvDLKdFjSCpN9nibM1dgqvHepQNchqs+P476yfLyZmTy0LN4Ky39kgtyGYydRWzYsdU0xRAm3D7W2DRU3KWqC3IarPj+K+8oq5+/vYn5GiBzkefCxt5QNs3eQHKf9gIsJjctTajxrMyqXj+bhW7oVI0GZdWPC5j0cCLlfIPMImTmJDtXV1bRqzjCeT/330eqy49dfRFD7q59Yf+aKkRFKX+9p2/dT7YsFJGac5GHMWKr5/wnICYnoyv3oIWRKDednDYmwTp7asZt2GWwryGtsKb+PHsCo1ur7o/ZXP/HGnOVG3XxyrnG9mT+TnFE48SeFhaeTo1aVxtCEJBrMWmz0PI/ffcSnOw4YbNfkVbkv9GGOrvtWpWpa21tum/9icPiJbnXcoqQorMPmHvNq1KtZZt6avDLrHc8S5uNkVw0vDUtgblKz1NkaKnh/WxjTeokIkcgWhSL7pYKmwNhteC1c029VZJZbCICDbRlVppLEjDN5mmftwD+5+EK5dHoptJXectqWkjsl3JWw9gZLbxctIsQiB+SKDEBulfO3t9G2fNyLmURln4UG+ydnXs7X8cxl99KDvP+/3lr7fEp48ddvRxk6y/IXAGvSo05VPv59v2p7/OY9SMRiKvl5UzXQl/CEZM491i4Ru2VkP/ott85qQg5ikYif+/eg84LVPItLQCaX0/bHlWwb1R9fV/3BpNdmTKDO1z+ptr/96zjf/nXcrOMFuA4nwFX9QlcjYL9We6PST3TG1C953WCbKb7q2Z6vdiuXbRUKZSaTqgG+VA30JS0rm4tPXhCXqg7K/aRra77ff8Li41ibSR1a8DA6TvWSFZ2catbKQVERm5JGyx+WmexnqAjNH6MHGg1o3TN+EI1m/0LKyzzcaVnZZqWq+663rjsFvLr3RV54o1RZGgaUUKXIO/LUvOe9Avji1GGT/QqTL5q31armOOXoX8xvZ72iMLnxcjQ/ZfDraMXPzStjmQa4EzWCTKn+N6Czz7QrCObFYpgfGpVUpzo7/bQCLxL1P+xeJC7RKvTRoMQ/Zh8j0FWdKipD+ixPWUDsJP442uZY4xScfVad8OQ1RsckZpzlYewnWhUEc1O/xHGt7dNPKyKVG/chzl090BKuh5uOBtdH41KalkTl+RtzDVIopCRmnOXc89oG+5Ryn6D6HJO622BxnNtRQ7kR8Y7Fc84LYhv9L2g2BvYXNte/msC7DWuptmVyOXciotl55ZaWIu3qYM/tWZOpUyqwwOZyYHKwqrR4RGIyb8xZbvDHwc5Gwu1Zk6kWaFmcg6X9rcF7jWprXWNAdY0PhtxXKUw513hw8/p01LDUFyU/9+/BhuF9LR5XFIVYFPksG2GOInLhf2MZ0KSOVUqKF/Z9IZXJtTJvGGvffPIqdSYtICxOHVfSY7ZuqfErv0xmz9eGUyfWmaR+cVnWWTtz01+PTAdAd9m2pti5Lgyt3UBre8e9W8SmF0yxK4A4M2V33b62wObwKvFKKdMAV8M6qrIn5PA4bpZWoRZHW+sUI7EEG7E7mpfzWcKPxKcf1eoTn36MZwnaidZzWzaN4e3URWv7ZoT+H5v0bP3L5jlU8f1F9VmuyOBx3EyeJczX8vmVK9KJTTvAraghhEQOIDJlm1GZuhUq5VwKfYPYtL/JlqlTMaVnPyI+/SghkR9wJ8p06XVNNNMepmRd12vllSnSjJ6/WGSPjdhNPUtFBpfD2pOUy485LfseLxJ/4fzzuoREDkAmN/xgLeH+oVbKspDI91U5xHOITN5EfPpxnfMoKGo0r8zTW9rlZ5/fDaN6M/NyvBY0thIJM9/qQGV/w+Vie9Wrwe7xgwplPnPf1Y5bMGWJ+330ABYP6GlW8ZahLRuwY0zRpCQ0dY1tJGKta9yiYpnCmJZZNChTgsUDetK0vOnqt0NbNmDXuA+MBpG+6nzRvR17xw/G1cF4ak03Rwf65lKWc1OY94WNRIyPm+G0oZrt/d/QjQnY87/85RvPXaJ6+vEDPEwwnqjgblyM0faiwtdJ+zr2+lN/1iZDhCZbN/g9Sybjdmy06Y6vASJF8TDP652EZoW+mv5buB011GSQlwgJzcqY9vPSlG1Nl4TTTytiTnBfkNsIynp+arH8q2FdScs2XeTF1DmlZt3iWnh3o31yUy/oEI62FYz2iUjeyKM48zMOWHLtZYo0boT3scr5Xw5trfNSll+Z5vztbSU+NChxkrPPqpstN690cXofhVyBo4sD6SkZiMQi/k7bkGd5wReCaejZkLEVx1pxlnnnlwe/cDH+Iqsb6VquBP47LLr/HXeTQ1hSP+/3blGSJZUx8Kv1PI9K4I26FZgzxnR6ypFztnH5rvJl+OJvU3TaGw6bb7CtINj+9xUWrD7K6a1TTfadsfkgp24/4cjMkQC89+NGFgztQZCX0ogRHq/MzR/o6crmk1fZeT5Eq73OpAXs/3IYQV5ubD55le93HOPaQmWA4VvfrgHgaXQ8VxdMJjY5jfcXbGZecHeql/LnUWQcE1fs4llMgmoMwPwL//LTJW3XyDH1mvBxk1Za+3Y/uMOEw/oDnp98+JHJc89dldCcMZair/Khr5Mz37fuRPsy2r/PZ8Oes/fhXTaEqIOejc2p2YZlhKeoaye42NlxY+gEHafVsJQkVl6/xKrrylSWzrZ2pGarY4EMHUNz7l3LV2Zpp5757mPqnIxgVTf0V+Y13s2hMU1K3+RJ/LeEJa3UaRchoUHJU9hJCidnsyGal3nAs4S5hCev12vNlIicqF/iOLYSw1YBY9QN2s+zhLlEJG/MV4o1Z7vqNC/ziAex04hJ3ffSj1g/no7t8HXpZVKRBghwHUiA6wBuRvTTsfbmxsupk0VzloicVOf/InGpRWNzU7+E0vL4IHYaUSl/GD2mm0NTqvqaPl7zMg+4FzORmNQ9unLELjQqeb5QiwrlR3EWEBCwDm9/8hvbZg3GxdH8Yk3LP1auOuYozbm5+NsUg20Fwbtd6rFg9VHTHYGBrevzdX/1s33rRwO13Da+3noIsUjEklG96P9GXfq/UVerXZP+b9Tl+x1qP+Fdnw1h+cFzjOzUBIBe363F3taGKav28PeM4by/YDOnvx+r5eYBMKVRC7bfuUl4qlpRXHLlHEuu6M/Z7uvkzO9v96f1Jl1do6h5/OFHfH3qKGtuqldmo9NSGbb/TyOjzOPUwJFUWDZPtZ2SlUU5E2XLy7h5cGLA8EIvb17ceGWU6RzKen5GWc/P8jS20dD5XFilfJO3pjVQUy5AaY9plPaYlidZux7d4q3y1Y32yY/83FT0nktF77kG23c9ukVzP935tP5jGSf6jDIwSkTNgILLGlGY528plX0WUdnHeFYIKDhrtICAQPFg6Lebufk4ArlcQZtxStc6TUvy7aeRTFq0ExGw5KN3KB/kbUCSZXz6614u3wvVkttt2goCvFz57dN+HDx/l4ysbHq2rAlAt2kr2Dd3BMu2nGJUP2W10ObvzeP01qmq/3Pz5aK9zJzYnUHT1rFu7iCavzePwb2aMLBHI9Yeu8g3A7vojMmhekl/pPK8pTz8+/JdRnRsotpuUqU0cwZ143GkslhbrdKG83Cf+WAUow7s4sBj4yvXTYJKsbWnMuaqQ5kKHDYzaLGwEAFftWzHh/Ua02z9rxZ57DcONF5BVSISETJsIp+fPMjO+7dNyvugRl1mtdItlvM68sop0/9l5AoF3186YVKZLkyK23wE8kdnh4EGqyOag1j0yoVZvNKkxvRFlnUWsU0ZXPzMD1Y2B4U8mdTYPrj4HjTdWcBiVn3WH1Bal3O7YzwKi2Xa4t0cmK80SHSbtoKk1Az+WTJeR44lNBu1iD++CSbIx00ld8X0vgzu2og5G5WW5eW7z5AtldGzZU3CYpIY3LURAD3bGw6yzs25a8p8zevmqv2qe7avjYuzvV5FOseFA2BC9xZG2zXdM3Jvd6lfRatt7mBljYfyAcoXkWVj+uiVkUNOMOKd2GjmnP+Hc2EvkCsU1PcPpLZfIB83aaW19r+yay+9cgyRF3eDmtO0rehbJw6gRknTK+wBzi48/vAjZAoFlyJCWXPjMufCXxCfkY6XgyPOtnY0CSpFl3KVaFdG6dYak5zKiOV/cOVJGI52ttQvF0SdMkEMbdNQJdfZ1paF7buxsH03Vly7yNY7N0jISCchMwN/ZxdalyrHlEYt8Mnli27OuRdmn8LmtVOmYxJTGThjPSlpmYzq1ZxBLx8kl+485/CFexw8fxdbGwlfD+9CkxraQRfTf9nDtQdhyGRy+ravy4i3dKtzpWVm03r0z3zYqwXDejTRaR97fBdHnj8g0NmNGt7+LG6t9Aea8s9e9j25S6ZMStk1PwDwZMh01biya37gyZDptPtzBclZmbQKKsv8Vkqf58dJcfx64xw7HobQNKAU6zu9pzXu9LujeXP3agKd3Rhdswk9NZTj8Sd2czbiGdHp6mjrnON2272G8NQk1Xw022zEEsJSk1Ry9/fMX5CIwKuBjciGO8l3WPZwGXLkVHCuwIRKE/T23fRsEyejT+Jt701t99q8V0o3w07whWA+r/Y5ZZ3LcjL6JLvCdiFGTKeATnQN0A4K/On+T9xIvIGLjQtjKo7BVmyr97h/hv7J4cjDZMmzqOtRV6+Pd85xK7pU5GjUUaPHNUb/2RvY/L/3ze5vKQ5unyHLvkJW6qoCkS9C/zUUKFg2H7rMuHfU/rpje7fky5X7jYwwj2ypTKVI58jdePAyb7Wqqdr3JFwdfHfnaSR1KuoGwXt7Gg4YBGhcuwwKBTwJjaVcSetY1AuTqt6+rOra23THVwCJSETjwJImrc7HQh7y6Za/SclQ+jZnZEs5cvMhGdlSLWVakxF1GjKijv42AW1eO2X627WHOLBQWWRk0MyNlAvyplWd8rg6OTC8Z1Omf6DMY91o6HyqlfVn3ZfKKPwmwxaweeYgypdQPjiSUnV9jJNSM+gwYYmWy4cm9bf8zJFew/mljfLtOC5DnYFkfqvuzG/VXaU066Pn3rUc7aXMgJEuVaZzC01Jos9fG9nUuR8/tOhKclamjoxPTv/N1f4T2fv4NuNO7FYp08GHf2ds7ab8/FKhzz1uX88hBufzMDFWS27f/ZvY1nWATr+iosHIBVxart86kUNKeibD5mxj64wPCmlW1iEhKY2p3+zgRXg8EomYkQNa8nbHOgB82PATfr34PUOqF0xg0t3kuzxNe8qI8iN4lvaMAxEHCL4QrBMEGHwhGHdbdyZUmsDj1MccjDzIwciD/NZQt4LbveR7fHP7G6q5VaNfqX48SX2CTa5S78EXgvGw9WBK5SkoULDi0QrkCt1gz2EXh+Fi48LQckNxlDiyN3yv3vnlHHfD0w042TgZPK4pBnaoz6PwWBzslEppkLebiRGWIbGri8SuboEo0yKxK86++6wuN6+cizvFnrDfSZYmEuBQguHlxuNr72/yb7I/YidnYk+SIk1GhIhKLlXpXzoYd1vdSptjLitffObVWY6jRH8e3fFXBiNTyCjpWJrPqhVMvYJ9Z27z+WB15dg3m1Xj+/X5z2vs5KCd8//NZtX4Zt0hpg1oS7OaZQGoXNqXnK/OjhPXWTxFac0N9FXfu3t+Vf5Garp4aH6eNUlpyMlRpM0JTBTQz825yt+p3BZqazN+zW4ANk/oT61SSncYqUxuMLVj7/nrmdW3k1lWcn10/mwFB761LGNXUcrNL6+dMj1/gjo/8bLpfXn38zW0qlOeyqV9tfqVL+HN7SeRqm25QqFSpAHcnLUDyRJS0uk86VfOG4mufrdiLbrtXsPO7h/g5+iCl4OjRXPf2U29pOZoo/zxHnxoG4feHoa3g/KHwdXOHhux9lL82o7KYJbu5aox5/JJ1f5zEc9Y3UGd9zjAydXsuTjZ2GrJHXdit0XnUhxwcbR/5RTpjMxsug3VzmE+d9khLlx7yjcf9WTekS8BCH8Uqdedo7ND/lK0xWbFqhTT6m7V6RLQheALwewM3cnbJZTfrYORSreBhXUXqvp1C+xG8IVgjkcfp41vGy2Z219s11J2m3lrr/jsClNWaVtQV/1jM6f2HIIvaK+GnIw+iVwhZ1Fdtc96dbfqjLw0kp8f/Mz4itpL6NtfbGdw2cGq+eQ+rjl0b5o/FyhZdghpsX2xcxoMIhGZyT/j5L0RiW1dRGLj38eksHKIRHbYOvUjK20zTp6LsXFQB36lx49DmnkKW8c3kWWH4OyjrnYny7qqsnjndh9JCiuHrUNnQEF25jEtuSlRrbT6J4WVxi1IWcExK3UVmck/Y+vYE4U8juz0PbgFPTHrOky5NoIMmdq48DztCTNCptLOrwv+DkGEJF3TGROREcbMWx/r7L+eeJnrNy7Tzq8L75TUXjWwEdkiVWSz9OE8plTWn3VI9rK67PhKn5g197wQ6O1Kclomrk7KoMSktAzSMg3nuzeXtAzt6qpJaRkEeCnvo8FdGxGfnM6wbk2QyRVExSdzNsT88toC/w1yFGlQpiU0xL3w/KUHLCiFtzgq0vAaKtOaONrbEp+sfIC/OXU50fEpBHdvQoUS3iSlaFuec7/x5+a9/61FLjceCvBpwzZMqtuCkUd38E/YE2p5B7Cnx2Cz56svp+3zlER+vaEdkRxcTXtZRmTg89qOfWm6bQnDazRCBMRlmp8A3tfRuUjKm2py6e4Lvl53kJiEVAK8XBnerQlvNlWXj42IS6b/rA0EeLoyuEsjujRW+9s1GKlUzEr6erDrG22l7IfNR4lPTufE1YfMGNJZa9zTyHjWHbjIvrO3qV+5JEsmFe5S4cyf/tK7//hZZSECZ3flS1XtVtX09ssvVV2r6uwLdAjkePRxlTK9P3w/gQ66RVYCHALYE7ZHR5nWJ1OTo1FHCXDQDSyq5FKJ+ynqYKLdYcoXutxKNsC1BF1lrKprVZ25FDZpMe/iGqiu3JqVugkb+1ZGRijJSPgER88F2Doqr7mD+9daii1AdvpurW1NDFm8c8t1BB25hshMXoSL30lEYnflWE/zqhb+8WIjGbJ0yjiVY3rVWar9MoWM8VcMPx8DHIJ4M/BtugdqF0LKGXc06m/kChl9S6llfFhhMosfzOFBiv70mkei1K4WrjbWXWXQ5OfJvek3Yx375ioVg35frsfOCjmyHe1tCYtJJMjHXSX312nK69Owaikm/7STBS8NSuMX7NAxIgn8N0kxUn5eH5lSqcG24HlbWT1V6bJXb8wCrixRWta7fr6S/d8MV+0HVG051BuzgP2zh7Pgz5Mcv/aQrwd1pktD9e/r91uPEp+SzvFrDykb4MXWz9Qvw8MXbOfS/RdG5fb7bgPpmdk6ch+FxzJy0R/EahQPyi0jv7x2yrRCATk6aVpmNl5uSutwdHwKnw7qQO82yiCMxb9rW2tyv/Hn5vdvgxn27Rb+On2LN5sbtlY52tiyvtN7jD+xmz2PTUfLmiLI2Y3RtZpabOUGaORfkqj0FL6/dBw3O3v+7PZqWWlHzttOl8ZV8HBx5NrDcE5ef6SlTI+Yu41ODavw5z83+HzlX1pK8TfDu5KQks7mI1d15F57GE5GZjZv1CnP5yv/wt5WQtt6ygpg/WduIFsmo3erWhy9/ICf/viHCX1MKz/WIjTSeFXJHOYe+p/e/X0/Mp3j1hiOEt37zNnGmehMdeL+FGkKPva6qR9dbFx4lqarlDnbGPfPTJOm4WevW0HQyUZ7mT5ZmqzTJ4cca6MlxzWH208jmfrrHhZP6MXpkCe836GB6UFa5HJVEZnnwyzN+hd7NxNZjcyUZbFcA9g6vUdqdBecfXYhkphf8fHf2OMADC+v7XsvEUnwsfcjJjPK4NjcinTOOLFIglwh01Gaq7nVwtPOm/isWL3yLsadBsBJkv97wxhBPu7EJ6UxfeleFAoFcUmpzByu9tU/evk+EbHK+3nL4Sv4e7nStr7yGfQsMp6r98NUbc6OdjSoUpIgH3dmjehK3y/W0qJ2eZXc0v5qdxdNS/SF28/o3dr8oEOB4oFcoeDozYcs+vtfnscmULt0IE0rlWZMx6Y6fSev28ut0ChC4xJV+3K7k+S4mQAsPnCa/Vfv8jxW2f+9RZt0ZLpL1c8VTQNfnQpq3/tvg7vy2Wr9MQDDFmzDViLhjVrl+XTVX1pK77VH4aRnZvNGrfIcu/aQo1cf0K6u8r6f1KsVz6MTjMrt1KAK8clpWnLvvogm+MetDGhXDxEiVv59jqXjrW8Ee+2U6YkLd/DTZOWFHPX9Vj4dpE7r0qhaKUDp+5zzIMtBLBLxJDyOsoFeAETFJ+PnqV6GdXWyZ9vswTQdvpCmNcvi5abrj3c24hlNA5TVvCbXbcn+p7rWkYru3oSmJFHCxTyryKbO/eiwcwUr2vWhgV8JAJ4lJ1Da1cOs8TW8/Fnd4R18HPX/eFg6n8LExdGeb4a/abD9x9E9qFLaj08GtKPleG0rWZfGSmuoPmX67rMolb91i3E/M2P1AdrWq8i8bSf4dGA7ejRXlq7/dGB7GoxcUKjKtCif6wHDZvfL1/hUmW5Z4GRpMi42LqptV1tXUqS6OdaTpcl6FVhT5+Rk40SaTHfVJEuu/YLrbOOMu8idObXnGJVn7nHNYdqyvcjlCsoFeDN64Q6LlWkn7/UkRzbG3nkEIEIhN16ZLQe5LAKRWPs7KRJpP3PEEvOrq1oi1xAObp+hcJ1MetxwpJn/IrGtYZZPdo57h7edrpV0QsVP+DLEcv//6m61uJl4ldB07cJMIkRMrvQ5X4ZMYcvzNfQrNUSr/WnaYwDGVdR1H8krhgqrnF420eCYdvWVlUoHdKyv01ba35PS/p70bFlDp61NvYqcWqo/IBjgjMYxzy6fZLBfYTH84hCTfVY2XFPg88hN7nkVxRz0sf/qXaZtVK5OlvR2p0318py9/4zLj0NZcvAM1+dM0lJwy/l5Uc5PqbMsP6JcwR7ZXjcxQg5yBXSuU0XVv1ejGvi6uWj1Wb1bKSc2KY1Zg7sQnZjC9UfhDOmoXhHv2qiqQaV33sgeVC2lfNluNkn7d/nO8yiVxVihgFZTf1Ep0zXLBlCzbIDFcofN34ajvS3jeiqzyOz49wZNq1m/0muxVqYLIhfvF0M60XnSrySnZTK6dwua1yoHwMwRXfli+X7uv4hhQKf6jH2nJb/8fko17txvk5m2eDfXH4Qhlcnp3bo2Y99pqSP/7MpJNBo6n95tamsp6gDnI18w5vgukrIy6Fy6Mlu76AbsHXh7GB3+XElcRhrXBhh+2OYQ6OzKobeHs/rWRQYd2oabnT39KtdhYh3d9EO5+fLsIcq6efLrTeWX42ToY9qULM9nDdvqzCc0NZFa3gH88WbBZS7IQSZ7jkRSymS/4K6NaDByAWKRiO9GdqNDA+1S2VVKK79YIhH4uLvoE6EXzSAyH3cXXkQrrcF/nLhOZraUr9YUXSqxXp3rMmeZ7vGtsURsDveS7+nsi8yIVLl4ALwV9BZrnqzR2+/9MpbfP619W7MnTLcQzu0k7ZWdnkE9WftkrcXy88PaT/rzzldr+WTlPjZ9brk/usSuESJE2Dq9jUjsi53LcLPG2TkNIDv9T2wd1am7FCaqw1pDrkIWjbJgrQi5VDf/rkjkiJO30lc/OcL8FwtbsX43Oh97PwIdShKe8cLg2OdpTzgZc5i4rFiiMyNJlaaQ/vLlS19wlc/LVY6T0Ye1lOkX6Uqr7VtBfSnrbLpAlYBAYTNt41+0r1mBBYN66Lh91py2gAaf/syV79UvUxO6NFd9zlGmNfflJnf/fs3r6AQg3n0QoWz/6yyf9mvHd1uO8jw6gSVmWntzFF7Q/V3W/O0ViSDVhEeAOXKrlfZTuYcAxKfk/zmpj2KtTFubnCwbOdk8NOnarBpdm2n7mQ55s7HW9txxumUtNeUa2s5hQp3mTKhj+EYGZZqbY711HewNZfgA8HZw4qP6b/BR/TdMjtMstHIh6oV2SrtGUH3DfC1l2tB8chdsMTY/yzHPYjikSyOGdFGmNvxsxV/sOR3CovFvmxhlGrFYf1BGgJcrq6a/h4eL5S411uKtjrVZseUU8YnaD4Sjm7StTIbySfcJHMkf4cvzfHxvO2+mX5/O4LKDeZ72nL8j/lbOK+gtVZ/Wvq1Z+2QtE69OZFT5UapsHgDt/dpbfMzeJXqzJ2wPU65NYUQ55b24+flmAh0CCc8IV/Vr49uGjU83EjN5vQ4AACAASURBVHwhmH6l+uFh50F8VjxHoo7wWdXP8LTTze6QX7zdnDg2f3S+ZMhl4SrFU2xTARffQ/Ayg0V2xn4UsjAU8iSyUlcjlgRi49BF6SMdXpGMhE9UAYiOnovNO570MTLpHZXc7LTtSOybIpaUUsmVZhwABWRnHtWSq1CkkRReAVvHPsgyT2nJTQorjY19a8Q25ZDLQlHI9btS6MPNxt1wm60b4XoKtCZlJ/LJDXXaQ1uxHeWcK1DeuRL3U+4YdOUAaOXTjn9ijpIqTcH55arK0ofKioKdA/Q/5wWsT26Lb2xWLNOvC5lB9DH7T2We8EWD9d+fU7q1Yv4+6+ai18eQTo2IT0ln5+mbfNqvHX+evkm2NG9FeHJj6Lc3P6yY9C5nbj+l4bhFuDrZs+mT/AXhG+K1UqYFtLkdF8X0f/cT6OxGTEYqG+5c0as4myIp6XtcXMYgFrsRH/chnl6/Eh3VHpHIFUfHHmRlXcDN/WskEn9ksggkkgAiwmsQEBhCWGgQQSXCkMuTEIvdSEn+GVDg4mp4qTIHmVyO5OWXb1SPZkxavNPiuVvC0inv0OfLtcwf21PlHxYanUgJX8OKQEGw97cxeRoX9SwGD5+8u+uIEPFVja8ITQ/l14e/IkdOOedyLKikm9JpVaNVbH2+lUX3F+Fj70NTr6b0L90/z8de3Wg1C+8vZP69+bjYuDC24lgUKPj2tnbqshUNV3A8+ji7QneRIk3B1daVdn7tCkSRBmWQ6+wNh6lYwpt29SpRu7xu4KUxksIragf3KbJIjmqOq/95AGwdlH60ds7DdMa6BT5QfXZw/1qn3VCRF7FNOcQ25cySm/u10VggojlBioZIluovJw2QKtV1LQJUivT3tX7BzVb7O7jo/rdGlen+pYfyT8xRljz8kWlVvgIgPisWe7GDwTECBY+33auXs7qwOHBNuSpY0Cn0TNGocikmLt2lCnL1c3fBxdF4goai5uOV+zjw7Qi89bjfWgtBmX6NWdexL1NO7SM+Iw1PByc+adiGcm5eFstxcuqN+KWfZWbmSSIj6gMS7B3qk56xDw+POchkL5BI/EmIn4RCkYFcHq8lI2e8g+OboDAcSaxJh6nLaFevIva2Nuw8dZOZQzubNe5ZVAJX74eSkp5JcloGe06HUL9ySUr4GFeK/T1dUCgUDP1hK2+1qEFiagbHrz40mc+6sMnJMZ0713Tk02iCv+6bZ7mrGikzP1RxraKVps4Q75V6T2+hFk305X82xKRKuj6e+sa38W1jMkuHJcc1RoCXK4sn9OL7zUcZNf93ziy2rIKdxKai9g6RHcgNK5b/VbLkhrMNJEmNB93mVqQBvT72+nic+oCYzCi87JQBs/U8G5sYISBQNCRbmJGjIDlz+yk9X6YFrV+pBE726qDEZ1EJXHkYCsDmYy8DZCuVpIR3/oxOR64+ICU9UyXX39NV5U9tisEdG9Dhk2UAlA3wYvvnHxhNC5gXRAqFJZXdC4xiMQmBvKHp46y0TC9FKr2PTPqCrOwruLpOJSamDz4+f5CVdRk7u/oqi3TO/zmkJC8GkS0uLqMMHU7ADHp4DGFPwpqinsZ/nne+Wsd3w9+kUknd7CXmkBRWGlunfoglgSjkMWSlrsfF7zhim/JWnmnxJaeQypL6G3Tazsb+w7qny/S2j7n8Pu62nnxXSzcFX45MQ3IBlj9ayNWEi5RxKkc550ocjz7IL/XXWyUwVSDvFIfgv6KYQ47F2VA58Z5z1/IoKk4r+0Ze5Js7vua0BWaXNi/ONJnwE1s//4CyL7PaZEll9PhyFQe+HWHVL7r1HVSsTHDPRflqFyh4NIMFPb1+BUTY2FTG3qEdrq5K/zcfnz8AsLNTRqfnKNCaijSAi+s4QZG2Aq16G47YFrAev381KM+KNChdIxw95mDvOhkH929wC3pWLBTp0DTzUjCaQ6eDxn25W/sqKwHOuTtDa78ChUqRNkRidrzOvjVPlpo1r+HllK5kT9Meczxa6dMvKNICxZWp3ZVZoxLT9AQQFBDJ6cXHGp5XbG0kWpbzQ5fuUalE3p/Zhij2bh6rdxvPaGGqXUDgdeTjVfkLihMwj7GLdjDtvTYcunSfS/de8OvkPkU9JatgSqkMTUughJN56TcPdhqntd3+75840kUdE/FeqcGciT3Bk9SHWhZlgJ5B72IvdmD7i/U6cqu4Vudu8i3GXH4fG5ENchTIc6oXVpzOzw9+MDovsUjbljSwtK7/uIBAcaF1tfI42dvSYsZSyvl5sXl8P1wclBU05XIFe6/cZsFfpzj2xUirHXPSur2cnZW3GJ3iwpzh3flm8xFOhTzG08WR99s3YPHYXqYHWkixUqY/6Dqf9fun8H7X+WzYr/T37FxvBgeuKINr1i05yqAx7Vi75CiDx7TTaV+58CDDJ3ViQKcf2XTwI+7dUlo9Z07dopInIPA6s3Xubt6bJmQrsBYyubIKlEikv0Lpq8jyu6dQAKOqKFN/7nl+Aw87R1r56/dPXBBylMk1lM/jcWe3sbhpX5be+YfRVZWWtKo7ZnKn95eq/vqs3gvrruJ07An2he8gOTuJQMcSjCw/EW87XxKzE/Qq0xMrfcaNxCtsfb6GZGkyHjautPbtREf/bmaf6wdlRrL+qTK7TQuftiZ6F19ORp/g39h/eJH2AgVyHCWO1HSvzdtBvQss+DZFmsL2F1u5mXidZGkK9mI7yjiVpZl3C1r46KaNLQ6EZ4Tx+4ttRGSEE50ZjYetB028mtG75DtFsiqhL5hQs1DK1+90pE+Tmqrt87PHMfq3P/nnzhOafrFEZ2y1EuYXSzLFV+904KvfDxst8lIQ9H97EZt3Ws9I2rx6GZpXt35e6dwUK2U6MyMbAJlUrre9VUdlkvoW7fSXSm7frQ4AsdHKgiv29jZG5QkIvG6s+mKroExbka+HdKbvzHU0rVaGmcHmBcAWdzoGVUOmUD8zf7hxCIlIxImu+n9Ee5Sqpfp8PvoJAJ1LWF7Ovrl3a5p7t9bZ727rYdDvuZZ7PWq519PbZmiMJvlRn6Zem0RitvLFQCySsLzBbwb7jrgYrJXzenrVz6jkUllv309ufERMZgygPPd5dRYalHsq5h+ORx/lSepjrf1Z8iz+jfmH0zGnGF9pErXd65h9Xjlo+g33KtGHboHq6qmRGRF8EfK5aiUAIF2Wzp3k29xJvs3+iH3MrvmdxccsSO4k3+bHu9qrFXFZceyP2MfF+At0CehKa9/i/0K1dFgvHkTG8u2fx7j+LBwbiQRfN2fealid4W0bWe047zSpxf3wGHZdukVaVjaBHm50qaP/nrUm1lSkC5NipUx7+ykzOmw+9JHe9nKV/Fn83T7Gfarf8uDkbK+1nZkppXL1IIPyBAQEBPKDv6cLJxa82suguTkUdgdbsYSKbsqKhO0CKjOjnnal0RepajcPRxu1P2JzP6W/99+htxhTVTfvfe7+Rc36pysA6GCBNTuH1r5t2B2mTMcp11OuXpPcxWMORR4wqEznKNI5x9BHtjyb0ZdNpzFVoOCn+wuQiCS8U/I9Ovr/n72zDo/q6OLwm2Tj7oEkkBAguDsEAhQt7u5eXEtbKB9e3KFAcdfiVtw1ENwJJESIu+/3x5KVrGajpbzPkyd7752ZO5G7e+bMOb/TVG0fRbyNFcklpgnTGHpffThMkJT+e0Fg+tNf+ZwQoPT6l6QQtvtt5YD/PlZW1izmPifI8PJ6L9zApUmay9IWd7Rl07BOHPd9QasKpbJ0r6wwtV1DprbL2gJjzvRDWFmbcuLIA/oMbEDnHrXQ09NFmC5k5ZLTXDr/jIT4JKrV9GDWAlm1pyZ1ZwNw7vpvcud3HhrF+lXnuXH1JZN+bUPDJvIVQPOTAqXm0bXxAvaen0xIUBTDu67l4OWfszXo88f+lC7vQkhQFA5OWZNlefkumJsP3rPryB3iEjSrwmNtacLIPt40b1BGm+mKqdtpkdy56wdkFwT+QZF0HblRrp2urg77Vg2ikIPinzclJY2WA1YTr+Bn6tqqKqP75ezKPF0o5OHTT8xYfoKwCMV6sdJ0bFGZcQMakxs75pr8XqV5+zGUaYuP4hegvsSzqbEBvTvUpHf77CX+KZqjJnjXKsmciW3oWWwkO9+topmRcmF6RcVccoKQ0BgWrD/H45cBxMZpnrjSoGYJurWuRikPxxyt5CgUwtaDt7L8DFcs7cLPw5tibqpec7jp5PWcXSCKUWw2ZQNn/pD/QMz8N61V2Z3FvyqOrV745zn+PvdI7X3NTA35eVgzvGoUz3GJp/8KsanRTPYVLYQ08WJnJioligmPJF40ZYoP6cI0higwQJW1l/YIL664HMtM0n9J6Yn89EC+8JijkSPFzUoiFAqJTo3iSdRjuTb17Lzo56ZZbLj0PEz0TFhReY3C8t92hnYkpiURlxorXjTYG9ozr/xCje6j6r6QPSUNIUIWvfyDlzEvZM7roEMV62qYCkx5F/sG/wRJhTxzgTkxqTE5NofcpOGijVycqFnV1LyiSd3ZnLj4MwYGAkYM+IvXLwPFxnF4WCw2tqIiSaePP+Toofus2TRQrr8iYzrD+BYIdBW20YIctTIKlGd67PS2DGq/kkKuNizdkv1kkOWzjpKSkkZhVxtmrVBf9SYwJIqhv+wiLFK90aeIiKh4Zq08yayVJwE4sGawUqM2O3h1Xky6kkVQerqQTiM2MGVYU9r8UEHmWpvBa1UatHuP3+fvs4/kqulpQ3q6kDaD18pV6lPHwVM+HDzlg4OdOaP7NqRh7dzfVspMbHwSzfrIy22pIi4hmXU7r7Ju51WVBnpus/OdRDlBkdGsysjWls0HbrJxz3Wt+1++/ZrLt1+Lj5t6leb3MVn3FELOPMOXbr3i0i1RgQR1z3Cdsm689g9l27l71CxVRKN73PKR3ZJ//ymUJX9d4METzYuexMYl8dviowDYWJlwbOO35R3PLT7Gv8dMYMHr2Ods/bAOQGFoiSZY6ltSyaoyDyN9AIhNjcFMYC7X7nzIeY3HlPZgV7SqJGdIA3KGdDXr6gzz+EmuHYjCGCb7SvKFroVepY5tPUqae2o8JxDpdo/2Ef2PORg60t65A9VtFDsOolOi+ZIUkqXxc4ufHgwlOV2ykLY1sOWPCosVto1JjWbcw9FyhrQmVJ65kipFnDE3MuDM09cM9KrGxKainIHS05byfJbIK3ztjR9brt9nY19J6e3jvi+YtP+UuE0G22768Ofl29T2EL2vnHr8iqczJZ/NG67cJSgqhg1X7orPDa5fXXxPG1NjWpb3xOdjIEVsLFnSVbv31KxiYmqIgYHItFyypg9tfpCE1mQY0gDNW1Vi8bzjGo87d3F3sZOtUOHcyQPIDgXKmK7dwJPaDbL2kKti3T7NPmAGTN7Oy3fBOXbfDDqN2ECfDjUZ2sMr22NduPGSRnU8aTN4rVJDWpo/1p1l8/6bHP5TJDM3duZ+jTzDScmpjJt1gKXTOmk912PnHzN/7Rmt+4PIy/nb4qPYWplydGPuKVN88A/DzUVSdevs1ef8b/mJXLtfXqHM+9xlYmuF57Vh7Kz93H3kl2PjZdCtdbUs9/ngH0bPsTlTiEUadc/wjL6ibfNZ/ZtrNf6yTRfYf/KB1vMDCI+Mp26nRZzeOlIjb/p/mfkvpskczy2/Aiv9rBeqyqCBfUOxMX0z7KbCMIrTQSLnipORE8GJwWKDOTk9GQNd2cpxDyLuyYydmR1+W2WON1TbrDJxzsbAhvVV/5LxjC94OU8rT2t8WjwVLCsyuoTqcAELfQss9LWvtJpTxKfFyxjSgFJDGsBcYMHKymsZ5ZO1z5t5py4zvXUj2lcWhR28CPpC+9U7xMb0hr4dGLvnOMu6tWLw1kNyRnOrCqWYtP+U3LhrL93izNj+WBiLnulFnWVDrQbXr86Sc9fEBrTMz2JkyKkx/cR98xIzM8k9jYz0Mf5aHfHDuy8M7v0n3fvUxcHRAhtb+YWnKqR3qwtirvf3/UHQaBtfW7Ydup0j4zx/GwSgkUGcQUiYZIV911dzo+fOow9aG0np6cJsG9LShEXG8c/1F+obaon072jv8fvMXJE9Q7pIYe0/mPOCgbO75cg4t3ze54ohDeBZLOtFAmysTHNhJiK2HbrNX/tu5MrY2TWkpZk873COjfWtYm1gi4GuAeYCC3oVHZQtQxqgqImb+HVAwie561+SvoiTFIuYuFHIuLD4ml/8B7n2n+IlY0iPDaKwkmuhkhLxAh2BRgoUujp66OroyZxLSU9R208RA91zTnYtt7kddlPm2NnYRW0fYz3jLN/n+usP1C/pLj4u4WAnE3pVr3hRzjx9zc8Hz9CzZiWNx+1YpRztVu9g07X7WZ5TTGIS7Vbv4EuMdjt02SFKalcwISGZ+HjRgmbZghOMmdSSAUMb0qpdVep45f2uc27y3ZgGdiztp3FbgZ4uhRwssTDTfMXXauAaYuOzJ35+9Jwvs1fJrl7tbcyUtJaw59g9Vm+/LHfe0U6152D87ANZmyAwd/VpvLooX/lLY2djRmFHS/QFemrb/r70ONfuvs3yfDTh6StRoszNB+9YseUi2U0hmDysSbb6r5zRhVkTWjOoW12aepXGs5gjRoYFJ2ELYNeRu0yYczBXxjY00G6zzMLMCF1dzdwV0s+wpn027buh8BluMmk9Lz6G8PLTF7rMlJdvU0a6UIhXZ9XPir5Aj0IOlhgbafb3930RIBMuo4yBew9TYt5Sma//CnPKLWdZpU38UWENdWy9sz2etAf2Tri84yTDKw1Q374BjRwai4/PBp2Wa38rXLJoyxzisez1IlKFqeLjX0vLFrlRxS+lZONLV7zJ+t/cztAeU4Hmi9YIFaFWQSFRWb5/VtnzaZfM8dRSmsXYVrPOmiKGf0Q0f129x4LTV1hw+gqLz16ldy1ZhRlzI0OOPHxGv7pVNB53YjMvTo7ph62ZMWWnL6PT2l3qO33l+axxnBzTj58PnqH0tKUER8dq3De7JCWlkvpVQW3CT9vE50OCo6lc1U18/OvEPXk2p7ygQIV55BfKYiLdXGwZP7AxVcurj4X83/ITnL36XOG1iKh42g5ex/md2ku+xMYncerSUwAu7RknY4S+fBfMmP/tJyZOvjLSyq2XxK9LuDmw+LeO2Ep58Vr0W0V0rHw/TUJJpLlx/x0nLj5Ren10v4Z0bVVV5RifAiPoOXYzaWnyUoZT/jjMhV1jtTa2lPHk1WcSk1KYOPeQ3LW2TSowpn8jpfdMFwrZdeQuG3ZfI/XrnCuXcVXYVlOqlFP/v6ZtkiKIYqazk4B495GfwsWZNLo6Oowf1Jj2zZR7YWLiEnn2Ooi1O67w+oMkvnLJb9qHF22Y15OBU2QTyXLqGQYUPsOWpkZMXn+CI7P6Ex6teX6AIkPayFCfncv642SvfKGblpZO7/FblO6m/bLwCD/1bkCPtsoNgivvPgDwemru6sWqouS8pbzKx/vnBplDCgCufLkkfl3KvDTFzUqww09kYPhEyu9KSCt5ZEbaaw3gaqL5e42bqTuNHX7gfMg/ADyPfqZx3wwGSXmlG3dcQssfypOUlMIvY1syYMxWomISGNLbi2YNyzJo3DZi45IQ6OmyY+1A5q84ze377yju7sDCGZ04c/EZR0495NCW3AvhS8uksGKkp5kDrEWhH7kXcVd9w690qV6e4g62dKiiWF1i9cVbDPaqzuD61WXipzXBSF9A20plaFupDF5/rJe7bqDCGWWkL+Cvfh0QCqHq7FU8mDZSaducxK2YPUv/OMGFc0/oP8SblRsGALDr8GhGDd7EuzchODpZsmrjANo2lSSpblx7gb07RIvJDFWPgcMa0a13nTyZd3b5bkx/ZeHUDkyadwjvWiWZPaFNlmNyfh/zI0O616PTiA0Krycmabetlpn9qwfLeXM9izlyeutItUbWlkV95M4d+2sEbQatJSomQe7ap88RuGoY6D9pnrwxCrBqZleNDUzXQtZc2Tue3xYf5eLNV3LXf+i5nM2L+lC8qL1G42nCk1efadxTtiR9+2aVmDj4B7V9dXV06NWuBr3a1QDg4+fcCxcqCEz547DKHYL6NYozb3I7jcYyNzWiZiU3alZyAyAyOp4LN19RqYz6rVhllPJwAsj2Mzzst92Ehst7chQ9wwdmSJ6pfxYNzdoNv6Knp8v4QY1p10S9FrCeni67lg/g4GkflmxUnNi2evtllcY0gIlB/u52FAgNqRzCxsCG8GTFz35mSTyBjmYfublRaKWmbW2xMa0Nxc1KiF+npKRx5NRDAH4Z2xIrSxNMjA2Ys/QkzRqWZePSPgSFROH01VHVuU1Vfh4tySvwqlWcpt7ZU73KLTKH16jjl5be1J63loP3n1DC0Y67H/x59yWc57PGEZuUzF/X7okN2bPjB9BkySbOjRcZmH5hkdz3E0n2bb/pg5mRAdXdXHCxtqT0tKXUK14UR0tzIuISCI+TX6yPaVyXhgs30LCUB6GxcazoLsqJqTV3LeWdHSlqa83BB0+Y1yHvNPCTk1KZ9GtrJv0qn5+TYVhnIK3IMWh4IwYNb6RwzMzKHVv3KU64zU++h3l8pXaVYgzr6cWciVn/EM6gkIOlSpmqrCpbKKKwo3bqIMoMUIGeLnWqFlN47UNAmEZjX7+n2MAyNzXSylM7c5ziJLl0oZC1O65keTxVZJZwMzLU18iQVkRBiJfuV2a8yq/soMqQ1hfoaWxIK8LKwoQOKjzZmpITz/DsCcqL2qh6hgNCtdu6njuxrUaGtDQdmysuVKKO2CSR91RPJ//e+pPTVGsy/9twM3VX3yiLZNWg0wRHQ6ccHzOD1s0qsGp+d6XXMz+PJsYGBTKJTFuOj+5LfEoKh32eYm1izKhGtQGYeew8k5tL9NZdrS3xj5C8Txy4/4RfD58FYO7JS/xy6CynHoscSaMb1+FZYAh/+zzj6edgdgzqInffvnWqYGSgz8EHTwiNlbw3FbO34VlgCHvu+uLtWYzm5b6t+OSCSIHyTLdwy/q236kPktivNrt2MqFOXRq4uVH3rw1cH6i5CLqODtnWCAY4vmkEzfuuUnjt4CkfBnWrq/XY6mJnS7o78Oq9YkmiRUp0bQE6tagsDiGR5vbDD3hVV1xCWJrJ8xUnPp3eqt22kq6uDvMmt2Pqgr/lrmWWFctJlk3vTPUKuV92NDcJfBesMoxDW2m8g6d9lF7T1dHh0p6CsWWfE89wec/CGBnqK/REZzzDYdFx2FqY8jksWnxt9Kq/OTijb5bu1aReKepV99Bqnr+P+VGp8szrDyGUcJOUFs4cFx2TlCRzTjrkY9+jJ/x68pzcmMb6+vhOlH+mE1JSmXH2Aod85d9DMoeSSN8z85wyt41JSqLKEvmSyU8nj8ZAT3Z3LmOs11PHUXbBChmDvapLYfb07irXThEl5i1lTssmdKlYTuF1RTSw9+ZBhChJ7G3sGzzMRO+Z7+PeidtYG0gW2sZ6xiSkiXYCX8W8FMvUBSdKFKXUVeLLrAKiCVmJd84qqzZeYNOu61iYS0IpBozZiq2NGdtXD2DP4bvce+iHnY0Z65f0zrV5KEOb31dWsDU14fCIXnLnF3RqIXdOOsxjQtN6TGiquPT6cO+aDPdW/X6mp6vDqTH95M7vGtxVvvF3cpUCZUzXayHlndEBOycr/t50GQsbU0pXdkOgr8fLRx8JDYxkzLwuuBaXzfq3MzUhMjGBZ1++UMEx64oAOYEqaarbDz9ky5hu80N5lddb/1CBxRsUb+OpSlbM2B7PjCZygb4vFFeVmjoie9tK9WsUZ+qIZsxbI68Mcvz8Y1o1Vv27yCrlPQv/6w1pgApeWS/jrAnKQgoAruybkCv3zE/mTW7LuFnySbgZz7ClqSjrf+LaY+z6TbRA0ddTn0ybmRljW2k9x6ZepXn9IYRdR+TjO09ceMLYAZItU2njscS8pZgbGvJgvGLp0C4Vy2FtbEyTkhIjP8OwnXTsNAtby8oAVlgk0mTPbISeeiEfqpUxjxLzlqqN2a6yZA1VXAqzukNr7ExNAOi4dTdlF6xgWO0aTPCWfy+ttHg1G7q0o46bJEb+S6wkEW5kvVqsunaLNddvM6KurKGy8fZ98c+fFcpaSJVTD78tNqalkw+bO0mMqsYOTTgeKNIIPxt8RmxM3w6XqE+Ut5StEZAZQ11DlddzmytHJ8kcH9wsH/t8cvdo8etfxsrKujnlQv0FVWij0qEJqSlp9Cs1hh1vFTvQAJrqd+NsiuJku8S4JIxM8/dvmdMUxBCMvKBAGdO/ru0nc9zSfTyHns7HONM/W2pKGm08J7H4wGiZ85vathe/XttK+VZtbuNRxI63H+UTST4GZi+mtk4V1R6sMsVzdhsvODRabZuJSlQdWjXKvrHbqlF5hcb00k0XctyYXjenR46Ol18sPKc6Y12b5ENF1TIzaFy31De1XZtBjYpuCs9nPMMZ4VwZhnTm15qgbaiGNN1aVVNoTD967q+gteZIG9IA5oaGWBoZcerFaxljesXVm+L2mY3QFqW031pedkWUiLS3t6yH7WDf7pSYt5R1N+8oNKaH1K4mY0gD2JtJPLJjvGrzITyCpVduyBnTf1y4QiXnQlrPGeBB5H26FxH9H9yX0oxuaC9Z2DR1asaJwGMIEfJQKglR2phWhzaFRTIn5P2XiE5R/1mmDQJ9PZWGtCqEQiF3Tz/Eq2P2d9O+k/8U6JhpoVAoZ0iD6B9YmC5kzvAtMuffR0TQ7/AhKq5dzZvw/EsGc3O1U3g+KyWWFVG6hGpjOaerLcbEqp+vojLNuS3lllPJnBlYmueO1+JbQVoRRpribvbMHKe9Z/XfSMYzXGXoUrmv2iOzVjVz7EDFyTZZwdZa8db95+DsSY8lpKTwx4UrDNp3GO81f1Fp8WqiEhNJSk2VabfvkUjBZ0qj+oqG0Zp9D5UrA6lieB31hsnStiIv6etQSU5IZtcsJAAAIABJREFUeLwo7GJ7D+3VZAAiksNlwjsykNZ5NtEzpY6d7NZ+QIK/TJhHbvAuLnfkRf8NZE4E1YaRtX5h17zDvJEKNUxPS6epvkS7f0qz2STGJZEYl8SkH2aKz+9fchy/5/4MKCPajUmITSQxLonkxGQSvqpp+V55RufCQwh4E8Sg8qLdvrunH9LWpj/+rz7T1qY/IPJ0Xz0okmHM+A4wr/dKgj6EcFLFLuJ3co8C5ZnOKlGZMu7HnDpJixIlmNbAm1EnT3CyV97HZgGY59K2jZmJ6nEN9BX/OU2NtYsXS0uXl6jThJLuDuobFSC+hfAORQR9+MKhFac4vfki9q62zDw0EWctdi/uKylz3bRe7oSU/Bs4PldUUe7Yjaf8ULUkN599yHKYh24uuvSTUlLVN1JCcloatVb8SXyy+kVrVILIELA2ztkFaVSivFynJmTlN7r93kNmNhfpPmfEexsJtPtItDO0E8vaBSZ+xt1UcVJ3Bh6mxbkuVYAlKDFQ/Fo6vjonCUhQHJL3HVmUGd4lqhSjx9T2Mud0MwkOPLv1Why28UIqYbvzeJHToeM4UUlv4691KgyMDMSvd8w+SK/fOuJc3Ine00WLut3z/6bjmJa4lCxM+1Hy8dfSGBob4OTmQMtBjVW2+07uUKA90wARofLbWRlGdBUv2dLjDd3d0dfVI10opFGxYvhH587WjjoM9LMeO5kTKCvu4OxkpdV4ivSepXn+Jkjh+cZ1cq4kfF6gTkbs38jH5wFM/GEWntWLcTRiM8sv/4/JzebwVouqhQFBkQrP92hbI7vT/NdS2NaCwrYWXHz4Fj09XVJS0zl49XF+T0tMSor2W/plF6zA2tiY11PHyXyZGcovys0NRYZDtJbGrzKsTXJ3t2hEnZrs9vEVH/9x8SrVXJy1Hk86YfBR5COiUiQ7A4WN5cf1spd48oMTg/GNeiQ1lrfCe2gqq6eMU4HHxa9181HNpaCTUR4+M1U0CC1ce3cerS370sV5CBt95aVqLWyUl9B+dvMVBkb6hPqHU7a26DPU77k/JaqIFmYlFahuxcdKJG3Hrx/KvkVHaWOVtSTo7+QMBdoz3bxbLXpUm46eQJeSFYqgo6PDK9+PpKak0bBdVSYvk82eHVdbIu49sY72iX7fGlYWJrky7oUbLxWeX7rpAks3XciVe+YG2pSvzuBzwjMKG8vqpZ4LWkETp9FKeuQNU1rMZfeH1eJjM2tTdr5dSbeiP7HHb7WKnprzLcZKZ5U900TvQf2bV6d/c80XZcp2kQoKRwfIKxNkyOpJ07FCWdbdvMPCS9dY3u7HHLt/76qVWHTpWo6Nl5lxDeqw5sZtfD8H4W4r0nTe2kO54pE6Gth7c9B/PwAvY15wM0xSyVA6+TAD6TLgN8Ou8yRKEtaizJge6D6YP9+tFR9v89tCn6L9NJrfNr/NhCVLwlp6FMmfXdu8pLhZCd7ESiqCPoi4TxVr1YXDAHb6bVPbJoPUTIvWUXV+42jEFnQ0rKx6af8NXDwL4V6uCL/vn8D/Oi9mzd35vL7/jsY9vfht91hmdFrM6ltz+KPfao6Eb6Zmy8psnr4Xt3KubPx5J836egNw48hdGnSuzcOL8qo62jDGR7nU4fLKu3PkHllBej75cX91FOh39DHzu9J9dFOWTNjFs/sfEAqFlKrsxviF3ShUVD4u+fDzZ8y+fImIxESsjIx4MExxtnpWeOP3hcNnHnL1zhvCVJRHLcgYGebOn/nZm0D1jb5xjgfMY0hxzctI5xXZLYueU5Q9MoOnbWfInQ+Ij8TZRLsdk6yS8Qz7+Yfj8+yT+g5Z4LlfMBPWHWPV6PbcePqBXj+o/7AGKFZEcV5FQWHV9Vv80riB+HjKcflEYIAJ3nVZd/MOJ5+/ooGHOx3KSxaW/pFRuFgpz+OYde4i05ooloAbWrs6iy5do+PW3azr2EacRNhpq+hDtE+17GuSl3F0YPLxMxS3swWQk9vLCiZ6ktj12NQYbn01ps0FFtSxVSx9poMOQoTcDr9FVIpk98dcoLgCZnWbmkSnRrP7oyiJ+MqXS/Qs0hs9HdXzThemceWLbNVSbzXSe98CPxUfxbiHEqfGmrcr2Vhti8o+6cJ0IlMU78QpShQU6OvJKHV4VHQj7HMEAFtn7GPCxmEy1zOPMU1KUrR680ocjxF9lhQpJdrNqNyoHEfCNwOIv886MkXcZ3+gpEhcna87rHNPTFX5M2pKy0JdCEn6TEjiZ2JTYwhP/pIj4wYnfgbA0ahwjoxXUCjQxjSAQ2Fr5u/WTGpl4fXr3P9qQDfdtkWr+6ULhUyed5ibD+STSP6t6Ormzpbet1TxLyU9gTWvu1LFuh1ChHyK96Wn23KS0mLZ+n441W07ExD/DFOBNQ0dRZXuPsX7Ep0Swqd40Xaxq4lIzupD7D1uhe7GTN+W058XM7G0YkMkN5l1eCK9S4xmwKxuNOxWh9jIeIZV+5k/TuXMG2120cRvo63BnfEM33n0QW2oUnaZ9Odx0tOFuDvZMnzZIY2NaWvL3NktyglG1avFymu32HxHojRR1aUwkxrWY+FFeW/xowkj+fXUOaYcPyNndCuTv+tWuQLb7j1k272HSts+nTyasgtWUGelbBnlRxNG5kgFx319ulJu4UrehoWzrF1L9R2ygH+CaNGmyCudQR27elwPvcqXJMW1ARTR2KEJez/tJl0o+r8een8gFSwrMbrEWIXtI5IjmOQr+3sdWiz3SngXJMwFFujp6MmomPz8eBLzyy9U2D5NmMbQ+wOzdU9jM0OMzAyJi0rA56J2SbQFhWZOsvHhqjzVmvIk6j4b3onCXwqidzk7fFOBU9bGRgTFxnLy9Stik5XLeSkjXSikx+hN35QhnZskJ387Ukt3wvbTzuV/eDkMoL7DQAITXgBgqGfGkOLbqWzdhlbOP/M6RmJMZBjPriYVxK8BolNCqGXXnXKWTbEzdMvTnyODElXcCQ+OYn6/1bSzH0hHp8HERMRSNBvlurPCu5gvtPhnhfg4LCmWpueW8TRS5JU44PeA5v+s4F2MyNvR4dI6Gp1dwtFPotjRzpf+ZMCNrbQ6L5KdGn5rJ10ur0cd0s9wbhvSAMUK2ZKWLmTOzn8o5655cmd+5VVowmiv2rQuWwp9PT2M9QU0KenB7t5dqeKs2JPU9cYqfm1en0E1q2JjYoyFkSHuNtaMb6A81G5W88Y0KemBo7kZRgKBwnhlAz099vfpRpeK5TDWF1DU2opdvbrkWCl0Q6lkw6Yl1Ren0gbpEtyZ8TDV7p4dnTvLHPtGPeTIZ/nCWYGJn/ntifziubpNwZRiSxWmKlQ0+RT/ibjUONK1kPZr4SQbehSa9IVDAQcITZL1st4Jv8X0p79mefzMmFqZ0rnQEIZUmsiPWlbS/ZZ5GVNw8kpymgLvmU5OTGHuyK34XBMVAKhUpwQ/r+yjUDLvRE9RHFjLEiVpWUJzjVOhEOp3XUx6egHZG/+XEJeQPam/gsTdsP3Ute8jPnY3k8S/foi7z8XgdUQlB5EqVL9IK20pkTxzNimbsxPNAieit+bbvbtf2cjtH6dS9sgMAFpfWI2Rrj5j7uzln6bj+NGlPKNLN6LmiXnc/nEqtgammAoMmPrgMG1cK7Lfe6iMZ/pZZKDaEtjbDt3mz11XVbbJaVaM0q6Euk4+BpyrK5YCsKRNC5a0kfWqVnN1Vtj3mLfo3JRG9bMkkbemo/paAJWcC1HJuRBzWjZR2U6TnykzGWpFOmhXcCcz1W1qcjf8tsy5jAIuivCyr882v80y5ypbVVF7n2ZOLQhNDuViiEQC7djnIxz7fERt3zVV1C9I84Ltflu5/OWiRm3/92ya0ms/ODalm6vyGgHtnDvg7dCIiY8knvuTgcc5KZWMmZl55Rcw9fFkjeaWmZ+3juRnLSv//he48iXvd2nzigJtTF8/7cvsYZvR1dPFs2IRhEIh9y6/oEPZnxm3sDtNO8uqCfT/+xDzfmiCk5k5bXfv5Eh39UUU0tOFeHVZrLadvr4ePzYsh0dRe2pWdFOpkPHroqNcuiVf/etbw9zUiOhY+Sz+8zvH5LrWdE5jbSDrGYtMFnlQ17zuiomeFf2LiWLTFj1XX9lRX1d5Fcy85PZJH85su8ydUw+xdrBg9KqBVG9WUX3HHKC8tezvs7Z9MRZV68S7GJF82IWgF3iY21PBRuQpH1W6IRWsXcTGN0BAfITYmPZ28mR6RcUJbunpQqYu/Jtrd9Xr6JYtWYjmDcqqfYYB6naSz8bPTPfZO9j9m3yy3r+ZkMRoPidEUslaVPyk0olpPPxxlvi6ouOTjSZQ2NiKNa/OM6JkY/b63aZr0ZpM8dnHH5W70OXqavZ5/UTdM7O53uw3/OJCKWqav3HjLTaIEs22dNc+8VCaBvbecsa0KnQUBDupKyOeQc8ivWlo30hjb+okz5/xNC+l8dy+Jaz0rVhReTWjfdSHiy6uuAxLfSsqWlXiUeRDte2/850MCrQxPXvYZnbcnoGto2wSS1hwFL1qzuD9888MnS7xDL0OC8PGWBSLGBofr9E91BnSsya0plHtf5fUW15ha22m0Jj+EhaLa2HrfJiR9vR0X8GyF22oaiOKmRZ8LddbxKQSL6Ov8D72Hv8ErZDrV9LCi9uhu7E0KEQpC+88nrVy9i48ytXDd+j7e2em7xlLQmwiE5vM4sPTT2LN09xkYx2Rlz8j+XBxNdHWtIe5PQCDS3gBsKG2aDepgrWLTHuAGnbu4tf/q9Ra6b3y8xnu+UMV3gWGYfQ19KCwreLksX8TjyI+UtxcO4WbESUbE5YUy54PImP65pc3AOzzEhky15v9xlF/H3zC/fi9gnZe/eyw8totjAQCdj54REBUNJdGDMTZMmf+ZqXMS6tNcMtMVttLU9jYWdz/WuhVrny5hH/CJ3TQwVjPmHKW5WlTuB02BrZajZ+duamjd9G+9C6adxJuJnqmbKy2Bf+ETxzyP0BgYiChSV+wMrCmlk1tOrh0klncjCouG4OeES9cz64JnV0HyI2fcd3e0InfyixVet1S35qZ5dbIXY9MDuN/z0aLY+GlEejoM6f8nxhpUBL9Xvg1dn1cp7TapZ6OgN/LrsBSP28+n2NSo/gU/56bYRfwjZSt1KosBlvTWOpjn/fwT7Di3RgrA1tmlF2pcMGaWxRoYxqQM6Slz53ec1PGmD7RqzdT/znHxffvuNBP/h8+M8fOK4/fWTu7OxVKaa87+l+gvGdh3n+SL5v++GXAv86YFugYMLbUUfFxfUSJKK2cp9LKWRR3OLi4vGRSG2f58t3Ssnj5JZG3ffYhjkdtER8bmxmx+uYcfrTomyfGdF6h6hk2MzHkzLZRuXr/VrXKqG/0L2Phs1P086iHu5m92rYDb/0FwE93trGyem9cTKxpeXEJG2qKqrUdbjCaJucX0Me9Lr2L1WXgrb8IiI9gcpmcTfjTlG33fIhJSsbdxprrowbjYGaWL/PIaerZeVHPziu/p1HgcTF2ZXSJrIcEZfAo8racMf0xXrIj9iVJce2FDOrayYcrXQs9x/5Pm5T2SRWmMMV3AD8V/42S5srDBv8JPsqxz6oN0TRhKtOfjOCX0otwNMp9++a3x8NyfExzgSUzno4iIlne9sggMjmMsT498jTJscAb06rILP9laWjE4mbNNe6//8R9hed1dXWyZUinpH47iXmqcLJX7NH5GBiRxzP5TmYsbRUbCWYFWEVCG1Q9w7Mnqo/J/Y48ZxtPkjmWDunIfPxXLXn1g9vNp4tf2xqaca7xZJXt85K7YzVXskhNSSMmPBZrBQ6d7/w3iUmVLwT3LlZ1SGdCmmSXvIiJfOGVA58kcfN6OgI6uvTD2bgIH+JeczhAIru66f0S5lf4S+l96tg1FhvTxUw9KWLqQWnziqADl0NO8SxaErZy0H8rI4r/onLeOUHm4kDSnvfsFA7KMKRdTdwpa1GFEuZliUuN4XDAdhkj+1bYRWrZ5o0MZIE3piO+xGBtL1s1KCxYVF2qVW/ZbPEJZ04zskZN/rx3l4buxWhWXHW29NuPilc2pzZnL4Eg+Ev+VF7Ma1o1Ks/63fJSWcf+ecywHt+9JPnJnw8WMKPzEgbO7oarZ2GEQiG/tV3I6ttzc+weEVHx+S7xpuoZNlOQpPyd72iKQF/vuyH9HQAMdY1ISldc5fN8iGhH09rATqG39E64ROO7tIVszsr2D6vF5cuXVtopY2C6mZbA26ElEcmhzHg6ioS0eB5E3KCKdR0UYaJnygTPOQoN9lLmFfgY/5Zlr34nTZiWZ6oaSyvtlDmWDu3IfE1TYlJF9t/8Cn9hrCf7+VPRqobMfXZ/XJ9nxnSBlsYbM68LPapPp3XxiUzouILxHZbTqvgEetWcwa9r+zHoF1nP0y3/T7hbW1PN2ZlZlzXLFFZEdj+E3/jljLh5QcfW2lTh+chozeLVv5N7dHQazM1j9xlUcRLNjHrS3LgX984+omexkTQz6in+0oTqFYsqPD9/XcHNzM7uMxz0H1kQf8vcPulDM+PetLMfDMCFPTe4d9aXYTVEHrnQzxE8vfmKzs4ib/XGX/Zw5aBsAmGwn8g4ambcW+Z675KimNpXD97nyc/ynfylhq1ilZq74VeJ/lrkpZatNwAvon1l2twOu5y5m5h7ESJnVGfXAUo9tdYGdpgKRA7FrR9WqpynIkNacs2DAe7ah7gUJDq49JEzpKVpUahTHs5GRIH2TDfvXhuvVpWZP3Irj26+QUcHqjcsw9SVfTAwkleLGFerDhXWrMJ3xEgOPsuZkprfUY2+QE9hWIvvi4DvMef5yJlE7Vb9ihg/sDHdR8vH9F27+5aNe68zqKtyPeF/K3ktsfednMetrCsACV+TpIuWccajQlGqNRVpwj+79Rq3Mi5Eh8cC0Hqoal1g6euD5/fg55bzSYxPYtml33Nj+jIISefq5/FEJr8iKS0KW6OyNHIuGDJ3ihFy8F0DXEwbUtPxf/k9mWxT08abq1/OAhCfFieuePlPsMgrbSawoJaNN6cCD3At9BylLCR1BwIS/AB59ZZ3cS/Fr+spiKWWpqljew4HaF7mXBme5uWzPUZBoIG98mJIANWs63Eq8EAezUZEgfZMA5iaGzFr61COvlrIkZcL+X3DQIWGNECnsmXxHSEK0djdqUteTlPMvhMP1Df6hlg6TfEKcPhv31Z1o/8yRQrbKL22ef/NPJxJ3nH26vP8nsJ3cpidc/6mV4mxHFxxCoA/J+3gwfknmFvL5xcI04UMr/krv7VbSOB7+QqFl/bdxO95AKEBEVzafyvX577vTU2C4m9ia1Se8jZD0dct2ImTkUlvSE1P4EPMyfyeSo7gaiJRFnoYIfl7ByX6A1DLtiFWX1VTHkfdE3urpckcnpFhnGtCYWPXLM1XGfq6BjkyTkEnw5OflxRoz3RWKLZsicyxvp4eL0eNyfN5bD+c+2+sBYnKZZU/5EnJqRgafDP/Yv9pDPQFJKekKrx219eP6hUUh4L8G4mN/3aKEf2XcSxqx5kESQLX9L2ynwc734qkLtv91FTcPgMdXR3W3p4jPpYeB+DpjVfs/bgagI6FhuHduVbOTl4BlezGUdKqGwCl6KOmdf5iZVgcga4xxSza5vdUcpygxAC5c64mbjLHn+LfUdZStgBPERMPmeMvSYHi1zlRqluakKRAPsW/52W0L0FJAcSmRBOXFkNyetYrQ39HMwq8paNpBcR3Y8fTcMsmLn6VxGu0ZbPcWLnNuWsvCI/878ULly7uxPM38pJAjXos4/qBifkwo+/kNPtXD6LtkHUKr42duZ8DawZTyOHfn6x17toLZixTXh3tO98BGLtmIIMqTUEoFLL04nT1HXKADEP634EOHYtdye9J5AoPI2/TwaUPaUKJc6GilWyJ9muh5yhrWYXQr1J5ujq61LFrJNMmLCnnc6u2fFiOT8R/y6FXUCjQxnRWKyBuaNOOvocP4hMYyMGu2q/0lm26wNgBjdQ3lOL4+cfMW1twE7Jyk43zeymtFle30yLKexZm3RzlJV81YdmmC+w/+YDB3erRr1Pue4G+I4udjRnOTlYEBMlvXwJ0GrGBQd3q0r9T7WzdZ/fRe3RvUy1bY8D3Zzg7vPxUGF1dC0o4v8jvqRRYareqQu1W6kt/Z4fLn0cSnxpCdLIoyXHvm+oy17sWvyvX507ITD7FngeEFDFrRnUHxRUS976pLu7/KGwFb6MOY6hniaVBceoVkn8vj0x+za2g6cSk+OFgXI3CpvUoYSkfSvkp9jw3gn4WH+vrmtGhmHIxgBeRO/gcd4XQhEcIkS1Y0trtBCYCB/F8K9uNx83iRy4GDCMm2Q8jgR31Ci3CyqCE0vFzEhsDO8KTQ4lKCQdkwzQy4qGLm5XhTewzsQzdnXDRgqK6tRcGurIOQGljfILnHLLLFN8BJKYlACIt5qo2dWju1EkmUS8hLZ6fffNXnvJbpUAb01mtgFjcxoat7TUvDduvUy22HJBfxe0/+QAzU0P6daqNQE91WPnOv++w88hdomISNL7vt8ieFQPpNlqxBubjl5+p22kRjep48vPwZpgaq47b+hQYwfHzj3n03J/HLz/nxnS/owX7Vg1iy4FbbNgjL4cIsHHPdTbuuY6luTHTR7ekVmV3he0yiIpJ4Pj5x2w7fJvYOEloRVaMaVXP8MHTPlzcPU7tM5yQmELH4ev/88/wdwoWJSy7il9fDRyPV6ElStumpidw8F19BLomlLbuC0IhzyO38i76b7p43EJHR0+uz6fYf7gR9Avm+q4UNW9OUPxtAuJklSdEiY9jCYy/SRGzJriZt8Qv9jQPvizkYehSOnvI5ky4mjWmtdsJYlL8uBQwQuXPd/RDCxJSQ/Gw7EgNh+k8Cf8Tv5jTeBVaiqNJNfR0jGTav48+hk/oEjyteuBoXJ2Psec487EHLYsewlw/Z2KKVVHT1lsmqe166D8A6En9buvZNeFN7DPx8f0I0e+nrr18gqGdoaM4OVGVCocmvIx5LDakmzt1VKpmkXnB8p2co0Ab06C6AuL9K7Kek6MvXjDv6hWC40TZ2e/Gjlc5dsfmVRR+EIMoserizVf8ObcHZibyMluJSSks3XSB4woqsM0a35qV2y4REhqj8v7fEq6FrTE0EJCUrDiuFuDCjZdcuvmKIs42eNUojruLLYYGAhISU4iNT8IvIJyHz/wVVlX8LxOfkExsfBLBoTEEhyqWbAsOjebuIz9MTQ1wtLVQKluYXfp1qqXUmM4gKiaBCXMO4lHEjjpVPSjqYoOhgYDExBTCIuJ47x/GjfvviIlTrNuaFVQ9w+npQvpO2KryGb7/5CO/Lz1OQmKKzDU9PV1srU3/U8/wdwoWhU29VB5L4xO6GIAfix7GSE+UMOxu0YajH1ryOHwdFWx/kutzJ2QWJgIHWhY9KD4Xmfxaps3T8A0Ext+ksGk9ajuJNOpLWffmQ8wJbgfPIE2YKGf0mggcxB5lVSSkhlLKug8VbUVVSms5zsIv5jQhCXcpbFpPrn1k8ms8LDtSyU4k71bWZgiH3nnzNuqA+Fxu4mLsJnOcUe3QRSo5MbNRHJ4sSl51Ni4iN56Vvo3YmM4ujyIlko5NndorbSddQOY7OUuBN6ZVERIgW2lv5Z1b3Bw8ROP+NlYmFHW2wS8gXOH1D/5hNOujWtcxMwO71KFRHU/iE5L/c1vGF3aN5dFzf0ZM26O0TbpQyAf/MD74h+XhzAo2fgHh9BijvJysJjx/E8TYWfs1br9ganvqVvVQ31ABl/eOp0FX5V6yDN5+DFVaVCWnyI1nGODK3vH/6bAPnYIv9PQdKd5FH8HTqpfYkAYwFthT0qo7zyO2KDSmS1v3pYy1bGnszCETT8M3AuBVaKnMeTfzH7kdPINrgRNpUHiV1vPOMKQzEOga8ybqkFLjuJq9dAiJKaDDu+ijeWJMl7OsiomeGfFpImddRrGVxg6txW1sDSWLiPi0OHHFP4GOvAJZI8dWPI32ASApPQFDXWOt5/Yw8o74tZ6CXYgMXkTnTbGW/yIF/h0z4ou8Z0hZBcSPUVEUW7ZE/KUJu5YPwMhQsdReVpkw+AcGdBHJ37Rq/G3oOWaViqVd+GdH3quofCfvEOjpcv3AROxsCoY8167lA1g1s6v6hhowYfAP4qTZb+0Z9g/tw8tPhWW+gsLHKmyrp2vFu8/VZdq+9pevKBsVt0tuzIyv6PjD4nYZ5+ITr4pffwzpAKSLj98ElJYZ+01AGbXjfkeCogRFTyvluSplrPtrPPbeN9XlvgCCE+5lfaJSpKTHyhynpidgIrBX0lpH7oy+rqncGLlJTdsGAAQnisIP7QwdxVX3MuMrZeAqorhZGfHrxS+nZWteQqFQbZvolEgO+m/J1n2+o5wC7ZnOqIAoEOhR8msC4ivfj6SlpvPr2n7UayFbmlNbKbzzO8cwYc5BbvloX83q+F8j8r20ckHB2Eif6wcmsuPvO6zdkTMZ3W4utqyb0x1zUyP1jb+TJxxZPwyAn//4m6t33+TImCZq4umVUbmMK3+vH0Y7JYojmvAtP8NB4ROIS/gHj8KPEOiJjJXUtGDefq6MQM8RO8upMu2TUz9gbzUdG3PR31goTOGVf1E+BDXEzek8GX4YS9Me6OnaYGrUEB0dUShNeno0AaH9CQz7CQsT2S3nsJiVeLp+JjhiKpGxW3n5yQVP18/EJpwmIFTWS2pp2g07yynicQE+hXQkMOwn4hIvUshmRY7+jv7tKNKeVq1HLW+cKqOyneqQSW3Q1zXj7/dN8LTqRRnr/jyPFBUlaej8p5L2uRO6lhVq2XpzMeQEN8LOA9BIyiudgYW+FdEpkfhGiRYabqbKEyRr2XpzK+wSwYkBXP5ySm0xkuDEzzgaFZY7X96qGrfDLqnsO+3JcJXX8xohQrlCNv9mCrQxndUKiA02/cWS5i2wNDLi2kc/+lWqrPG9Fv8qSlytOWObAAAgAElEQVS85fOeXxcdJTEpRU0P6NqqKqP7Ka/77mBrTkjYfzfmsle7GvRqJ1q1bzt0m7/2Xic1TTYBwiAmjVRjXdIFsg9VIQdLynsWZlDXujg7WeXJfBvs28iB1t2xN1b8pr3tmQ8HXz/lSNteWo3vHxNF3b3r8Rs0KTvTzDVCgqIY3mc97h4OLFrbV+N+86eIkoB9nn5i4fpzfPwcjgaOEgB0dXXo3LIKfTvWwtJc+21OAHsbM64fmJilZ9jJ3oI/prSnuJtib9i38AyHRi0kKm43NubDxIY0gEDPEWvzwYRFr5QzpgGxIQ2go6OPneVEQqMWERzxC47W88XXzIyby/TT1bXA1eEgLz/Jf+g7WYtie+0tRca0sjEA7K3kJecyxo2JP/bdmM5EWKIvTiayajqhiTmzrV/SKmd1kAE6FLvI3jc1eB6xhRcR27AxKkt79/MY6Fnk+L1yCicjFwAuhYiK0WSWuwOoa/cDpwIP8DTqgfhYGd2LDOVBxE2S05M45L+NQ/7bcDRypop1bfR0BAQnfiY4MYCP8W8B6O8+VqEx3c11kNiYHuPTnVElpuFi7E466VwP/Yfjn/eI559RaEYZb2Kf8S72JREpYUQkhxKRHCYXaz3tyXCM9Uyw0rfF2sAWawM7mjupF3+wMrAlMlkU4jnWpwftnXvjbuZJujCN8OQvfIp/Tztn7T5f85sCbUyDpAKiJqSkp1O1sOgfbcTxo1kypjOoVdmd01tHsvf4fd76feHR8wDCImIRCPSwsjDG1tqUKuWK0KFZJRxsVVfZOfynZvPOTHa0mbXtm9t60H061KRrq6r8ffYRAUGRPHz2iZCwWGJ1EjEQ6mJqZYSLkzXlPAtTt6oHlcq45Pgc1P2Ml7sMUnl9hc9N7vZUnaGuDUWdbQqEHveaJadZsKq3RluGiqhc1pVdywcQl5DMsX988Xn2iVfvQoiOTSQ5ORVTE0MszQxxcrCkWvmiFHa0pHaVYqSnpmNmnnM7DhnP8OMXARw7/1j8DKenCzE3M8KlkFWuP8PS5PbfVt34CUmiBE0TI2+5a6ZGjYiI2aDRfYwNRYZaYrJv1iYohUDPCQBd3Yzfu3aRhkLh98I6mQmMvylnTAfF38in2ajnc9w1dHX0qO04Fxcz5U6pgowiz6prpiREdUodQz0ms/L1LPFxcGJAlkth62aKk5YeLwNLfWuGekzmf09HqxzrYeRttdUZo1MiiU6JFIe7ABoZ0x2c+7DpvST+/nDAdrk2343pAsDiZs0JjY+n457dDK1eXX0HJegL9MQe1YKCUAi1J6/i1sKReX7vcw9fM3GzpJCFmbEh1+dn3ag0NBDQtVVVufOXr76kgZdntuaYXbY8fcDvN89zvesQXMwtKb5pCUUsLBlTuQ5tPUrT4+Q+viTE0Wj/X1zsPJCiGxfiN2iS+Pu+V49Zev86tQoVYal3S/qdOcjryDDWNW5LeTtHmh/aSjM3+ZjTgsSNKy+ZsSD7scemxgZ0a12Nbq3lJe56tVvO8tWD5c7t+Dtn4+z1BXpUKVeEKuXks+j/ayQk3wfA2FBeF9nYQLFWsq6OfLiLkYEohjwpRSL9JRQm8yagLOnCOI3moiNOxBIZIboqwhBCo+YTFv3v8T4nJiRjpGWYUnYpbd2P5xFbKGXVB2OBqJJjQmooryL3yEjsZZXytsN5HLaWQ++8aV/sgkxiakjCPeyMKqKrILlOE24ETcVY4ICRwFrr+RVEylpUlvHAZnizlVHcrAxLK+1k9vNxhCXJl67PoJpNPSplKg4jzfLKu5n2ZLjCUua1bRvSrcgQ8XzUeadzi4pWNRhUbAKH/LcRnpzzRWvykwJtTA9qOJeNF39Rei3gveSPsf78VGp7iLQmLw8YyMeoqDyZY17x6vMXEpJTCImKxcFSdeLX//ac4/du8rqW2tKkUgnuLxnDu+BwOv8hv5LUhOjoBF69DsLYxIDV6y6wZnlvhe22bL+Gu5s9aWnpNPIuzYIlpxg2yFuu794Dd+jSsQY6OtCj7zp2bR3GgKGbmDrpR8zMjLj/4D2tWlbSeH79ylbh95vnxccp6Wlc6CQymtt6lGZXyy4U3biQi50VC96HJsTzYzFPfqsp8rA8CQ1GT1eHIf/8zc1uQ1nTuDWp6ekse1AwPUUJCcni78ZfDYK7N98QFRmPMF2IQyFLKlZxA2Bk/41M/K0NAZ/CqetdiimjtvO/Bd1YOOsI0+Z2Uto3ISGZkKAomXtInwMwNjbA18ePiPA4LCyMWb34FBv3jKBprZkMHtUEzzKFWTbvOJv2yasTfEcxero2pKYFkZYeha6e7HtHWrri98l0obzmdnp69NfxJHKlr/zd0Be4UtTuBAb6JWXaKwrz0JSw6GWERa/A3elSjo6bWwiFQu5dfUW9puXy5f4VbH8iIfULRz/Ixty6mDWiir32OyNlrAdQxro/B981YN8beUOus4fs+1nmwjIp6bHicx4W7anmIPk8b1n0AMc+tOK8v+ziGsDF1Ju6hRZqPe/cZHnl3Wrb/K9s1hROdHV0mV5mubZTEjOr3Fq1baaWVv177eTSn04umienZpXyltUob5n1wlya/N4zMNYzyVL7nKBAG9MB77/Qwk0iedNuQANxkZaA91+o4uXJnO3DuH7al/7tF7LlmiQjdtCRw5zt0y+vp5xreDrb82i5ZvI/h24+yVFjGkQKDiUL22nd38hIny3br/PRP4y0VOXC8UeO+WBuboQQaORdmoF9vRT27dqpBqvXncfExAAzM1GIwOQJLRg1fgeVKxbllymttJ6rJjiYyMZV13RyoaqjMxW3r+RR71H8UNSDefWa8SZS5J04/eE1+rrKJYvymwzj1ljKszZv+iEOnZsMQKdmCzlwRhTr3a5LDdw8HHDzEMlAxcUmIdDXw9BQoLKvonsoOjdr6n6iIuX1UDv3FG1h9x+WN1vCxZYtUatVn1scffGCNqVKyZ333ryJS/0HKOihHGuzAXyJmktEzHocrP4ncy0idr2SXvKhPpGxuwAwM/5R5ryb4zl0dWXjXOOTZIt5ZJWw6GUAcoa0NuPOGbuL+9df4/1jRUbPEH1+dKj+P1bs+4nRXVYzY3VvKtQoJtPO9/ZbNp6aQLd6c1i8cxj/+2k7zTpWpWN/LzrVnMmSXcOYOWoHLu52zFjdh8SEFJKTUkmIT8bYJOe904qqHWampuMMajrOkDnX4soYTjllbbyD/hfo6CIdC6x5aXBN5gngH3uB60FT6ORxDT0dWQ34fW9q4h93SaNxVVVX/BaoekpUwXJ7nRGUsXTO59mIKIhzKggUeGm8A4/ncerDUhq1r8bfm2SrM/3QSRSKUbd5BfSjU3GxsBB/6esVXMMlN0lOTcvvKSikdcflrFrWi6MHxtCujfIyvBUruFK1ihsVy7vy58ZL2NqaKe17/NQjtu28wczpIsWAUiULcfroBObN6sSRYz5ZnqPfoEm4mFuKX0t/z/z6bo8RMueqOoreVB71Fummzq/XDB2ghJUtACMq1mRw+WoFNvlQER4lJJ/CbsUk+qnSRjNAydKF0NGByb+3U9tXV1c+xjDzOWdXG87emi7++q+RLhTyx/WrOTaejcVIbCxGEhGzgdS0YPH51LRgImI2Ym2m2DgPjVoEXyumCYUphEUvwVC/FI7WsqWPQ6NlZUiDwsfyKUTzSrSKMDaU94KmCxO0Grd+i/KkpaVTpY4kzGrKgq64uNsxeUEX5ozdJdcuwE+0CI4Kj2NQi8V8ehfCX4tPAzDk5x8p4uFAv7FNuX1RVDjM2MQAA0NBrhjS2WXIvblcDBGF+hwNuEKLK5KQqrNBt+lz+3cWvdwBwNznm9n47giD74r+xlN9V9Pr1nQikkVJuK2vjqfvnf/x04MFAIx8sJDgRInG+9JXu+h5S73M252QWVgaFJczpAEsDLJXDfA72pNhKH8n6xRozzSIEhABhk5rx8Uj92Wu6esrN5gtDOUfUm14FxTG9F1nee4fgqudFU7W5oxr44Wns2z2/+Un71h/9jbPP4VgY26Cu6M1s3s2x9FKdlu14pilTGrfgI51yrP7ykM2/XMXW3MT1o3oSCFr+WSoimNkxfJVeadn7D7HsbvPNOqXlJLKor+vcNbnJTEJydiYm9ClbgWGNFMek5Ud3IraERYWy+VrLzl24iGDB4j0OlNT00mTUvioUN4VeztzEhNT2LztKkMHeSvt61W3JP4BETh9rYi5fPU5WreshImJAb5PPgG15ebxHc3p0d+Lcyd9xa+VcfHsE0ZNbKlRX2dXWwIDIijkbC13LjExBXcPB3oOqM+h3beoVN2d929CaNw8//SeQ+LiaLVzO9FJSYyrXYeh1STb2Bme6x+2biYmOZl6RYqyuJlIleJ9RAR9Dh8kJC6Oms4ubOsgMgLThULuBPgz+/IlXoWFUb+oGxvbShYhE86c5uTrVySlpoq18qW94/p6uow6eZxzb9+ysGkzWnvKe68VYWc5mfDoVbwPrIeNxUhAh/Bo0Va0vZW88WOoX4qw6CXEJBzF0rQbkbEiY8vRegGZJdUiYtaTnPIGK7OexCdeJypuH4b6niSlvNRoboqwNhtEfOJV/L/0wsy4CTo6xnyJnKXVuDo6OujqyM45o+CGdLKtonZjZranmpesd9zENGc+W/KK9dV+odet6TR0qEob5/qsfSupePjn20McrPsHAQmiWN1fSvenxZcxbKguMqoqWBVnXoWfmPd8C1NL9yNVmMbWGr8TlyoKA1pVZZKMMZ2SnsbOWvLJb5kRkk6aUHEF1Ojkd1r/rN/RnvCkvNPr/hYp0Ma0QCAxli1sTLGxF20lpmrgfd3dqUu27p2Ukkr/Fft4+jEYazNj2tcqx5vAMB68DeDR+88yxvTNl36M3nCEWp5FGPljHfy+RHDp8Vua/r6BfZN7yRneR24/ZeHhy3g62zOoSQ0O3HhM8xkb2TqmK5WKycYD3lk0isi4RPxCIhi8WnWGb6MKHjSq4MGo9UdYOaStyrY1Jq7EyEBA5zoVsDE3we9LBKtP3mDt6Zv4LFVcyCE7/LlKJLXWoW1VOrSVJCEKBLo08pYUa5C+1qRxWZV9W7WoSKFCEtm8MT9JQlsWzFH+9z/5/iXjLp+gkKk5lzrLx+vlF/k9r8xe4MrV3RW282pURubYo4QTYaExxMUlMfuXA2zYPVxp37/2yieuZj5XvXZxqtcWeRGLFXeUm1vm++cmv54/x50hIom4Nrt2UsLWlkbuEs9Z2907+aevKL4wITUVgIDoaDrv28O9oSJd15ikJLHhraujg4WhEcd7inIG9j99QptdOznaoycgSqJe3Ky50hCTt+HhnOrVB4GuLsWWLWGnry97Oqt/r9NBgKfrZ4LCJxIevQLQwdykLU42ixW2t7eagbFhFSJiNhEWvRyBrj3FCt9FX092W9fT9TOBYT+RkHSHwLCRmBg1wNM1ANDJVmyzmXETijgcJTBsOCFJVxHoOuBgPQMLk445EjO9YPI+Vuz7iYVT9vPb8p5K262dc4xVB0fy+ulndHV18P6xotK2l0/64uJmh1tJBXEV+UxYsuLY+IN1/+Bc8G2eRr1jbEl5+bt6dqK8E58I2QWMqUCxjGUX18Yazaeu03wufx7N1cDxOJnUwkTgQGTSa56Gb0RIOvbGyncv1dGv4yq2HFScqB8cGImj1GdG5mNVNK0xk+1HRmvcXrrf2TsFf4dt+cv/ZrXXnKJAG9OpqWnERSdgamHMgrE7CAuOor/XbFy+xmq+8PlAvZbK39yyQ63Jq0hPF7J2eAfqlCqqsm1tz6LyHuPuIu/w2I1HOfW7bNLaq8+hMu37Na5G8//9Rd/le1k3ogO1PSX3M9QX4GhlJufhVkT9ssUUvlaEIg93v0bVaDd3q4LWBQ//gAh+nnaAk39nvYzs8AtHAHgfHcGWZw/oV0b7N+6cpKDOSx3GJgYYGRvw1PcTJUsXyu/p5Cgb2ki8xns6d6HJti00Gih5tg53k1SYMxaI3k77/32IM70lOt3mhoYIdCURdWXsJYvrzmXLMeWcahkqaUz09cVjFbG05E5A1rLynWwW4WSzSGUbT1eJ3JWtxWhsLVRLaemkzMVEF86eeUR979IcOH8Hgb4e7TpIxpEeU9m5zMfGhtUoVlg+VlbRWKqo17ScXGLgobu/y3zP3O7Us7kAHPGZCYCrVKhSRpt6TcuJ2wH8ukx5tcGCwuRHKwGY9GgFCyuOZvKjlQQnhjHUo4O4TW+3lgy5N5f11X5h3duD+MUFsabqFLmxhAgZeX8hKcJUZpYbipORLQf8L/Aw4hU7as1UOQ8nk9q0djvOreBpPAv/i6T0KMwEzlS0G4WnVfak0ZQZ0orJm6IhzS7MJzQphvstZEOkqp76lSKmthyuL1k4t760iOT0VM40kpRO19PR4W1MMFMf7uFjfBgW+iYMKd6QTkUU7ySnC4VcCnnG6pfn8I8Pp5yVC3MrdcXRyFKm3bnAx7yJDeZsoC8f48LEc5Im85yVzamaTTG8HUurnNOsJ4e5FPyM+NRkpXOS/t00L1yRORW7cDH4GUtfnOJLYjSuJjYMKdGYH5zyJ9lXGQU6ZrrbyCZ0qvALLdzGcfHv+7ToUZuBU1vz5M5b/rdpMAc3XGLBmO0Mb7Ygx++dni7a/lNnSKvCwdKMz+HRGrWd3bMZACuPX9f6ftnF3dEm3+6dVVycrbUypAGZRMD6zm5az8Fj8yKK/pVz/3s5Na+8Ztbi7piZG9Hgh7JMmt5OfYd/KSb6+oQnyKpcZA4LAPgUHc2f9+8y9+pl8Ve/yiLN+1dhodTZuJ6u+/ey09eXc2/fZmkOdjKJrwWjepiTkyVOTpZcv/oKPT1dUlPTOHE06zkL6tj4SnmokaYkpIWrvB6U8Ejl9ZiUIK3v3aL4JPHXymkH1XfIAU7VXy7zfUHFUZyqv5yFFUeLj7fWnEEduwriPj2KNGN9NZHqxpzyI9hRayZ2hlYy44BIY3l11cmsr/YLTkai3JCJnr3UGtIZmAgcaeS8nrbuZ+jicYuWRQ+qNaSb1hCN3f1HURjjnF9Fv8dhPf6UawPw6rlo4dWztSih9eiBe1z+55m4/+V/nrJnyzVx+12brrJr01WFY0n3B5gxaZ+4j/Rxxpymjtop7tfx/+ydZVQbWxeG35DgLsW9lCKlAlXqXuqlrtTd3V1u3eXWoEqdurtQ6l4o0GLF3S0h348pSYaZKAHS+/GsxSJz5syZM5Bk9uyz97utifyup0khvLaglDAA4BmxpcTlp6OfNVma91nSDwx4vgs6yhpooG+LAk4RNny7Cu+n5HBOALgT/xmNbi/FvPenUczloJWxE8KyE9D10SZ43FqCEoHQprDsBHC5XHQ05YfSjanZhvQjjLJzepkSJnZOV3+/g5ueFWlOc96fIs1JkO+Zv9Hv2Q7MfX8KLIYSLDT08TMnCb9yhEsIVhUK7Zn2mdsVPmViMQHwvNGXvv2DyV02g8lSwo2f9MuVlUERm4PWi/cjT4KKawCh01wWZyvC8xEWlyLXuQlj9/UXOHzvdaWcS9EIHzVHLuOwS4SrksiCvOb1N9Oy92Y8uyw8SZPNKcHwqUfhv190gR158S0pCa7GxGfzUcQvUoiHMAbXcYOjgRH6ubpS9vU8TdxgA8cSmq/JufT6zCp/YQL1v0eJ/8mgoZ4YNNSzQs5xLmIQOllshJ6KDfI5abgaPQHtzdbCSK024vPe43HCWjQymgAHnc7ILk6AtrIpDoe2xFjHZ7gcNQaFJTlQYrDQ3/YUAqJGo4P5emgrE2EZl6J8UFxSgIF2ZwHwDefS/dUoDqnJRELkuyDiYfTAafriSktmnoa9gwlmLSHKfvfs15B0fJPmtUgJ0C3bOdPo2PApPR4APr+PBAC0aOdM2n7/ioj5Dv7KXzXqZ9UY/4Y9wK24j2hlTOQ5HAx/hEE2zXAmiqpQ09eKbEzvD7tP8RCPe3UI79MiKccu/ngWbUxcsLnBENLDflBKGKa88YPn3RUI6kw8JEx25IdGHvn5mNImClnmtNWdHFJFNydBonNT0c7EFRdayj/0VN4otGdaHOqaqvB9thSHHy2GErNqLqWYw8H4vReRV1iMVq72ODDJG7dXjsWT9RNpjWYAYHOoMd/cP55wBo2nS94Uczg4fO81lJQYmNenNW/OrzZPq/BzV1NNWfwvSyanBRASjZVlSAPAlkC+12r7y0D0pzGQyzK+YUNseE6WEivVvTdQ10CRwOd/wX36EA9rXV3EZkm2qqWIxMdRC0fIgwF2Z/AyifCOvkzahYF25/E0cQMAQE/VFoPtL+Fl8m7aY3vbHEFXy53ob0s80PSxOUra721zDF0ty6/1S0dRIbtCxv1/x6OJPbhcICqCvgDIuh1DsHHvcDRsWpN2/8unP/D8Ed9b/OxhMJ49+E7btyzujYkH69L+pdv1PGwBAE6u/PwCA1UtGKvpICybeEAr4BTje+ZvuOoRBV1y2ORkTANVclinmTo1TrubBbXC88s/3u4lrr0oq2ZNjWqhkaE9ikvko/gly5zK0tSoFgCInNOquuVTBqos/lpjel7HteisNhSd1YQnj1QG/TeexIdfsdg9vhd2j++FZk42MNPXhp6mOnIL6EveFhRRv1iDfxPLFuXRcpaU/huJzPwP22diWBt33pxZVfRA8jdyPuxrVU/hP8HyzVexz+8xhk45wmsbNvUI7j0N5m3ffvQNo2cRsfyjZx9Dy978ogOJyVlITM7CsKmEYTR/zUWMnXNcbvPb0KETGh08gNq7d6J7bSe0saVPrBTEVEsbd4f7oPupE6izdzc8Dx/C5RDiegLHjsO2Ll6ot38vOhzzxS6vbrRj3BrugxEBF9Fg/z65XUtFkZCQSflZsuBshZ0vuYAwXmLziJU1bxs/AMDVaCJRtJBTmmwnyscoCVywS6h657Jwcmd1cpc8KE3kK/29ZH0/MBiAjV0NSh8APKWopATiPWFipgcTMz1en0EjW2DwqBa8/kNGt8TQMa1ox7r7ejnveABYuoEoUFXav3R7+cb+AIB/9gwjjdHXujEicgij3/fXExSXcOBlXg8qSiz4/SIevqNy6Vemp9XuTGlz1Kbmp+wMIeQbyxrjpfS2kr0ydEXNSRwarL9DPUehwzxEsfneUgCQ2ZjeOu5fzDlEvzQEAAwGUcL7bfhvNHQQXg40JYtYprU1Jscbc7nEj6QsOUm84aZ1by75QSJIycqFkY6m0H10TP33slzOXRGc+fEZZ358QlxuNpLzc6Gvqo56NczQu6YLGppYwEJLR/wgcuSfN0/Ed/oPcOTbWxz//gG/czJRS88IDnoGWN2sIwzU6LP5RZFdVIjFL+7i0e9fKOFyoauqhi4tawEvgFN7+Um6J/eMQcvem9GxFbF86uRgiqPbiYS+o9t8SMb0pr13wFBiYMVsokjPj19E5Ul5UKqm8eaPmoew/XQYamjwFDvK0tvJGb2d+Ao2dOMwGQw88KFWIRMs2CJt8ZaKYuWSCzhwhJxkLUq2VFZUmdo4FzEIPa2J+Nh+tidx+lcfuOkPgpv+QNQzGIoLkcOgyiS+C67FTIKKkhap3HVA1ChosAzR1/Y4AqLGoIRbDDWmHrpbUSvWXYuZhAYGI6Gvao8bMdNQWJKDEm4xOltsgraydIoiFw79f3xfKBo7199AMZsDcwt9rNlOVSupTPpZNcH+0PsAgOO/iDhrBhgYatccpyJeYKpjJ9yIpc81sNIwlOgcpcZ6ZehFV8Wc9p16ipNXiZXMwLNzEJeYiX7TDyPwbNWHSP61xrQ4tk88hPunn6NuS2f0nNQJzboTygibRu/Hs0uvUFRQjLsniKfBOwWnKMe/3DQVPjvOYszu8zDU1kD7erUQk5KB2JRMRKdk8NQw1g3rgumHrqDHWl8s6d8OairK2HblKdJz8lHf3hwff1Ezzy0MdVFvxnbYmRigdxNXXAj8gsSMHBybORD17chf0mnZecgpKOIlMr4KjYaZvg601FRgoK0h9PrbLzuI+vbmaOfmgN+pmVjSn1/RqnTOU/4NQN9mbsgpKMK2K09hoEU/XhGbg5z8QsSnE3FmHE4JvkUnQltdFab62lBhVVx857j7AbgbFUZpTy3Iw8OYn3gYQ8TM9bB3wp62PWnHEJUk+GX4DOioiH/ybey/D4l59DqcosaPGjNf6D55zEvcOLLMCwDqnNiJ7CLyykpwWhKC05Jw7VcIaqhr4u0Q4SW9S+e0oXlntLCwwei7FxGWQU60yS0uwtFv72DFZGDCg8vY1oqaHwEAaqrCv6ZqO5iCzeag1h+1heaNamLOBPlW/6xGNGUNaQA4cJjaVl6G17xJ2lZnGmCIfQBv20m3F5x0+UvJQ+ypzoERDrd4r71tfCn7BeOjBY/vZkUfOiIpXGk8K9XIDWGx1FWBngr//lpUwuYlnI+ybw3fn8TD1r2EL2hrIrv0p5WmASJykoUqcFQF8prTzHUXEBaVjMCzc+A5kMiRMzfRRcuGDmKOrBz+k8Z0b6Mx2P54JWYdGIfczDysGrAdSkoMNOnaAPOPTsL8o5PQWW0orRFdirqKMs7NH4awuBSs8L+LSy+/wMJQFyb62tgxjm+0ta5jj087Z2HR8VvYdOkJjHQ0MK9Pa3T1cMaHX7EYtescZezCYjYCN07B6acfcPDuK9TQ0cTtlWMpRVu2Xn6K44/4hWrajXqF8Xv5+/s0rYOVg6mGw6edszDr8FV8jU7E3puBcLEyIe1vXccex2YOxMJjN7HoxC3oa6pjXp/W6NbQmVLsBQAazdlF2s4vKsaQradJ55M3P9JT0Pf6KZJB52xgjAbGZqipa4iEvGxc+xmMhD8G7m4hhjQAzPVoibSCPPzKTEN4Rhp+59BrrooiJT8XTIEYNI7AzZEpY5y7POYlzfk5Et7QbY9s4i2QKysxsapZezgbGON9UhwexfzE87goJOfnonv5WGIAACAASURBVM6JnbjTZ5TIVYFDX99g0Qv+EveMBp7wNLdBekE+PiTF4d8vrxHTlYuYyFDcjgxF1GXCyBdMQjQ1JksnCe4bP4ys8DB/MnXpsZrKZ/b0E9i+Z0RVT0MhiI2snKTyav4OSj21w+2I7y7NP2EMUbkpiM5NxXyXHjKPPaN2F8x8dwJZxfnQUZZu9ZDFYILNlX8F5fLMSZAP33+je1uqHJ7un8J+Vc1/0pjOzymAXR0rAICmrgYmbh6Ow4tPo0lXanC8OGqZG+H0HPH6oRtGeGHDCC9Sm3tNC1pDs7CYDU01FYzr1ATjOgmvODindyvM6c2P35r1cZDEhuv2scKNSwCob2eO2yupiVx041eEsSyOUXcvkAzp6Q08Mce9BanP0sZtcfTbO1z9FSxSJGxafXIlRFk8ub9GkxUmBMcou09S5DEvac4vyfjphfmkSNMn/cfxjGV3Y3OMrdMQzc7sR1xuNrKLCjHt8TVc6i481OpXJl+KzN9rIDzN+VKTXraO0FRWwbb3/CS/Ei6XVm6uGsUlLS0HBgZaSEjgPwxmZuaLOOL/iw8vQqt6CtUoEOF/khA9DGxJ7d8yCfUPF12LsodITAvj2gCAJZ/OYav7UKgoUU28ohI2bbuBqiaSCuSf9Cw4p90NfWj7CJuTIIb6mohNpCY2R8ell3+ScuA/aUwD1FjqylDJkJTyLPhtCJmNziZ94a7fHBnFadgRugRzav8DbZYu1gXPAJfLxYSai1BD1QzZ7EzsCF2KkbazYKUhXtJLUQjPSEVsDv9D/XX4DGgLCXkY7eqB0a4etPuq4VPbjyhNrcZk4WIP4cZv/ZPEcraFlg7ueY+GprIKpc/LQZN4hvm7xFix59ZWUcXjfmNhpE6N4Z/RwBPnQr/wvPKb3z3DgoatKP0UhayMPNw6E4TPQT+RHJ+BtORs5OcWQtdAE2rqKjC3MUK9Zg7waOkIe+fyV+oTRkRIPG76ByEhJhU/g+OQmZYLbV111HSxgLmNEXr5tIClfQ3xA8kBHR1i+VowdroiYqZl5dXDYDy88g7f30UiI4VYydLW14CjmyVad6sPZw9bmFpWjMZ+yMco+G29XSFjVyR3zr/Gk+sfERmagPycQigxlWBkqgv3lo5o39sD9k5mVaag9TfTwbQOln++gDp6VjwlCwCw0TTCmi9EyJKusvDwTXEwwMC+RqMw+Y0vmt1ZAQYYcNA2QR67ELH5hNGpzlTB804rKMducR+KEYH74XFrCRy1zWCmrofovJRyy9IJzsnj1hKYqOlCR1ldojkJsmNJP/jMP44bj78BADKy8zFklm+504zlxX/WmBYVwvE3s8hpG2Z9HAR3/ebYFDIP692OYMmXsVjndhgphYnYXv8MFn0ZjQ1uR/FP8BwoK6nAN3IblrtQE2wUlV5XT/Bej3BxF2pIVyMZA274o4BDKMj8GCk8aU5Qsu1+3zHQYCkL7dvXwRUXw4kvtaPf3ol8oAkaNAlaNEZ5KZtadsGQW4T6w7VfwQpnTJ/Z9wA3/YOQHC9c7i39j25tfHQq3j37gaObbvD2qagpY/qavmjfp3wPfYX5xRjTYSNSE+nDgTLTcvH+eSjePw/F9VOBAADHulbYeUl0BUNxeDlQVz66Dm6KaWsIySoWizCqBGOnJYmZphv3Vvhmmp6ij1NiKuHGj42ktguHHuPIxhsQRnpyNl49DMarh3zVmGYd62D5fnrPmTh+fo/F/YB3eBDwDtkZ4hVAbvoH4aZ/kFTnkORvQ0fZv5eyCgtXv2+g9Du0/hpu+gehIL+Idpzo8AJEhyfisi+/qIl7C0es8xsn9Nz3L73F1vlUZRdZr0UYdO+lKav6oHsF6Z3LSj/rJrif8BXjHNqS2kfXbI0Vn+VTyKeJkQPeea3Dz5wkbPp+DV8zYsBiMNHa2Bl19a0w0r417XGuupa40HImFn88i9j8NMTlp6OuvrVc53Qg7AGu/n6HmLxU3pwm1GqH2jriHQ/WZvp4dGIGdh57DFUVFiYu84ffxuEwNtQWe2xl8J80pjV1NfA9KBQuTR15bfERSTCz45eEtXayQFJ0CoytK16KrqKorU1ULXLQIics2GgQAfmO2m4YYTsdiQXivYeKRE4x/8t8TbMOVTiTv58zPz7jVUIMAMLDL4rjwfxMclGGNAB0sqnFM6bP/vgs0pgWZUgDgIsh/3MpuCJR1TwIeIct886Ue5yigmJsmXdGZmM6LSkLQz3XyHRs6OcYeDnMA0uZiavfNoAhJ6UTOjq04icYsZSZuP1goYje8qOEQy6e1L32Ap4kmjS8vPcVXg7zcO7tKmjrSe4dpDPkFJliGmnWrrXmy5Qk2a6Xu8j9Hbwb0hrTT29+Qqs/xdfKy+dX9FVE5WlIF5UUQkWp/E6dRob2tIl43S3cEZF3CX0txyI2PwIW6oQEp6ikPRddC5H7bTUNMcvZA07akicD22nVgH8L0eXYyzOnibXaY2Kt9hLNRdg4M3zaYIZPG4nGqEz+2nWaF5ff4O5xIgP28t47eHHlLW/fqotzMKvNKmybcBAr+2/D2Hrz8PHP0kApnX1aY1bbVdgzw68ypy1X+liMxMpvk9DHciSvbV3wDPSxILwr3pYjserbZIRkiy6RW81/k/dJcVgaeA8AEWohzsP/KTle4rEFx8ooLF98LJPB/xoSVla2ssnNypeLIV0KqxxhD9N7l7+QCLuYg1UTqeoV8uTkuak4eW4qhvm0wJRpVaOocmTjDZkMaUHmDtqHnP+jmO9dSy/KrDbSqI2T2D50D3A3T1Or/snK/UtvxXcqJyHZ9JJ18qSJYXuYq9vyDOnywmQw4aRdXy5jVSOev9Yz3bw3IT7eaQR1ycKthZPYMI9+s7qh3yz6ggnyZHTnLTh6Zy5vuzzJfNvrnyH91lHWw0rX/aQ+S5z5N15tli5lvzC+hyfgW2gczt/8gHN75C9rBQADph6psLGrIVPE4aDPtZO8bXFeaQD4KGBMS5MMmSBEMlBRSIxNh4mFvsT9o8MTMaHLFrnOYbWMUnE9nBeCXSw+w57JVBJrRL56GIzxnTfj4J2K9aTa1zTGnp130aN35eYyvH4UjAuHHpd7nOjwRPT3WC73UARF5MTOu7h1RrpwE0F09OlrGQiy+vAYLBt9mNT2KYjemywL9y5SjemRc71oesrGki8+KCwhKhRuqUd42ed+GoiWNbriZco92GnWxoSay3Au5gDepz+Hs04D9DAfDgMVY4TlfIVvxCY4atdFH4tR0FU2xJnovfiQEQgVJVU0M+yIrmaDseDzUHC4bJyLOcA7x+fMIJyO2gM9FSMscNoOBhi8875PfwZzNRtMqLkMcz8NxAKn7dgTvpzXtvr7RGQXZ2C47UzU1W0KAAjL+YrnybcQkRuCObU3QVfZEH6RWxGZG4IcdhYMVIyx2Ll8EpAVQf/pREEvFWUmioo5iE3MgImhNrLzCpGXXwRHW2P4baTX9K9MFNaYfhzwFhsn+8LUxghlcwePvlxVNZNScEqNbFlwcTCFi4Mpzt+s+CfwaiqeWn5bea9FxUkLEperOCEWwujhsggz1/XDJd9n2Ht1JpaPO4qMlBxMW+ONWnUsMaXHduTlFML3ERFiMKXHdjTrWAfDphOe0sTYdDAAGAsxrid124bIH8I99Dr6mpi/bTA8WtYW2uf7u0j4brmFr29+8doaNK8ltL8whnmuEWpIbz07BS5/yhbT8f55KJaMPERpj/mZhDWTj2Hp3hFyT8o2NdXl/W7VxllMb/lCF2rRd2xr9BzeXOj/OisjD6PbbkBudgHt/nVTT2DJHvE3aXFGt7iY86qij9sSSnx0TRcLLNkzHGbW1IIcXC4XAb7P4LflFoqL2KhhRi0nTUfDVvSflbsX3qBTv/JV5BOWxzBwYjvadllY53YMnzODeEZpKb3MfdDLnB9jP8BqIgZYTcTHjEBsCpmNf+qexMeMQKx3O46Xqfex+cdcrK3jCyUGCxvrkp19G+ueopwjuzgD/9QlHCL/hMzAQqedtOcFgKfJN7DKlf/AstzlAADCIC/lY0YgRtkR78WlX0dhbR1fNNBrjpG2c/Ap4yXq6ZHVpcoSm5EFCz35FEervWY7fiyTzLF4fhfhiFh/4A7efY0mFWgpKmZjyGw/ucypvCisMb1t5gncit8rvqOc8HJZDF0DTbT2qovgj9EwszLAom1ExaRXj0OwetpJePVrhMz0XDy/+xW3vq/n7Vs/2x913G2goaVG2leW2UMOoHnHOug7qgXtfkWksIiNDsN2oXZNEzjXNMWlOx+xfl5PtG5MGAfN+2+FWQ0dNG1gh6sPvoDDKcGL88SbfdXOm/gY/Bue7nZ49TESSkp/bVTRX0WDU4R3gaWkhDNdB0GNKdnH3FhDC3F/YpbFFXWpKtjFHNRys8Teq0SGefi3WCgpKWHtlOM49mQx9Ay1oKbBj9FetGsYOGy+x3bn4gsAgPXHqElTQQ++CTWkGQwGAj6vg6q66FhyAHDxsMVm/0m87Y+B1KJD4rh74Q1Sk6gPN7XcLLErQPwqg3sLR9wK34yJXlsQFZZI2hd49yt611mMK9+oSWjlIToqBVMn+sHFxQKTp3eEtU3V5KMwGAzcDBO/sqKjp4ELH9YgP68Q3nWXUvY/v/25IqanEOxZfolkSE9e2Qc9homOMWYwGPAe3Qreo4kEYTZbck3izv0b487516S27QvPlduYXjTiIKVNv0bVJKRtD12IyQ6EggabWwwAqK1dFwCgydJCAYdITB1gNQGPkq7ic2YQWhh5wUO/Je14LCUVZBYTha4m1VxO26eUWn/yp0RROhcAvLlcifPDmZh9qKXlSmtMy9OALi83XwWjp6crqU1FmYXGdW2EHFG5KKx106xLXYmWN+WFprYaDt+cjUlLemDX+Sk8QxoAVk4+jhtf1mLqil5YsmMI9gZMw5Jxvrx9U5f1wrrDoyn7AIClzEJGWg4m99mFTt4ef5UhDQCqKiw8OzcbhzcMxZyx7fHi/Bys3EGuRLZ+Xi/MHdcBT/xnQU2Vb2zcfR6MgAPjMW98R1zYN45WI7Ia+TLl4VWkFRDxnj9HzUUjE0uJj3XSrxwptfKiqs43lpu0c8GxJ4uw5o+SxIhZneHqwY85DLz7Fe+e/eBt9/JpDntnM9pxV03wo23fem4KboZtksiQpqO+p3Re6RM77mD7QmqxJx09DYkMaUEO3JoLDS1qUYOiQjaCHnyjOUJ2li48h6u35uKfrYOxlGb+lYUkhrQg6hqqmLNpIO2+pNiq0bDd9F1+YQp03BCIWd5/Y7ZYQ5oOlhSVb2du6E/bLmxVQFJiI5IpbZv9J5drTDo+pr9EfEG0yD5malbIY+fgwm/qipAgXzPfoJ5eM/Qy90FQ6n2h/QJ+H0UBpwB5nFz8yg2Res4cLgclXNGhX93MhmK92zGMtlsgdrzTbz/h1ne+ZnrtNfwCb1POXQUA7Hv2irSv9HfbXYTXvM1OcrhPyx2HSMfPukTYFrEZWZRzDOneEJfvf0bge2LFr6CwGKMXncTl+4rx0KuwxvSY5X2wcsT+SivDmptdgCl9diPtj8SVKGwdTBD29Tdvu1FrR6H7NLRUMX/EYUSFJ6FLOZ/CFYWiYnI2eC1bQo2BwQAMRGTBq6oo7ELIf4J9n4JwPYL40m1iaiX18e7GFaeLXFFkpediVNt/8PYpYTCvmXIChqZ8T8qjax/AUua/7xq2doJnJ6oXR5gcGIPBgIu7rXwnLYbLfs9p2yet6C3TeOOX0FdUO7HjrkzjlSUhIRMJCZlo294FUZEp8D8ZiJ6VHC9dirmM3vA2PekLen17F1mO2Sg+DAYDtrXpHy4rgwcB78R3EgKdKgkAWNjKf0UkviAKJ6N2iOyTVpSMraHzMammaL3kgFhfbAqZhdPRu+FjO0dov5F2c7E9dAH2hC2XWklk0ZfhWPB5CE5G7cSmEPowPy648I/eg3mfBmHJl5GIy48SOWavus5wMzeh3fc6irB5ujjTOw7y/9gM7BKycZ+UnUM6/sUv4XPo3rYOOrVwxtyNAeg4cjfa++xCyK9EdPAUHnJXmSisdePTcBkAoKs5VaalIsI/bn1fj8KCYqyeegLvA8Nx8tFCGJoQN2UmUwmHN5O9sZ28PXj7Lhx5SrsPAH58joFLA2uKfNPfwq/oFAyfcwz1nC3RqYUTDGkSTgRDLxkCtQg11cmSaAZ64pNVACI8ofRDt/dTEKbUayrmiMpHcI6KwK/MNGx8S7wP1VnKONdtsJgjqIxza4Qt7wgN2bOhnzHQsa6YIyqfW2W8jsv2kktWn3y+hLS9/zr5RvL6YTCadSQvFQLAwmEHaM936fNaWaZZLvJyqN66dX7j4N7Ckaa3eDr3bww9Q22sHH+U1P4rOE6m8cpSGis9amwbAIBNBRgzknLkgXgPGx3CvKxPrn9EWyGGdilJBaG4HrsSvS03wEC1fEvO56KXYIA1XxLs6u8N6Gm5CL6/JmOU/T7ciN2CLuYzkMfOhLayEXLYqdBiGWL3j4GYVvss3qZdhhKUkMtOR0tj0ZrZ2noa8Hu8qFzzlYZBk9rjzP4HpLb9qy/DzskMbo2lLyq2dspxSptmBZWWXuBENqRLkwQFmeywkrK/NAa6rm5TXtsyl3205ygbk+2kXZ8XMy3qvHRtG9xOUNoEx99S7ywWfxlBOnbRlxHY4Eb+m/7OyOSFeWiqCJc49bQn3ve3g8MwuWUT1NAi3+tNtLUAAM9njRd5fBMbYiX1a3wiJbwkPisbK6d1xcppXYXOoypRWGO6MuOlS1FVU8a6w6PB5XLh3XAVAt6tBABwOCUYO4/+H8jhlMDawQSdhGjImlkZYOupiYiPSUOvBstx5cNquc75+e/OyC/mLz91tAsW0Vt6Ri88iWdnZ0Ppj7xRakauxMfmlvH2xSfRF5soy4VuQ9D7jxLFprdPMaluE4UrMe2ga4iQdOoSY1XABdD2An/5LMRHNsUYNSYLSgwGSrhczH92G79zsigl3P926AxpAPjxKYbSpl9DG2rqojWy5Y3/XvplX1kN6VKatKNPCLx7/g069ZfPilnoj3isXHoBGzYPxptXP9FvYBO5jCsp0oQd0GHnZIaIEHLMfLjAKqMwbsSuBpdbAgPV8he4iMsjL+dH5r4HAIyyJwywnzmvwWQoQ1uZeGCJzfuO2jotkc/J4m0nF0RgrIPoUAMA+Pc2fQhQReEzpwuiwhPx8t5XUvtin4O4FvyPVGMF+D7F60fUe92G4xPKNcf/J+Y7bcfq7xORw86CmZoV1tY5SunTxJa/wlnWuBVMINzZl1BGm9yS+MyXGs2lfZJzCLshLjMb5rravPbS36XH7+5PrKJ1/uPhFjyH4FwUEYU1pgHg1b2v2Dr9ODoNaoqxK7yREJUCpjITNcwll7mSlAHN1sDRzRIWNka4ffEt5m7ox9u3+fg4eLksRidvD7BYTHx5GwHvkS3QpV8jbD4+Dmumn8Kdi29h62BC2ieImZUBxsz1wtxhB7HlJP3TWVXy5FUYElKykJNXiJuPv0FTQwWtG9fC2AGe6DX+ANo3d0JObgFCI5IkHrO9Z230mXiQSED8FAVHgaI5omhgbA59VXWk/9Evtju6Gbvb9kBPe6pBcCPiB+5EhWFXm+4Sz0seTGvQDFMeEnFe618/xqLGbVBV5r7dHxk7e10DXO1ZPomgr8NnwOU44YXZ9SEQwalJONzRm9LvQ1Ic5j+/jdD0FIVNVpQUYZJyqw6OruSZAKd23aO06RlqyWVsHT0NZJWpzndw/VW5GdOrl11ESQkX1jZGmD/7dKUb00NnlE/b2sLWiGJMZ6aJdx4MtNmNExGjcTN2LbpaLCvXHIbZbcOh8LFgMohb85iaB7EvdBgaGXqjkaE3xjscwf6wEdBk6WGE3S48SPgXz5NPQI1JJN31sFiA+Pwfok7BQ9+o8hP1lu0bga61yN8X7GIOuCVcqQoKHVx3jdI2aXlv1HKTPEfk/x09ZUOe6kdFs7Z7B3jtPwZrfV38O0i2cLXXn6Mwa/0FaKqrIievECZGOkhMyUI9J0vsX0Wf81CZMCorJlkMlEkE3fmMy4ceYf3ZaTi69jLGriBu6HN7bcOWK5JJff0/UNGe6arkUvg3zHoivCSwIMIMOmn0knnH6OjhaX/xDzySjF0Z85JlLFEGcFB8NAbelFxmkW4swTmJM7azigrhdoKvj17ZxvmDy++wZS71eqtCZ5hORm3Y9E4YOr38RVBO7LiD03uonm95Sbulp+di9PB/4e5hi6kzO0NfjAaxvMqJl3L2zUqJdI+FsXvZRdoS3+V9H1SmNF5Y9kvU0iarMtCdn8Vi4lqIdN5geeFddyny8wpJbU3aOWOlhA+vHE4JutemhvP8P+iC/z/TY8IB2FgYYM/yAeg4cjfu+U1Ddm4B+k47jLtHRVdtFIJc/V8Km4B4zfcJlh0dDyUmeYqJManlGjc66zjicgLKNUY1lYO3gytsdCTTMq0K5nrQSxr97TQ1s0YdQ/pEk/8iUaEJVT0FkZjLKQZZXuMIQ19fEwHXZ2PZKm+xhrS80dJVL5chXR6O/xpVJeelIyhFsodgU2uDCp6JcNr1ppYgf/1YcrWKt08k87xX898iMzsfthaE/rm6GhF+p62phpYeNatyWjwUNszjc2A4NHXUKe25WbKXeWWX5OBH6gaoK1vDXKtPeaZXTSXxtP94cAFse/8c134GIyk/F4UcNozVNeFpboNxbo1QW4SkW0V6OafVb4bJ9Zpixcv7+JAUh9CMFOioqKGmrgH6OLjAVYRBKs95VcQ13uhNJC+9SojBjg+B+JAUBwYATWUVNDWzwnDnBiIVQ6SZk46KapWGigR/EC15VdW4NpRPeeE6DaVP8pKGCWMO498jYyv0HMKoVadqlvffp51DelEMdoZ0gLKSGiY7Xq+SeZQy3E6y0vP2zlWn3DN1tTdJmg8AuCVcsNkcieLe102lJh6OmNVZbvOrRjGxszJC8E/C8eFWm//+1dKsvLh/USisMd2+f2NEBsfBVuBD//3NL/Qa21bmMcPTRUvbVKOYMADMcW+hkMlwTAYDaz3LvwSvqDQxtYK/V9XHo1Ukv39R8wDkXR2wPBiby2d1xsRS/rkmgvTr3wRRkSlQVSP0uEtVPioDA+OqKSzhbjAACfk/yh0rXdloalMdVZWJgbEO0soUJVricwgbT00UeyydJN7gKR3kNrdqFJMZPm2wYhcR9rl0Uhd4DuRX+Z01Una7UF4orDE9c+tQeDvMRn5uIZgsJVw88ACaOuq48GOLzGPGZJ0S36maaqr5vyInk7rapaElna5rNUDHLuKrsFUUpQZ8VfC3GdIAWc60Kth1eQaGea4htX1+9VPscX5bblHa5JWgW41i4+5ihWsHiIctdTVlUllxRUBhjWkAuBS+raqnUE011fzHUWIpAWVKI0tTKrma/0/y2GnQYBkgq5gfc6+jbFquMX1D3mCUUyNs/fgEc+q3xoQnF/Fv676Y9uwydrfsDbuTGxAxbBHv94b3j7DIvS2aXtyNoL7T8CWVUCOZ8OQSAr2nlGsuFYmhkJUEcVKNZw88pLRtOj1JbvOSlR1fnmLXV/piS6W4GZjBv/1QaLCkl9u091/Pez3OqQkWNWjP2+ZwubgVE4zpLy6LHGOpewcMqtkAGqzyP3hGZafD/+cHHAymJuyWoqzExL4W3mhnUavKlK4qE4U2puVJIadiNYFjsk4iNvsicot/gsnQgBrLDJY6g2CpLfsSeVbhV4Slb0NecSQK2UnQULaGpc4gWOvwC1UoyfAvLGDHISbrNJLzHiGfHQsulw0VpiH01BrASmco9NX+G5Uaq6lGElTVlFFUUExqKy6qNqarEc356FnwsT8G35/DeG0znISXh5aE3nZ1AABdrJ0AAEGJRDz/8/hI2v7e9kT/xHyikpwqkzCUOGLKSCsCNrVMEBWWSGq7fjpQaqlGq5qSSa5WBIn5Odjx5SnO/vwotu+XtHi0vLoXQb2nQ1lJdk307xnksLSet48gOEO8ZO3a9/dx4PtLvO4zQ+ZzA0B8XhY63DgAjhgluOISDsY9PQ9H3Rq43XVcuc4JAMlpOdh36ikevgpFcTH5+1kRvNQKa0yXVj6cvnkIugz1lPr45zEdkc+mF9zPL47GvQj6IgalSCIxV8BOwLMYaqxOCTcTxUWZCE5ZieCUlbDSGYxaBvPAZEgWp8YpycPDKGoRmNziCPxI3YAfqRvAYDDRwfYL1FmWyC3+JXbMpNy7+JQk/ENUyElCYu4dJObeAQAoK+mgjc0rof1/Z59FcMpK3ra0knyCf3+6Y+OSM3Hv1Q/4dG8s1bjVVCMtNcz0kF1Gf1mRKpYmxKTC1Mqw3OPERaXIYTbVlOJjfwwA0MZkKurpy6adWxZ9VXXMCbyOrZ6Ebn4LM1sAQFNToiCMsTo5pEGzjJezkFMMN0MzvOo7TS7zqUi2X5wG77pLSW1hX4QXybl38S2lTV2z6sKxpr+4jOvR36U6Jr0wH7XPbsSahl0wtBZV1UQSXiREIDE/B8bqWqgp4LGWhJSCXNj7r0fwgPlQZUpv/s1+eRWXI7+K7yhAaGYy7P3X40mPybDSkj3/Y+gcP7g4mOLJyZkyj1GRKKw03s24PbgZtwdpSZnwMpuCfrXnYsecU+CWSKaLLcyQlhfpBa9pDWkVphEYZf6sMVn+eBjpjgJ2PKV/WUq4hbSGNEtJC0oMftYql8vBvQgXaKo4SDTfnxm7adtVmIZQY5lR2otLsvAgsr7Q8Sy1B8JCm1/Y5ne25LrEsdkXea+NNegTR96H/Mbe86KXzaqpRh441S9/5bqK5OubCPmM81o+41RDRl6GdCm/svjyr3tbEqpT+1sRdRZKjeSIYUQZcEstXdI2+49HOi6XnNyniKhr0BvCV0+8oLQlxWVg+8JzlPYNx6umAFqfu35CDWlH3RpoYsw9JAAAIABJREFUY14TXlZOqKlD/xC87O1tUuiGtFyK+ExrSBura6GTpSNam9mjnqFwxRbnc9LXJhj+yF+oIe2qb4Ju1s5oZ+Eg1GBufW0fUgskr6BclqsHJsDSVB/tRuxC/+lHSD+KgMJ6pksZMssLQ2Z5gVvCxbNr79HVYqpEpcbpvJ2l3lB1ZWu0sLwj85y4XA7exvvwtpkMdbS1fUsxorng4GGkB0q4hED9s5h2Ij24OUU/EBTHF/JXZ1mghRV12TCfHYvglBVIzX+BqExqCVA6mpoH4H5kXRioN0E9491gKdEnbTyOaoLiEuKLuIRbiNziX9BUppfUcjFag9jsCwCA4JRVsNQeJHYeBew4fE8hEna27hoIDZYVAOo1ZOcVSHJZ1VRTblp1rUdbrENReHT1Azp4Nyz/ONc+yGE2BCWc8hX7ivkpeSVVRedw+EAMsCEk6cobM90iYB+udZVdt3rxq9so4nBgq62PI237l2sulcHSvSOwdgpZ6m7/qstwdLOEU30bfr9Rh0BXYK52vcp/EP43OAifUuMo7e+8Z0FflX71OSk/Bxs/PkRAGWPU8ew/CB24UOo5bP70mPfaTEMHaxp2QTsLesdaakEuGgVQJRPP/fyEATXrSXS+SxFf8CKB/DCur6qB131mgCkkmzUoKQpDHpBFHxoF7MSvwYslOmdZekw4AAsTPdw4NAnqqlWXcCwMhfVMC/L9zS8Mrb8IGyYeJUnlVRVRWX6810oMFdQ32UsxpAGAASbqGpPl+JLzqAkUpQSnrgaXy48F8jClN5TVWRaob7JfqjkzGCw0t7wND1NfoYY0ANQ1Jn/oUvPl6x2Oy7mC0oKXaWk6+J2Uid9JGZSfzJxqY7qaykGY5m5qYmYlz4Qo+V2WH59j5DJ22BfqOGrq4pOhmEzqd1tutux6/wAQ9rViVw4rExUlDegom5bbkAaA530mCzXIJOFWtzF40HP8X2FIA0CzDq4wopFQvHP+DWmb7uGLpSx73HF52PHlKaVtXwtvkf83Y3UtbG3WEywl8meJXVKCAg5V6k8abnqNFWpIA4ChmiZ62LhQ2s/+Eh/nDRDG+Jr390htrvomuNp5lFBDGgCaGtugsTH1YSc2V7bv1Zkj20JNVVkhDWlAgY3p1IQMTO34D7zMpuDGsWc4+WE9bsXvxf6HS6p6aghL48vztbP9AAP1ZkL71tBoA01lfoWej4nCM6wzCt7zXhuoN4W6svCnbiWGMurU2CjplAEAGiLGEzyvIL+zqEtrglho8z3ppfHWoviZvov32mdgGF4fm037s2xstQh/NZWDNo0BCwCrJvhV7kQATFjWi9JWnkJVpHGyqQ+oo+Z3FXucjgG1smBcVPkq0dKVNf9bySqOx86QDtgZUq11LC1KTCXsvkKNgb19lp+vQ+eRBoBVhyQrPy5P3ibHoLCM8TvTrRW6WDlJdDydF9rj4naZ5/Oy93ToqogvWrLTkxqK9CElVqJzNLm8C5lF/O8ODZYyrnUZAwtN8TryZ9oPw4WOPqS2Ntf2I+lPwqwkXI17gBcp7/HPiRv4/CMW3S/NhufAraQfRUBhwzyWDd2HNaemwLAShf8loYDNl0FSYqjReqTL0tj8LJ5Ee6KEWwQAYJdkg6WkTeqTXUQup9rA5KDYcc20euJr8gJJpi0VaiwzXnx3HjtKZF8Xo7W8GOgvSbOhZ/0Qqkz6yn8lXLJiwvgu/wgdt76jOUZ0q1hVkQ+PvmFZv20oLhTuGZi1dzTaD2oOZVXxH5UpLVYg/GMkb7vziFaYvW+MzPPrrEX+ErqTc0ziY9cM3Y3nV6gJO4LM2jsaXXxal3tuZefFLmJjYtOliAkVniPQrLs7WvRsiA5DmlP2TW+zCj/e8pNqOwxpjnkHZY+NlOTvqF9DG+nJ2aS2qvCetuvljs1z/CntgXe/wrNTHZnHfXHnC217z+HUv39ZHN0s8eohOTzt53fJbsTCiI2oWHWlymRq7dsi96trqCI/r5DUVhWrHoqKMJ3orIw86Ohp4Mg/Nyj7hk3vBPcWjhU9NRIJedkY9OAkqW1vC294SWhIl7KtWU/MfnmVt53PKUYBhw01KRMCLTV1YaIuucb26NqNcfTHa6nOkVtchJIyDzPPe02Vagx3IwvSNodbghGP/CVW+DgZdRXnmu3E5f32MFTRw4CXM3FdAdQ7yqKwnul9DxYrnCENgBSjbKsrWWwbS0kTNgJ9IzIPUfrEZpM9wEqMqlvKUGEa8F5zueKXoJh/EiO5KMGb+BFC+31OmkXaVlYS/v+1MtHH1AEtxZ5bFg4tOYPOWj5Y2GOTSEMaALZPOYruhmOwcpD4Mr1bbi8ibd85Tl0OlJSrB8meO1UJluM5bA7v2sQZ0gBxbZ21fJCTIXtSCADE/eLLW3XRGYluBmNEGtIA8PL6eyTHptHu23aXvPp0/zQ1IUlSbhx5RNpWE5L9v+08/Q2ib/3KL8hRy41aGnvN5GO4ceolTW/x3PQPosSlAoChiWTfr6260Scic2RUPDm+XfZ8FUUkqzgBWcUJeJniR7vfxpEa/vH6cQhNz7+HK/vuorP6cLmNN2N9P0rb1nlEUvvFI08o+4ZOr/yqs9MCAyiGpbSGNAD0tqU+FM8KvCL1OKfaDZWq/8CawgUFhDHrJXVeeirShyE1M7EhbYdmSv4wPdNxJG7GP8H79O/wjbiEhU7ll9mrCBTWmAYAL7Mp6GE9HYdXXQIAJESl4PS2m1U6p5T8Z7zXNTTaSXycYN+UvEeU/ekF4o0fOhgM2eLG8tmxiMo8ii9Js/E+YRyCYvvgWUx7PIpqhKzCb1KN5WHmxx+3OFpov+S8B7zXtrqiPbZxyZk4dl26p2hJmNJiBS7spFbRKoWhRB8D9vL6ewx1FC3Jo65FXW6L/C6bd3Pv7BOk7XWX54rsn5ORi656o0VemzD6Wk4We22i+B4UDoDwAEuqtmNiY4TB83rQ7mOpsMBkkd/XL2/Iljy3a4Yfafufa/QrOaaWBlBWoXqG8nIKMK7TJiTElC+sQRp2BcxAvWbUGMg9Ky4hq4yEnzhyMvOxe9lF2n2+jyRLfGrXi17Cq2wFO0lITcqC/97/ToiHIEaq9InarbtRk7wk/ZwoKr0md5LreF0GNKG0vX5En6yvo08NO6oM3iWTv8tVyqEVXTZ2+s7vH1KPIa3MnCyydPdjw0jbdQxkywuQNAyGDk/DBuhq1hodTTwxys4b7vquMo9VkSisMR105zPqNXfElQh+Ap+pjRHeP6naJ/oiDv+mylSS/EPNEuhbyKY+lbFLsiltko1LX0lKGCXcInxNno/nMR0QmrYZCbm3kJr/HNlFIShgx4FdInksUym6quSbhSTXYq7tLXJ/aHSy3KXx2EVsUhhGKR2HtsCBV+twI/0obmX6wu/LZvShuVmkxKUjX0xipF0dK9L27WOye6dLsXQwhVvz2iL7LO9HjbvT1FEnXdvF2P1YfnqazNcmjOTfqXhykapJ7jWqDWbuGY3lp6djzv6xaNWHrxne1KuByDFb9CKrV1w7KB8DzLlxTaH7Bk2ifzj+/SsZU3uJX5kQhbQxwjPWUT11ADBv0D6pxpk3RHiiMt3DgzRkpOZQit2IY+GwA+U6pyLi+3MYfH8Ow5PEPbT76zSmN7JlXWlQRBZ2/QdD7KcjPYkIX0mKSUVSTCrGNSAeXpf12YKpnssR9kG4PCODJpmN7v3VvjdVOrYqcNanD2eUBCe9yi80I20YCR122gbiO9GgrVx1euCVhcLGTG+dcQLnQzZT2kM/io7hrWgEjU3BcAhxqDD5epN0xiadgS0JLIYWipEutl9GwTu8iR8mtp+sMBlq4HAJY+xdwhg0MSeHrYSnk409YXJ7pSSmyfZwIYpuBmRvuKOHHXY/WUnpZ2ZnjImbhmLipqGY1X4tvr/iP533Np2A9VfmwaM9ffzqljuL0deCX942YO8dTNw4RKp5vrj6jjzmXdFSQm/vfcG3ILIH4fi3rTCxMSK1aelqoHnPhmjes6HQa5MmLruUoFsfEfLmJzHGpI4YuaIfrZe+0/CWWAIiAZddLLrC4OJjk0kG+rsH0hUKAIiYeEFU1ESHTg2Z1hEBfs+Qk0lN+MvNyoeXwzw4uFpg/rYhIquuZWfk4fa51zh74CEpeXDIVMkT1MysDdGqaz08vfmJ1B4dnggvh3nYcHw86nvWEnr851c/sWAoveFqU8sE2y9KV9SjRRc3PL9NjbvuVWcxRs71Qo9hntCg+Z8DQFEhG7P77yl3nLWiIq7qoYOrBW37nhWXkBibhtHzu1XEtCqVqTt8YOlohn7mk3Ahbj92TD4ChhIDC/wmAwDCPkSCyVTC6oE7cSJ0B+0YK/4diZXjfUltFw5TQzzGL6Ff0aps2pgLfzAXRztzB3xNSxDfUcG4FvUd16KkK1RTXvq8mIKA5nw55Gnv12C3e+WH34lDYY1pDW36L2arWuWXHyoPyko6KC4hnr6LOKki434FEfRo03mTVVk1SMmNklLCFe9NzCr8RjGkaxsuIpUlF+T5784iwzXo8DDzxeu4wX/OR73pRmTwEypNtYibR2OfbVKdozxc/Zd8wzsZsh01LMU/DG1/sBThn6IwpflyXtviXpuFGp1aulRliKToFBhbG9H0ppKelIl1I8g66vrGot9jS/psIW1Lc21euqNI1f7e3P2MRp3qSjTXUkoN6QVHJqLdQOHKNoJIImulY6CFrDT+w+vNo4/RdXQbicbPzynAioHkm7a4UBkAOP9uNZ7f/oJ1U6kxxgAQ/i0W4ztTH/IrgkW7hiE6PBGRodTvhUUjyAnKLBYTbLb4Euia2mo4cEv836EsS/aMgJfDPNp9fltuwW8LP7yIyVQSG0+9fL8Pti44JzelEkVnwMS2OHeAGt53/uBjnD/4mLct6v94K7xy3ney8PTSawxZ2At1WxHL+bUa2IJdzIFDPSJWtmk3d0zb6YPYMOH3uCbtqPJtJ3aQ4+slkXKsLGrpSPadToeDruzH/j8RmPqB9LuEW4ISKE51WkEUNsxj/dlpGFRnATJSCA/l3TMvMdB1AdadkS6TVN7oqvGD+KWJLRbsq6tKNVbUWLLpZxdyxHu0X8WRl4w72gULNaQBgPtHdUQadFXJyQ1JuXxdSkGDX41lijo1iOpLayZ2rRRpvNd3PmHvHH4MspG5vkTGZimlNwRBCnILaXoSTNxETgyZ3WmdxOea33UjOAI306ELqVJpgry+Q/ZcSnttG66SDaRVg2ULZ9DS05TYkJaUfYFroCSgcbxzuq+I3mSWem9DYR7/fTx27UDUbSFZ3F6LLm7Yf2O25BOtQPbfnINmHcWreEhiSFs7mODCB+njnEu58H61RP3EGdL9xrVBs4510L63bOWU/0ZGze0qUayvJP9HReFOPv87dcif76nlZ2YAAEatHoBxGwbz9s/cOxpMFhPWzvRe+lLa9xEdwrHumOIkn2lLIEknDF0Zkvj+H/E0bAA1pio8DRvA07ABWhh5YK/7iqqeFi0K65m2sDfGrtsLMN97BxKjU+E1vDn23l8EPSNt8QdX5Ly0+yMlj1h6is+5CjMtyZac4nOu8V6ba1M1H820epJ0piuKOjWEy9GVIouHHADMtHohPofI/v2cPBsdNAkP9aekGbw+HqZ+PDnBzs2EGzfylMbbNPZf0vYiv0lCegrHtWktUijF2W3X4bOsL23fPpM74cB8fuWn5N/0qhV0RIeQl8JHLBUdW17ea6vfmuwNEqduIoyDb2QvjSuMGpYG2HhjAeZ12cBrS0/MhL4EKhRfA8kJPf1nitdTFsS2thluhW/GohEH8TEwTPwBYtDUkf3muXy/D2J+JmHX0gsylRY3tzHClFV9yi0lpqmjjus/NsJ/732c2nVP/AE0bDkzGa4N7QAQsa9Xj8uu1PK3cfbNSswdtA/f3laXdRfG3M2D8CDgndD9Lu62lTcZMRSVo9hKWa3qv4VmJrYwlkKOTx74N628FezyoLDGNAAYWxrg4FPFio0xUONnHacXUJOu6GCXZJP6Gqg1pfTRUSEbNVxwwID8KzzpqMquVSsOS+0BPGO6VFKvuCQTqfn8G6aGMtXLS4c8pfGy08nSby5NhMeaCsPGxYJkTP/8LF0YTGZKNnTFPAhKm8wFkK9NRU1ZpmuTB4Zm0meKS0JZb/LNo48wdBH1YVQQYUUeZGHD8fHYOOs0nt/+LDbOWxjuLRyx4l/ZS0QDgFVNY2z2n4xZ/fYgRIq8EUv7Gjhway5tFUNZYDKVMGx6J0SFJtDGUAtDS1cdAya04xnSAGDraAolphIpzOi/zmb/SfBptR7J8RlVPZW/DharaioeCiOPLf33dSn5bOlXfxWBUbUboYNF1dxjFB2FNqYrikJ2PLhcNhgM6S9fsBR3CbcYXC5HrDzd67iBpIIlykx9Sh8dVTfS9sfEKWhgIjrzPb1Aeuk4JYbopalCDrVsq6ToqbmjtuFi/EglvJTFJRn4lryIVyKdKebclYWSDIaFqU0N0nbI658i+49fPwgHF5/hbc/ptA6H34teFVjen5yk6T1VulCXJl3qy3Rtio6WniZPC/v4ugBYO1ugZW/hqxZbJx4mbQtbQZCUBduHYMF2Iok0IiQe9y6+xbd3EUhLyiKk6rhc6OhrQk1DBdYOJnBv7oimHV1haCyd0o4kbL9AhLnF/EzClePPEReZgp/fYpGdlQ89Ay3UdLWAubUhug/zFJkkWV6W7CHCxBJ/p+P6qUDE/ExE2NdYZKbmQFVdBeoaKnB2t0W73u5o1oFeykpFTRk3fkhXxRWouNjhaWv6Ytqa8r1XxMFgMHD8GaGjXpBfhMu+z/DqYTCiwxNRVFgMBoMBLV112DqaonZda1ja10Czjq5CkzslQZFjrenoN64NLhx6TGlf8e/ISp+LKKTRSi7Lj3IcW5X8zEqtdGN6Y8ghNDdyBwMM/MqNQUujhrDVFB0uVBX8XxrTJdxifE1eADdj2cpQ1jfZh4+JRJbyg6h6qG+8F0Ya9JXkUvKeIreYv6znYiQ8ZlFHxQVZRd//HPcEBew4kbHUb+N9hO4TRnjaVrgZC182eRotW0W8Uqx1hvOM6fC07UjOe8zbV9+EXqZr97lnOHHjDVhMJQzs1AAzBrVGY59tGN/HE2N7U7345aVsRTxZEEyMo6PvdC+Evo/E4wtBACC2iAlAVZ+Y8I90KiDPLr+Ry7UpGnufr4JPHX7S3Nphe0Sqjtw7RZZUHLKgp8Tn+p2VBUsdeiP4d1YW7JzMJFYTOPT2Lfq4uMBIg75ceXmwqmmMqatEhwBVBiaW+hiz4O9Xo6hMWt5dhScdl0NNXQVb7R/hzeS1AIC299fiUYel6PzwH7DUONDRLUJg7kcseBaAt15En3NRQchi52NszbYAgCM/H2Nf6D2885I8L0PRuXfxDaVtyNQOaNhadq3iiuBhbBjm1JXtfvkwNlzOs6kcHsSGYYKz/O/JoniX/hULnMYhn1OA5kbuGBo0F6eabhF/YCXz17ux+g3ei83bbuHlK9GeQgBQZfK9iwm5N/ElaTbJY8xFCXKKfuB39hm6w3nU0GgLTWVCFofL5eBD4kS8jO3NU8DgogT57BgExfbBh8QJvONUmIaw0KbXjwWAJhYXYaXDT157FtMeX5Pn82K0ASC94B0eR3viXoQzAEBD2VbK676F8PSy0kRchKVt5Y1Z1ksuLaV/m7icq6R2A3X6D+H1Z9/w8MAUBB7lFw5p7V4Tl59Ivoxc2UgSSrDQdyJp++bRx0L7fn5O1k+nk5b7f8XUtgalLS+bXgUiKTqFtG1kzl8FyiwoQMtDhzDqElEEakxAAFofPoyviYmgY0xAAHqd4se+n/vyBd1P8JOunHbuRKvDhBc8KCYG3U+cQJsjRwAA065fxz9Pn6KfP1Ea/PiHD6i5jf8Qm5CdDc+DB5GSl8cbq5OfH66G/N2V8aThfWAYwr5JJpcXlBCNrtd84XBiM8Y8uIBncZG8fbbHNiIuNwtTn1yB48ktuBrBl+7qds0P8blZvO3YnCzYHeN7w7+kJmDqkytwOLEZM5/x81oEx61/Zie8rvmSxgWABYG30PziftTz34l7MZIbR3mcItyN/4y0whysrtsfyYVZeJDwDVnFxHv6TruFOO45CQtde+LfxmOgyeJr9A6waYr9oXxlon2h99DWhKqC8TeTmUatyDp8pvwS0mVFt0zCYXCG7Ku4IWWOlYcGdEVQtrjM2+SYSp9DqxrEKuTSrzvwOu0z7BTQKw38B4zpfTuH4/fvNISExInt28qarFmZkHsLDyLr4l6EM+5FOON+hCtexvZGcMoqsWN5Wl6Hlgq/kEZO0Q88/92ZN87zmE7ILuLfGNVYpmhtLb4IiZPhUmip8JdR4nOu4UPiRN4c38YPQzGH0JW215sEV6O1Elw3uXBIRMa/vPGIHxdEZhJGQS2DuWhs7g+WkuyJno3MCQNEUMVDX62hsO5o29ABWupkUXddLXXk5MlWREQcyqosufyIg8FgkCTgdk73RcQ3+oqIy/qSVws2Xqev1CcKJotZKddVFUzbQfa4z2hDrywxvxs5bGDbvaW81+19ffFs3Dj4ehMe3W9JSSguKcGkq+SHvlK+JSUhOZd/Y+/p5IRd3bvztos5HDwdOxYAoKGsDEMNDdTQJBQbdv/pd7J/fwDAiAbkIjVex48jcPx4dPbz4411d+RIzLpZtRVeK5MlY47inIAsnCh0VNRws8cohA+fh87Wjhh+7yxp/8LA29jRsgdCh83F9Kd8o9i/82AMuuPP2/a5fw7MPwZCWEYKJjwKwEKPNggfPg+z67eEy6ltlHE/DpqBKW5NSeO6ntqOUc4N8aLvJHwaPANHv7/Bg9/iHToA0MyoFgJ+v8XB8IfwMq+HI+GPcSnmDZoYEk6IPE4RFnzwR5eHG9Hq3mrksMnfg5YaBsjnFKGEWwIDVS1sbDCY7jR/JQfWUMtXa+vJf2VHFtY28qK0FZdIn0dBd8ziBu1lmlNFQzev3OLKjfee6kDI+m6ttxCNDepirdusSj2/pCjmnVMKhvj8i6MHR8PaylB8ZzBgqtUNCTk35HLuxub+eBjpAUC0l9JEszOcDJeL7CNII7NTeBTVWGQfJYYqaupPB6dEsvLCFtr9EZt9XmQflpI2r8y3gXpTkrydNNBpb4uqeBj7p2qWIFHxabA0rpiktuupRypkXDqadXPHs8v8Zcvbfo8xaTO1eE5Zqb3aDUUXtaFj+OLeGDxf8pCGv4kOg5tj90x+aEf0D/qH5/gIssdHsHBN2dWEo97ecKlB9XoL28+lGaOU6TduYH7LlnA0kkw/lq7aWzXCcTHgx38PqFUXa94+JO1f4NGa50VTZ/GL8+ioqCIqm5/sF56Zis7WhKrJ0eC3WODeGpZaxPeVtbYeJalsgQexjN/N1hnzXvC1tHPZRXDS5783ljdqj/XvHqO9pfhCHvUNbHAm8iWy/3iiP2dEI7kgC/2sieT2vk+3w0LdAGMd2kJLWQ3bg8kPWL0sPfAg4SsMVLTQ1bw+mIy/3ifG4z6NkoewcvbSkhibDhMLar6SpHSydIS+qjrSC/mrYlciv6GfvXS6/FciqZK6PWwUs0R2b9s6WP2ObAf4hb7BFNfmVTQjxeWv/xTeuT4HGZn5mDn3tET93WpsQUe7YDQ0OwFD9ZZQVtIDg8GEOssCuqr14aA/A22sAyUai8lQR0e77+hoFwwnw+XQUnEEg8GEspIutFWc4GS4HB3tglHXeIdU1RJZStroaBeMxub+MFBrAjWWKRhQgqayHZwMl6CjXTDa234k5qCkgY52wbwfYbgYrf5z3cegr9YILCVNMBlq0FWtC3Ntb7SxDkRbG35CYz3jXWLHFEXZCofmWn2E9v0YGovOU/cjPYt4MLj27Bsi49Owe17FJgNVBktOTCFtX95PfUCJ+0UOM5DVOxwlwerM34qapirFAC0rOViYT/aY6NUgxz4/GD0aLQ4dQu8/oRu7X76E58GDOPLuHUq4XHQ/cQJjLl3CoLNneftbHDrEO/5pZCSm36B/EJ/QqBHWPn6MF1F8pY1Znp7o8ScsZMg5oiLooLNnEZOZids+PvA8eBA3hg+X+G8gT7ycFyHs629sWXgeg5qvRc6f4ilzhhzAWK+tlL7CxihL0MNgjO2yFX3cV8C74Uqsm3EKqYlZpD6b5p1FDzdixeD53a/wcl7E+xFGLrsIkx9fRpPze1HrxBZkF5EfPl0N+KWdjdXJes42f4xkDpcLI3VN7G1DaCJf+vkNvezJIRKaLHJRkNJxGTTj2h7byPvxuuaL53GSSd4Ns22B7OIC/Mgi8ih+ZMUjozgfw+1aAAAyivJwuOk49LNujC5mdZFWRM7PGF2zDVZ9uYRFH89ilhPVW/q3wi3h0hbxmbhMtNa+pMjyAJsYy68urKzExL1uE0j757+6jg0fHkg15vxX10nbSgwGJYREUdBTUac8rG39/AQFlSjt1+cF+R467b3sWvkViUJ7phdsCMCLt/yls+cXqZW7mEwl1K1jiR1bpEvW0ldrCH1T4aEH0mKlMxhWOuVbbgvOeoQXyccwtqYfAKIQioeZH7YEd8ZcZ8kLxIhCX60xGprRV3eTJ7nFv3iv1VlWIvs+OzQd8SlZmLDhHOKSs9CnjRvu7Z1cYXNjF3MkqsAnDxgMBpgsJqkQS1JMKowFVlJWDCAXSll7aY5M5wq8/q5Sr62yWXtpDqna4/Q2q+Afzv/brR6yi9R/670lpG09NTU8H8cv+rC/J9mLf72MYVt2/xgPD4zx4BeV+DmbX9hlcN26GFyX7KGa2rQppjYl8gRODxhAuZ7A8eMpYwmOWdGsm3ka4xZ0w7vnoejfZDVcPWwxeGJbLJvghy0LzmHuRuqcRbFrRQBunXuNmWv7ooapLvLzinDlxAu8fhICrwH8lbZxC7pi3IKuGNJyPZq0ccKMNeJSSAMdAAAgAElEQVQTKV1PbUekDz/0yfMCfTIzHee6DMWYBxdgrqmDU50GgvXHOLDQ0kFWUSF0VPghZrlSSJYJzkca1JjKGGjTFPkc4lzdLdyhwVKBxp/Y6KISNjZ/v44cdgGeJAWjnh5VTlRPRRM5xRUTBldVjOlAVXaRRpGmi+sSDBrfBv1Gt4SWthr8/1ScjAxPxKItg/Dk1meUlHAxcByx2vDw+ifo6Kmj4R/99S6uS3D7m+hETgNVDdTUMcTPLH5F40Mhr1BbzxjeduJzjRzPUhWdXvaeLvE1VgXv+85Cl5uHEJ/Hfyh2ObcJtXRr4E5XyYvocAEseHUdnia26G0rmUTv31QBUaGN6cE9G2LjIuEeTQAYMuIADAy04FbHEhPGtqmciVUQT5OOgCmDXJ+iweEKehcYaGjmJ/YYMyMdnNswskLmo6quQvJant16XWxlQXmy6txMLPXme/sW9diEIx/5Nw7BQi0jV/SjFFIRheC1FeYVVfq1VSYNO5JvVmkJZK3et/f4CasLjkz8H3tnHRZV+sXx7xQ9dDeCCnY32GIHdq7t6tq1a65da3d3rLF2dyt2YgDSIF0Dw+T9/XGduEzDAKM/Ps/D49z7xrz3CjPnnvec74G7n3OprOtnhc8TomnbqqhYzQ2/tVqJ5IRM1AuqjNqN/fD4VpjmCQrx8NoH1GhQAcE9ZU6Kpm0Vt69t5PTWWUZMyrE2DLt1Col5OZo7/sDJzAJPvpPJ4WuayZRHDrTpg+Dze3Gi/QB4WFghjpMNYy0TwdhGxniZkoC6jrJkqNjcLHiytQtNmxogKyK0sAZ1B04bZY7OrrVRz073UDBD5f2zb0iKTVc4v+OKogNNHR161YMFm/TyNguuBoIATv8oDNSguT/oDJl32svPEb7+Ljqv9UanMahwjFqkavrTC5j3/Cr2tOiDRo7Uh5/QlFiMuHdcqS71oIp14WCiuTJmWcJmGeNRt/EK1xyenYoKx5ahuq0LJlZrhkaOXjBlslAgEiKVy8HbjETciP+Kr9lpCJeTAmzi5K31e8tXQJTQzF59lcyywqAtt08R31GrqnqvppmZMUxNWAgqZnUvbRASPOyKGAo2yx7OJpXxJvMCurnPR0U2GT+0+lMwrFhO8LGoj3xRNr7mPMD0gGvS8Ws+dUBFdhMQIBDFeY7ObrPhxyZLMIemH0euIBWmDEuEppPbzA3t+krH7ooYAh+L+niXdQVd3OZI3zOSE4qzcQvgaV4Lxgxzhfdc/SkY9e16I0+YgUx+AkwZlgjxKNltktCE3tLXtZ22ayyVfuDiM/zWmRoj/uemC0jPzsPuuf2KvZ6Zu8dg8cBN0uODS06XqsFZvx3VYxkfIaswGfEmmtLWf4Z2smsSyvraSpuuo9vg/E6ZmsGZLdfQ449gpCVmUvrpu7T5r0ilaqQh6Pij4I5fFfLv1JxtAm6hGH5t2PTfeAxtswpda85D49ZVMGNVH70V2lgX2BnVj62Hg6k5zncagkOfX+s0fky1hojnUHMzPCyscKBNb6x5fR8Xoz+jg1dlfBmk3a7Q+/6Tsfr1fcwLvY6I7HTUtHPBxiDd/naLw8GoB5jk377U3q8kCX8fj5kDFHca6gVVBo1e9NyCbcsuQiwmsO3MBADAy0fhuHH2lfT4yLbbCP+QgEO3Zqqc44+em3HqqWLhuG/9ZysYl1yRAANuHVHoq4qWrn5YVK/sVUq05Vv/2fA9tkwhQ+x9RhJG3Vefj1Ucyisg6oED/z2FJdsUZqZkHFvLxooG8x9jW8PUhIWZs07g/OlJCu36hEkzRk+PJXA0IZNMnEwq4mnaMalhCwA2Rh5o40z+sa7Okf2hpPNiwWbZo6s7+Ye5I2IQLiWuwKTKZPZyQ7u+eJCyF8YMc4oRXXhed7MaeJlxRvqeFxOW47cKW2FvTFYWOyGciUhOKHwtZJUa4/LeYpAPaXAJxLp/SepKnkAWmmNvVrQqhnZWZnjxST8yPI071Ya9my3SEmQxttnpubCyK73S9IUrvREEARqNRklOLAqNO9VWOFfa11aadP29DS7suiVNBLx7KhQ9/gjG44uqSxCXo5zC4UDFNXyd3GzQZUBjXDj6BPevvMObp5HYemYi7JyKX7ymR4Wq6FFB5uUeW10ms1k43OJeCDWuVUJvP8Vt+ErW9lgf2AXrAxUNYU3zTq8dhOm1gzQvXo8sfH8aCfkZqGmjXSVZQ2f3ios4t1+5ytX4RbrlzBQO0Vi2i1p1NOS3pgj5TfZdPX/DQEq7shAPZYa0hOUNOmLWs6Kp7wyrXN9gFTzUsSuoD0beP1HWyzBIDDoB8erBCejUqhpaNq6k1JAGgNo1PeFf2aXEDWkJEkMaAKpbByO5IJzS3stTJlVnxZJtIZ2Jn4/ffGRP30N9tkMg1j7mTTKvv2VzxOfLtrMFYq7UkAaA3l4rcCWRWvFqoI8slpRFp0rQ6RO+KB1PE2RhOWyjAJCpO7pz//U32LBN9bIuBpOBgx+pIu99vMZjxTDt4y4lEAShkPimDX8fo8bF7Zl3AtFh8fh3tSwZpd/0zoWHaYTBZMDTn6q72cdrvEIynjboswx3SeFRyQULT8j0yD8/jwQvn49dctUmp24dURZL++koCUWRcfO64sqn5bjyaTmatKmCQS2W4+rJ4j0w6oMdH0LRwu3nD4v4u3oIdjYcib2NRmvubCB08Jsh/elYcSbl+L/d9yAUKkrFNWpdFU7uRVfeKA36+tbCl75/4q9arbQeY8Zk4U3PqZhXp+1PqcLSys0P3/rPVghl0Zb5ddtqHS8tYdJr8iGn/9MpOBV/Fdsjj2kYUTYYtGf69cc4zP3nPHw87bF5EdVb+z1ZUU7N2UlRkk2fpPGicSp2DqyNnBFg2QrmTGUKHbIvKPnvKo4gHcYMWSlyY4YFWHRdMniVf/HRaQzcTd5JOVfNql2hkSUjw3UjKgAsuhUYdDMUCBUr/DVyO612/LUnn7H5xAMkZ+Riy0mZd8KIycDvvZpiQLD+YqMYTAZGLumL3XNl+rR3Tj7F3f9Cse7mPAQ0UC1plZmcjYNLT0uLrrQd2AzTd2ifeAEAjTpSPcgn11/G2wdUpZRhC3qjKOx6sUyh8mFXh1EI7F4fPSd2UHttd089xaElZ6ShJ+oqCxoKDTvUohwfW30B/AJZPGLwkJL3Fna+vQ5x+Rl429kwM8v1jWQnRcKrx+FqepNMWhSC3Kx8bFl8Du17Ky//zlGi3qBPmv63DWICeNd/subOPzE8zg4YWyj3yGsDIU4Dja6drGNx0OaBfd/dWXB21179qixh0RkYHdAIowMaIT4vG9vCHuNeYiRyBDzwREI4m7ER5FwBowIawdOi6FKv3/rP1st69TXP0dakV58AcCLyDS7FfsKHjO/gigRg0GhwMLWAv5Uj2rhXgq+lHWrZqQ/1VEcil5Q77ePRET3c2qLPk0n43dfwtNUN2pj+npqDS/tJWZQBE/bi6Kbh0rb5C89g59ahpbqeQ1HjAQC/e5FxUXnCTHXdKdSw6YBP2bcRYEU+xYZl31LwTDNoLIgI3SRnxIQILZyUeyl8jy/FWN0kMBWIz8uGu7nqhxSBOBsCseKDTWtvzTGNwY39EdzYX2nMdEnQe3JHJMek4cIumZQRISYwuZXyAiD6pn67Gnh+/Z30+OtLmZSWhXXxklCu5uxHe8uhlHMPzj4vdhiJodJpREtc2kNm6x9bJSu64ldTP9vfiz50xfxqyou5/D/SqeoczPynL0xMjfDpTSxO7r6n0KdDwCx06NMAge2rw8iIiY+vovHoxkeMmK5avu3N00jcOv8ado6W+PY5CSFDm+l13Y96jtXrfGVBTkozgBDDwu4w6MwKEPIeIz9rMkws/4SRaU/kZY6FgHsRvPxjsHS8i6ykCjCzWgVe3m6wHa4iN7UDzG13gc5wBwBw0vsDoMPCjvwey03tCEKcDUunRz+OZf35+SfA42wHIc6CpfMrZCX5wtisL0SCcFjY6z9O9uiT+bBx+DlD1NzNrbBUSWGXn50aU9dJX79bSy2YQgPpoe/rWwslRaBDXWyJOII//EgD3pJpoWFE2WDQ+wxVK8nCJBKTqZn77dsVr+R1UTBjWkEkV378WpL2gfF1bUNwP3Wv9PhB6l4waVRNU2sjF3AEihnN6jCmmyORS828zxYoeolLE3+7+aDTDFM3c/y6IWDoKSlKVzoOa6GyrXW/JsWam0anYdTSfmV2baVN1zFtlJ7voOYeF5cDkQ9R//JC/P32DFiFVB/CshMx49Vx1L20ALNfn6K01bw4D0ncbARdW4Y+97fgSsI7SvuCd2fR/tYaBF5bhrvJhldOfPCENiAIAiun/4uFfxzEiV13MW6e8uJAV048w+zhezB90A7sW0smQqsykD1/yJ6t/vMEZg3bjV0r9VNM61dDLIyBpdNj5GeThb8YrEqwdHoGbjZZqdfchgxXs3S8Sw4gBBALv8HCjoxtZTtcoczHNGoMppEsp4btcBkW9sfljmX9udl/w8x2Gyydnv6Ymw9e3qFiecFVMXZ+95/WkC6n5Ojv2Rlvs2Sfi5XZPmp6lx00A4mTVLqIdoM24u/JnRAWngRvdzu0DQwo7XUpEJZ9C7e+b4E50waDfDZh45ceUvUMUg9apqSxO3KoVDMaANJ4MTgZSya19PRYSom/BgACYjxPP4VHqQfhZFIRA7zXKZ238PHD1P34xnmGdF4snE0ro7PrX2CzHOB7fCmsjfPxd+0B6OpVFSPuH0dETiq2NO2JajYu6HxtNzgCHiZVC0IP7+rwP7kCjqYWuN+Z9MB3vrYbbd0qYVK10k2y0Ybgegtw7cWCIo8/v+Mm/l19AelJWZo7yzFySV+06d8UNkUMKdq/8BSO/XNB4bw+wyvO77iJLdMO6Txu5JK+6D25o+aOgEJYSVmEhxRegz7XUdgz/SDlC7Z8uY1/A8dCIBah3uUFAIC3nRfjW24Kxj07iL2NR8LVzBrx+ZnodW8znnYgk5dqXpyHJg5+2NbwN1xLfI+Zr05Iw0MaX12Mg01HoyKbLA4y8sleDKnQFEFOlfVyHeX8/GQlesDaNQ7Z36vAyjkMOclNYOn0WHpevo/ktaXTE6knGgDEonjpsUgYAQBgMP2Uthc+JsS54GQMBNv+PLISSXWtwvOr4/7ltwi9FYbIsARw83jISMkFy4gJnwAXtOpWB7WbVoSrV8mHmJRTNNR5pn9y9Br/atDGdDnFw/f4UkT2nSP9t9G5DaDTaGDQaHjQZQJ+u3cU+UIBXqXFU/pJ+JabDpFYjIpWqksulxXFNableXbtLa4euI+w0HAUcHgQCISwdbKCp78rGnaoBc/KrjppPxsKXE4B3j/6Ir227LRcmFuawtTCRHptwYOCYGxmpHkyA+TE2kvYM1+WWe7bzg5eSxMR7DwS17/vQYEoD4O8F6GCRS28zbqN8wkb4c9uBIBAeO5LzK4q8yAv+tAVdW3bI5LzCgRBIFuQSjGmg2+txpnmE2H2o0JegyuLwBMJ8LbzYnS+vQ7HAseCzZLtxtS8OE9qMNe8OA9vOi+S5i50ur0Wl1pNVegHkEUJWlxfgfvB+oltLOfnJyvRA3SmF8xt94PB9AM/7zB4eXsgFqfByplMRi/I3QAB9yzYjncKGdNi5KZ2AAg+aHRbWNj/B076AAAELOxkiVzZ36vCyvkjpb+53QHkZ06DSBgBOsMebIcbRTKmy4oaU9dheKv6mNxZv6FDPzP3w6IwfvdZnYzicmNaOww6Zroc/dLatSKW1O+IyJw0AMCUas1xLf4LXqXFK+1/Pf4LWHSGQRrTEmb9cQjLtwzGwun/4u/V/bBs9inMXtYLALB/6y30GtwUFmwTqfE9oMMaHL0yDbevvEOrDjXwe/9t2H5sLBoE1yzjK9E/phYmaBBcE+vnncaxiA3SBLIOPlNx6IxuxRC0oYPPVFyJ0hz6pG0/TcjrTQOA5+IE/BlAblfXsmmDNZ8Ho4IFGct3Ln49QtynoZo1Wf3sfdZdXE3aifYuo3EydgX6e81HRTZZbCSJG4ldkdQvjXQeR2pIA4C9sQUS8smciZSCHIohDQCmDOoDinwSsPxrBo2ONWFXKX27edTR8g6U8/+CpaNcgrb5IBiZD6K0m7AnwYRNKlpJPNQkdLAdrlH6WtgdVZifNKQV+xeOi6bOXc7PxroLD8p6Cb8sBh0zzZXL0G/df30ZruTnROJllvy7tH5H0AD4WZJbarXs3PBnzVYK/ST8HtAEIyo3RGGiU0LwNbEOEjNmlODqScLi3KQ/yvjykawe+O5VDADg1VOZxnWH7nWl1bAkpKfmAgC8fsRrbj/28ycoqWPWoG3ITM3FaCWleiXtc4bsQGYaeV+S4zOQLCf916XSDPzWjPScnj/wAOM7r5G2Xz/5DGParcSABn9L+49uswKDGi0AAGSm5WJo4BKEvycf1uIikjGiBbXQQXEoLFHoauaHVB75ZZ9SEIM8oaxKnhHdVGpIA0B16xZ4lXkdAPA195nUkAYAF1NF9ZNAx8p4nBohPZYY0gAQ4lkPlxLeUvpLSkVrQkSIMa1Ke4WfcsqR8P9owJ66/ArNQmRypsOnHaQca+L8c90reP7qnH8ehshk3XKyytEegzSm7zz5ijtPvuL+s3DcefIVtx59hqOOJWfLKRlE4hzk80IhFCUjK0/Rw1Ha+P+o4lanAakhW6Oet1bjLpx8DoIgEPstVXPnn5jlh8mHhV23/lLaXqORH6o1qIDtC88obRcKRDjwkIz97fpbIDZflFWI27HoLGZtHiJtB4CdN//C6HndAQDbF57B/gdzsW4mqQG9fdFZ7Lmrn/CFiLcxlGN3P2e0cBqIw9Hz8TnnKY7GLASDpn7jTRfJyG4etbH5M+kJ54mpijuDKzTBxs83pAZ2Qn4mjOnabfpZME3wJjOWci4+X3uVoHLKKUvSOflosmgbJh2+gORsDqXt2LnnyMjKVzn22DnVSkO9OlJ3Z/auGaLTup5+jdXc6f+M8ntSshhkmEfLxpVAEEABTwBTExYAoHVT/zJeVTkAkJ1P1Y4Wi3NBp5f+g44kXnrZ5sEAgDkrSI3m+atkeuROrtYK/SX/Tp5DVjzzrGC4ISylQbMONQGCwJk9pNQZQQAFXO2qZP73fhnycgswo+8WrD8jK5pUuaYnAODVgy8AgK1XyJCSz69jFCcpIuMDZd5wC2tzbHm0CCZmxqCBBn/LRvC3bETpzxdz8T7rLqpbtwAAvMu6g5rWZAWyiuz6iOS8gq8F+QWexlP0BLZw8kcUJxX1Li9AZ/daGODTGEejngAA3MxssLXBEGz5cgvXEj+gjUsVPOv4t8IcynjUfg42f7mJZe8vIoqTiqrWblhRu2h64+WUU9r02ngEj+eTD+wtl+3Cndmk/v681Rdw5/EXnLn6Bie2jUJKei5G/3kEFTztsXZ+L2n7hZvvcXTTcLz6EIslG65gzKBABGuRn5KUkg0XRysMmrgPhzcOg0AkwrU3XxGelIbLrz4jOYs07Pfefo69t5Ub7erifzkFfOy++UzpWAsTI9xfPBZMhmZfZP91R/ExLlljP3XrIQigzcJdSM3hKLRV83TC0ckDVM75JTEVl199ptwTgBoHrc0a5Pnr8BVcfqWoOuRuZ4U/u7dA86rqiyOdfx6GDZceFel6JNSYug71/dyxZxz5WTnj4CVce/NVoZ+HnTUuzRmmcL4kMEhjGiALnkgM6XIMB2uznvieKQsHKQtD+lcjLM4NNhaD4GKjPBRDXxBiAuM7rwEAzOizGf+cGI/tC05DTBBSg3dar40YMKEdvOVkKSXM7LcFeTlcCAQiLNozEmtn/ou4iGRYq9g12nnzLwxqtAAhI1siZGRzrP1vIka2XK5QxlpXzu+8CUIsy1k+8OEfmJiTlT1zBGlY9KErmDQjWBs54ne/TaDTGOjjORv/xf2DLzmhIEDgS24o5lYlvfF9PGfJJSC+VumxHuYbiGG+gdLjP6vKlE982Y5YVrsXltXupTCucGGXi62oX1jjK7fB+MrKpf7KKceQ+feP/mi0cCua+HnhxASZEbR4ehc0C/mCDQv7AACGTN6Pq4cmICYhg9IuqR1hamIEZ0dLLN5wWStjeuXW61i/oDfmT+kEAKg7Y6OGEdrzPCIeI7bKYsWNWUxUdLFDeGI6eEIhOAV81JmxARdnDYOng+pCLLWnb4BILAaNBswOaQVnaza+Z+Vi2enbKKz7YG2uvNpv1xX7EZ0i26lytbGEpZkxMjhcpGRz8CE2GTWmrkNwrUr4Z0gnhfG9Vx/W8erV03HpXsSnk3UlLEyM4O1oi7D4ZIjFBOLTszFhzzlsGdUdgQHK5eu0vZ63a6ZAU4HW11GJSMzMwaD1/yItNw8AQKfRQKfTIBSJAQCzQlrq4aq146dR84iITsWCdRfh7+eMuRN+PWH0cpQjHytdxSOhDFdSMuRyryIubUSpGNM/O0K+EF0cRkH844MSIMuL7361AgCw9GNPzKn6n7RNRAiw8etoTKm8r9TXWpJ47V0FAJheJxATajUGQH6Atj+zD58zVYctLW8ajAGVi5Zomyfgo/3Z/YjNVS0l+UfNRphZV72MpmTtTDodkUNVJ8H67PsHYrnvplOdBqC+k3L1iKYndiCeQ37BO5pZ4Hm/cUr7VTgqi9f/NmA2InPS0fbiDkqfbwNkYUjVT65GnkAW++5raYcbnVXrKwvEIkx/cgF3EyORK1C9u9OzQnWMr9oMXmz15bIl6w3xqY7VjbugQCTEjrAn2PBeeRJZrwo1sKpRZ5Xzdb6yB2GZpJc0rO9MmDC086VxhQJUPfEPACDAxhGXOoyUtrVctguBlb3RuoovfBxt4WknMy7bDNiAVbN7oE41T8xbfQGLp3fB/pNPMLR3Y2n7zaPkjlaHIZtx5eB4NAtZjYenyd8L+deFjx89j8SdJ18xd6JyW0DiedVVzYMggJrTZF5bZUbd6nP3cfDeSwCqPblXX3/BzEOXVfaRrM/UiIXQFeOVzrHs9G38+5DMxejXrCZmhyiWLe+z5jA+J5B/8yemDYS/m6PKayuqKkdhL/amEd0UvM9JmbkIXrxb7fy6XA+dTsO/UwaovJ7Ca7q/eCyszXWubaFXNQ+DjJmWMG/1eSzeSP5Cjpt7DEtmdEXjOoYp2F1OOUUhOWtpWS/BIAm2+E3hp5PtCIohDUBqSANQiJH+mP0QTibepbHcMuF4OFn85UN6Mrz3rlJrSAPArEfXUOWQ7oncv98+iyqH1qs1pAFgy9un8Nq7Ctm8ArX9AEAoFqttFxdy8uz6oDq+VmJIA8BALR8WxAShYEgDQO1Ta8ETCRF0bgvFkAaAyJx0lYbs+eiPqPzvSlyICVNrSAPAf9/eo+WFbdj68bFWaz0X/QGxnExUOb5K5fsDwKlv7+B3bLnK9iM/SkADwNj7p1T2K8zER2elrw+0pJZxPjquH6LTMvEu/jsy8qil4W8enYQ61ciQr8XTybA6iSEtaZdw5SBpUMobz/KvCx83re+L2ERqArI+GLWNvC8WJka4u2iMUu/o9G5BMDMmd81nHFReaGjrNTIErFdj5cXlejcmSxNz+QKl7QCkhqeFiZFSwxMATkyTqbr0W1vyOUwN/DyUhnG42LBhxzZTO1ZyPQ+XjtV4PWIxodX1eDva4PnKCUUxpPWOQRvTcyZ0wKw/yMz2fC4fZqZGqFqp6DXeyynHkBCIEsAXfivrZfy0tBsUSDnmi7m4kLAJ91OOY3vEBJyNX4dg55EqRv/8xOVmI4fPw5Br2pd1zhPwEZ2jfYJjNq8AV6IVYxHV0ffKv8go4GruqAOvUhK16lfd3lmrfs9Tybj4du6VUMlaljeRzS/A/i8vEJ+XDSadjrbulSjjDn59qXS+Tl6KoQlmTBaaOfugk2cAatkpfm+tfntXq7WKCAKjCxm/te3d0N7DHxYsY8p5MUEghasYiwoAVkYyg+Ph9yit3juLz8W9JJlCkr2JOaU9eNVeLAxpgwltm6CWp2JoWEnxIDQCtaroX+f6WQT5e9Gxjj9sLVQbh+1rk0WVbrwLR2pOnkJ7Ri75++9iozwEzslafUnsrDzZA2mPhtXUL/oHhR9AS4I+TWuobKvhpfr/X/56LE21M3y1uZ4RrevDmGUY0cqGsQoVLNl4BcbGTFhakDc/PTOvPI66nF+GlCz9ycQZAtVmrMOHf8jtvY4r9+HynyWX+DFicR/0mUKNEZQvshLk2LfwkF+SJie2I5dPekKDvSpia8tuYNJlPpKIrHS0Ob2HEkfX/NQubG7ZFV181Cd1j79zHheiqIlG21t1R3N3H5gxZZ/Dd+K/YcPrR3idmgQA+JSRgtpHNyFm+EyFOZ3MLJCcr9zYk/A2LUnhXCpX0WBRRmsPRVlDZfS/eRjh/WeB8cP12OjMRqkRuvLNbRjRGfjcj6xWezn2E8Y/JOPrM3nK1SkYNBocTMzxd712aOteCSy68ryAyY/P4Xz0R+nxs5RYNHD01Ljer1mpMGOysLlZCFq4Kl7jlMfncS76AwCg9cXteNJ9goKhDQBu5lZIyMuGSEvD6/f7/0l3EdhK5nu9ZALexCRh4ZmTeBEVjw/LS6eoR2BDPwQ29NPcsYhM6RKotn161yCcfvoBYjGBnTdCMacn1dMq+RPMK1DueeYUqN+92H3z2Y95aBrDVGp4ueBdjOLfTEnQrmYllW0+jra4g0ilbfLXowldrqdb/aqU401nH2JC97Ip0mPYxvSMrtLXE4a1xKpt1xETn45ty6jZnpK4WkuzLnC32w4ASMvZgJTsVUpmpaOi61OwGMp1iwsjmdvGfCBcbGXzffveBgWCT0rHWJi0gqeD5nLOBMFDRFJTCETKf3Ecrf6EveVErdYpoYD/AVHJnUBAqLIPg24NN7vNsDDRHJyvSt9ZQlHjmIWiFIQn1le6Tjv2ODhZz1EySjMZubuQnruj2PdUci+zMoYAACAASURBVN2S6yOIAnxNrA2ROEehL43GhJVZT7jaaipEQoAvjEZW3nFk5R2HUJQibcnkHEYmR3WyyM8WL15cQzpkfDBe3PyA/Jx8ZCRnw97VBnVbV8OQuSGwdVad9PP/hsSQvtZjGPxtFJVp/KztED18Jg59fo25j29Iz4+/c16tMZ3J41IMaXUxzi3dK6ClewWcjQzDpHsXpefbn92Hq92pvwcD/Wth7SuyAMnjpBg0cfFSmG/7ux9fvDSaRu9UlA5e9sIw5Pbw59Rpg0ly4QzbgnpKX3f0DACgXDpSntCQSRr7rG/SjWJMb3j/gBJ+oY4PfVTr+q9r0lVqTOcJ+Fj77j7m122r0O/fNoMQeG4LAGDJq5uYW0d94uuzFJmc2p4WfRTaGXQ66vq4Yf/oX0uBxtxYfVVYCxPZg8Xjz4oqRSNaN8Ca8/ex/84LpcbwgbvKdzgk3A0jjVKxmNBrcmVZIX89qpREisOA5UdQ0dUeC38L1vvc2mLQYR5/Lj+DZj1Xo1nP1QjqtQZ/jQtWMKTlycm/AJE4G+GJDVQY0gAgRnhiA4TFeei0lnz+C3I0kY+wODeVhjQAWJn30Djfp3gvfIqvoNLoA4CU7JUIi/PUWs85NnUgviUHqzWkAUAkzkJs6iC1fUqSnPyL+JpYW+U603O34nOCP/J5L3Sa91O8F75nLdDqnmqLmOCCL4zBp3hfpYY0ABCEEFl5xzX+ToXFuSMiqRnScjZRDGl90L7GXKxfcBbbVl7C/o03KG15nAJM6LdVp/mGddJcoVDSZ/Su0wpt1WbIPjDDv5OFAqJTScPn4qvPePglGiFryQfOlGwOXkcnotnf26T9hy3pi10vluHI1/X4486fGHN2IiZvHl5uSCuhi4+/UkNansH+tXWas+kJajyxumRBCd19q4AuZ6B+ylCM4ZaPaT4TqVhYIzY3C5ejSUnFLj7+qGRjL217lqxYqfV0xEeFc9rgYUH9PWrsJDPq7U3M0dK15LyeQS6ymNNPmdp9DgysqLkqZnVb2Tb7rYRwpX3czK2kr/d+foY7iRFK+wFAeHYa5bieA/XzLZ2Tj+BVe5GQmYNnkXFotFC3z5hfhcRMxe+F31rUBUCGKgTN24ZnEXGITcvCy8gEBM3bLlXzWDZQeYGmhHTl3zU/KyV1PYnpOUhMz8H6sd3QtKo3Esvwvhm0Z7p/13pYOUuzYSpPeFJDiMW5YDKc4Ot8Awy6nbTte+Y8ZHD2/jgSIyKpCfxctEsC4Qm+ICV7BdJyNgEAzIzrw9lmGUxYZKycSJyBjNx9SM1ZCyuzELVzfYrzohiSHvb7wTaVeRHERD6iU0JQwH8PQITEjBkwNWoAY5bqD/gCQRg4BXd/HNFQwfkaTFjULZAc7mVwuHeQlXcUFibNFeZQhsQjKhbngieMAF8QiYQMzR4YVUR+bw6eQPYBbsseAWfrRdJjvjAG3763hlici+iUblrPq+s9/RxfCT5Ol9XeUwAIT6wLkZhMcLI07QR3+20AJFu4IkQldwWX/0byLvieOQ/ONouVTQUXmxWU46RMWSEVM+OGsDLT7XddgkgkhouHLSYv6K603dzCBJv+Va5wUFTkpenexarfknOxtsDZFx/xKioRi3q3hZ+zHfxdHdCssjcA4HVMIio62yMrv0Daf+i2Ezg6gUx2kvQvRzmbW3bV3AmAq4UlEjnafdnIJ9/ZmiiX7VLGwkZtMO+J7GHuSvRXdPCWbQ3bm8pibs9HfsLKpu0pBvj298+kr/tVroHI7AypR333h+doUEjRQ96YbuupvQHsa2lHObY1lsXHVrPVLu66qFS2dsD9JDJXIouvXWz5rNqtNfbxt3HE+wzybzEhL1tlvyGV6uHgV9JRMe7BaXzqqxiOAwAj752Qvi5sSAOAnYUZLE2N4WZjCTcbSzz9W7+fMT8LrjaWSs+/WzsFLebvQAYnHyO3UmPevR1tMLdnazSoqNwB42LDRnx6NkVL+WempK7H1U5279vVq6y3eYuCQXumra3UZ4cqQywmyyL7uTykGNIA4GyzGHSabE6+ULciEmk55PaYMcsP3o5npYY0ADDotnCwmqbROBeLcylGn6vtaorRBwB0mhkqOF2hnEtIV1/2OjtP9sHnartWwZAGAEvTjnC1/QfejqdgY6HbNjydzoapUW1YmSvq6OqCvCFNp5lRDGkAMGJ6wdf5jk5zyt9TGs1Yq3sqJvI03lMAUkOaTjODu/1OyAxpAGDA2/EcpX+W3P9DYWwsBlN+5DFmVVRoV9VXnimDd6JL3QVIistA+xpz0b7GXEr7jOF70L7GXKWe5tjIFPRvtUI6rn2Nubh3lVSIYDIZSEnKQu/ApRjXezNl3D9zTqFbw4XS9xQkqI9nNTc2Rvd6VXHrA/l//+/jtxCJxdLSti7Wljj7/COl//yesu1nSf9yioeLmXaa8JxCKhZBbtorKNUolAD4JlX1g1aBSKiQDPlCzvtczc4ZNe1l3taXSpIQ5ZU8tE0+BABzJnUbX96gZ7NKVhmAQdP9a1c+Rl0VLLl51YXH9PaV7Q7wRKp3MeM4MvWWnhWUq1J42JbvFFlbqP59cfth7Fmbm4BOp8GebY4BgbVw7s+hKg1psj/5ACtJZPzZ+dWuRxkG7Zn+ffZRTBjaEmam5Adfy8aqg9/l8XG6RDGa5fF3D6fEAWdw9sPWYqiWKxLDmFUZvs63VfYwYirGAMrzJVH2QWbHHg1r8/4qetIQ4P4Nn+LJLcECgeKWqDzyRpy1uWJsmzxmxo3VtpcUmXlHKMf+7sq3IllMD3jY70Fc2giNcwpFKQhPklW7C3BXp46h2z3VZq00GhNudpuQkD4BACAm1CdX6Zt1h0YDIEMu9l2aqtD+z94R0vbCjO6xEVffLQEAfHobiwObb6F5ezJbOy4qFRsWnsPJB3Nw7+p7zBi2G//sI5UxZizthRlLeym8pyT5sPBriZ3yaCH58LKgF2ko+zqRD7s1PJ1Rw9MZUzsFSvvLe6Il/eWpem6B9DWbZYKnHZWXS5eHAIH6F5fjRWftSpqfi3uLDWG3kMnPh7WRKXp41sbEAOWSTj8DjmbmmjsB2PORGl6lizZ1LQdqRv/NuAjMqq96F+xMZBim1ZHFlH7JlIUWWBoZo4Y9aVC/TUtCmoYkRG1l8QCAbaSYTCfBnFX8JHeBWIRLsZ/wMjUeWTwuYjlZyOYXIJvPRQ5fs3RgSVLVxolyHMvJhKcFVfNaRFAfXvv61lI619qBioVCfgUefY5GU39vle0PP0VLX/drqvze1Jy2DgShm6azhCHN62DmocuITE7H84h41PfTv3JJaSJ/PSVJ8F+7cG3FqBJ9D1UYtDF99eCEIo0zNVL+yy3fLtma/545R2tjmm0aDA/7vZo7qoEgyIQhK/NecLJWX3KYRqN+4GdyDsPGQnmsM41mCkD11p4hkJTxp/S1iZF6uR+2aXs4WE1DavYatf2iU7pT7qkmdLmnEmwshqhttzILQUbubnD5bzW+vyHh4CyLnwyo6YmwN7JkIxNTIyzZRl538/bVsXzm8VJfnzredpmHb5w09LizTesxX7OTwRXxkVyQAycT5VuzEo5FPcOSd5fR1rUKqlu7IVvAhYOJ4VX7rGbnpLmTjtyOo2bk97l8rMhzKdOmDvaqiGsx5MPp2ULGtDKGBNTGtAfqQ4naevpRQkg0QVdTr0FdmzriOFloeWFbqUiUFZcuXlVwIYZ0Jgy+fQz3ulJDNGY8kSWSOphof18NBSszE2TnF0gr42lLhzqVceXVF0w7cBEXZg2Dg6Xya592gLw/QVV80KVegNI+xfk1aF+7srToy5gd/+HVP0UPrZQguSdlgfz1fEvOQAUnW73OP3ffFQxtVx8NA7TPh9I3Bh3mIc/AidoZsTSa5i06RyvtPFOFcbPbVKRxEjI5B2VrsJym1RgWU/ZEWtizK4+TteyawuLcIBQlF2GFJY3s00Wb/wN7tuYYPPlQHX3fUxIanKznaZzTmKX8A9WQyUzj4PTBRzh96DEGtV2FlbtloT829hagaarnWoYw6QxUstTNkKxs5YyP3RZoNKQBYMMncvdpff0+GFGxKaZWaYP+PvWLtNaSxMlMvV5tUQjP0p/3iC8SKZwb6C9zdsgb2/IhIS7msgeXED9ZyFro9zjpa3klD/k5y4Klr26h+fmtFEO6pp0rFtUPxsFW/fGw23hE9J+FbwNmY4CfbsmgJcH6prL8CvlwDglnfyiDAMCBVqp2Tw2X4Fpk/Oz552E4/fSDht4yVg7qCADI5wnQesFOpQ9Gay/clxZb2TxSeZ6KPDWmrlP4ab1gJ37bdAKvo1Trp49oTX7eCEVidFm+X+17xKZm4Uyo+mRcyT0BoNM90ReS6+m+8oDG69l27YnG65FnybAO8HOzx6IyVPMwOM/0i3cxqFeDDJW480RWLCAmQbtqR+bGDTX3MWkCOs0UYkK3+B06rXhP6Nn5Muml8CTdQy34AtUhDFZmPZGYMQ0EQf6Rf00ks7/NjBvDy+GwVg8ZpYmFiXodT0C7ByN59H1PAcDcJFBlyJA8NJrB/SlppHYjX7TsWBM29hYIGdxE5/FCgaKh9KuQKygo8dhZfWDEUK5nXBy4QtVV2fRBcxUx2Nvfh0pfj6neQPpaPp5594cXaOhMxpqelVMDaemuWJWttOAIeNjzWbb2Fq6+2NvCsHXOaaBKD16ICUOXH4VnsuXCUObUaQ1/a9Ulqg2Vub1a4cRjcqdwwYkbWHTyJqp5OiOfz0dsahb4QpHK8ItLc4ah09J9AIBa09bDmMlERVd7hCelgSeQxZgfnaxaWQwAFvZth7+PX1falpqTh9ScPPy26TjMjFl4ulyxpPikTs3wKSEFjz/HICY1Uyopx2IwICLEEIuphv7Y4EYKc8gzt1crxKZl4unXWMo9IUAgJZuD5CxOkUJStEXf1yPPX3suI/RTDP6dMxhONvp3MGiDwVkAK7ddx8ltZMzLvNXnNfRWhE7X7HUCaGDQrSEWlW4wvDrJNm3QFI/rYb8fsalUzdJ83hN8SawFL4d/NYa/lC6GsSmi6Z4yaIa3ta8vwt7Eoog72gCA9JRcpCRmwdHVsJOQ5OOrAeBjtwVK+819fQ5vM+ORzCUVL3IFBZSxysZ9zUnGny9PI4qTBmsjM4yuFIgBPg0U+v1MGDOYFIN6bA3NDgp9IO+ZruuoXN/+VarMk6epfHppcTXui/R1gI0jdgSpDzfLK+GHFW1p4uQtrYR4NuqD1Ji+EivTF+/mrV31PUPEw84acemk111MEFoXAvGws0ZlVwd8SSR/v3hCIT7Efqf0cbW1RDVP1Ttjt99HUgxpUyNZHD5fKKIkVOfzBMjnCaQlyuXZOqoHNl56hL23n0vPCZTs9mjLykEd0Xw+WYtDl3uiL7aO6oE60zdQPP7FuR4Jfq52GNOpEf4+eA3bJ/XUPKAEMDhjWmJIA8DD/2Tapq37r9dqPINupbkTAAbDodjGra4IhdqVxC0qFiYtUMUjAdEpPZDPk0lMicW5iEomE0WMmF7wc3mEYllR/0cwGDaaOxkoe9dfx4m996XH7WvMxbBJ7dB3RBC4+XwYm7Jwct8DAEBBPh+XTz2XJiRqw9CJbTBrzH4M3bQZgd6q9WoJQoiXicGo53ZLeq5AGI/n8S3UjtMXr7rMRXRuGrIEXAx/dEBlv7YuAWjrQobrjAs9ClOGEdbUU24YiQgxxj09iocpEejgVg1dPGogrYCDpe8uY+WHa3jbRXNokKHiybaiJAJOqNkY5iz1RSyKQ56AD3OWEZLycqXnCquC+FrZITI7nZKEeCNGeVJwabP1o0zB6Xz74RrVOp6nxqptLy12t+iDRqc3IovPpehNz30uUz0qXD5cX/B5j5GdNQ2EOBN0uj3M2VNgakYaQanJTeDgJLun3xNc4ewm++7k858hK2M0xOJMsFhVYedwmTJ3VsYoFBRcx8HRVZFPP4qLLz7j7LMPYNJjsarXKZib8JHLqwRA5oXl8x4jP+8AeAU3wGC44uC4KTA1m4Jrb75i541Q9Ku/D40qREJMsGBu1gr2DjtVXlv9mZvAE5IebE2e3j5rjuBzQgrG7TqD/eMVhQPoNLIC4uTOzXDhRRgO33+Nb8kZEInFcLS0QOPKXhjWsh48HbRzaNhYmOLd2inYdu0pzj77gORsDsyMjOBuZ4V2tSoqHaOtt1qyTnXQaTS8WTMZAIp1PcrWJNltKSsMzphWxa1jk7XqRxB8zZ0gk9ArTWg0FgiC/CMryYp23o5ktS6hKBlRKd0hEMo+vPnCGITFucPT4RAsTH5eZQJl/GxVAvWJMiWP4ZPbYfjkdkr7D2i9EmeeUA0++QTEwvMpM7L7DA9Cn+FBeBC9WaFNHhqNSTGkAYBWig9zxnQmKltplk1r7kxVC2LS6QrnJNS/uAw8sRCvu8yFEV32MTqzWjCqnluAI99CMbBC6Xh09U2Qmw/FmH6QEI323topKWmLu4WVVNbuSvRX9Kqo3gM6qlo9/PXoGuWcpCS2fHx1WZDMlX2XaCN7l5hnGAU5jOgMHG49AJ2v7AEA5Ap4YLOMpV7Dfn4lt5OZmT4UTq6yME6xlkWsBIJ3yEofBUcXSbK3iNKWntIR9o63YG27C4AIdmBgbHAjjG7jjvSUDnB0IUODCHEOxUjPTB8KB+dQ0Ok7KOsJrlUJtZ16wt7pPuh00rEiFqsPOZUY0tO6Bmm8nnHtG2HinvN4H/NdY98u9aqgS70qGvtpw9jgRjqFUZQE+ryekR3Iz9qtE9XX+ChJDGOvXQXyFRCb9Vyt1Ri+ME5zJ4ghEClW0yppjFmyLySJUV2SMBlOqOjyBFU8EmDH/p3SFps6WGOlxJ+N0rinvwqjprVHn6BlOLztNjYvOY/fe25Cbk7xwp4+JA+Vvo7OXAOhXMXIB9Gyghpx2duRkicL4eLw3oPDe49n8WQcfUreOWRyZR51Q4QnJn/X5A1peXZ+fVCay9Ero6pREy03vn2i9/cY6C+TsbsVF4lUOY+zfNVDCX0r1ZC+LlxCfGDlsg1fq2MvS2h+k65+9zH4kmqPZllQRU4mb/Xbu9KwDwBY1qBjib0vQXCQx5Ep8dAZ2sVlZ2WMgb3TXbkzDEobIAaTVVmhLTNtIOydZPULaHRLgCYLqyAIDtJT2kH8I3Fffj2mZn2pbXTtlChUFXOR534Yeb8ruyn+zusKn3tJ677piYpSe8rO/SzkcnllvQTD9kzHJmZg8XTtqntJEIo0h1LwhXHSRL3SxIjpI5VP4wnCYGJUQ8MI/eFkPQ98YQxyubItvJz8c7AyK5v4IqEoGUyGfmW9Svue/sx07FUfofc+4+iOu7CyMYNHBQesOVA8fc4c3hvpa0eLbmCqyF+wN2sHAiJEZ5Kyh3Q6mehHEKSXKSpjBQA6Gno8KtZ6SoPC8dgSMvn5pbsQPVJYIeRjuv6VgWrIFWOJ52QjLEPmmaynJF5afvs2LD0FPpay8Kvq9vqXB9SFZs4+ePTDCF315g4Oteqv1EMdkZOmUKLbEDBmMMETCfE6LQFslmr9bX3CtpyD3OzF4BXcg5n5IJiYdtZqnFj0XeohVtZGUyESIBLFISVJ9XcD23IO8jhbkPK9Lqxtt1PWw7aaBW7+UaR8rwsj42awtT8KbfyQ72OT0Lam8tAJCZdekvHpTX5Ugy2naLBNS+f3Vh0GbUwv/7M7vN3tNHeUQ5uqhll5RddNLQ627NFSRY+U7H/g6XCoVN/fw343CEKIT/GkWkpK1ooyM6az8v6FvaV67Uy+MFJte2HK4p7+zCzcpLqyYlGwNJZ5COlqlFjS8q+DTpPF4IrFBbAwro6GHmScpK1ZK/jZLlI13KD4s1r7sl5CiWDKZFGSEB8nxaCJi/qCVLrQzFU217u07zgTIVPmkFfyUMaZyI9o5SFT72hRhkoeADCmSiOsfENKKT5NjkHFYyvQxNkbrVz9kCvgIZmbi+MRb6TCoHe7jkPrC9ukYSplze7mvTH49jF8yPiODxlkuEF9R9XV+fSBOfsPmLP/gEgUj9zspeDmn4CNnUQ6VvV9odMdIBZng64kN4pOd4BIxY4zg+EKW4fzKr3KkvUAQFbG2ELrYUjDQ0SieHxPcKfEcKti/52X8Ha0RUhDagiTQCTCwhM3cfnVZwhFZCLi+A66qSkJ+S+QkzEUNJoRbJxeAQDE4hRkJFUCyzgIbNvdAABO1nTwuafBMm4Ntu0und6Dz70ETtYEmLH/gonFSAB0CHgPkZsxHCzjIJhbLQad4YLcjJHgF1wHQIDO8ICN02OlY0uSOmPXSV+/2lZyiiTqMDhjWl4Ob8WWq5g4vJXOFRA1kZYj04s2My69uCFTI9nWJqfgNpIy/4KLzYpSe3+AKuFW2tX65IvlpGSv1mhMJ2bM1DinveVEpOVsBEDe058JBt0Woh/xdyKRdtKPhogkibCa037pOROmu9I+AOBhRYYcuVkOBwAQP+IeecJEGDNdUdFuaUkuV68M8S3buMOS4nm/cah2eIP0uP+V47jTcyQqWGlfbOF0xEeKRrQ6LkaRHrpgr4rwtlTueZQkId6Ki8SdePWSlqVNaMgkNDwtu1+Pv0fj8fdohX6ve02FlZEJJlQPxPp3hhHK1NRZUapwd3P1VXSLjxAAEwyGOywspyMzXVYYSySMQQH3AkxMuyArg1oF19p2O9JSWsDR+bXCjNa225Ge2hVCYQSYTD9Km439SaQlB8HRRaavLBLGgCGtWEyuB4DCevi8xzAyJo1dBsOdEh6ijJf/TMScI9dw9c0XLDh+AwuO31DZl06n4cXKiWrnK0xOWk/QmRVg60zVihYJPsHW5SsK8g5Lz1lYrwasV4PHPafTewCkcW7r8g187gVkpQTB2vEh+Nzz0vfISm0FW+dPMDbtDrbtbmQkVYTNj8RRZWNLkrIyoOUxOGNa3mAuqvEcntgAFV2fKW3Lyb9IOfa031+k9ygq8sZfJucQrM17w9SorsZxBFGgVndZLM4Fna45EUdewcTCpK0WK9Yfng4H8SVBstUmRi73OtimyhPkopI7SQ1vdThakVUVJff0S0IVeDoc0ss9LWnMTZohJ5+MHc7hXtbQ+9clPH0uxAQfpkwvVHXSzXtSVpgwWCgQCfA6Ixa1bcuu6lZJwTYyxh81G2HL26fScy3/2w0HU3N0qxCASbWbwlKuJHcqNw/XY8Kx++MLfMsmHwyr2ztrbUwLxOQDlTqvtCQJUUwQmHD3gs7X9G2A+kJR6to1jXUwMce3AbNxPvojQlNicTP+KzJ4XLhbWMHTwhp/VG2KBo6y35OJ1ZphYjX1ygea3rMwSxp0wJIGHXQaIyHQxQcPkmTx0iUd7pGeGgIB/w0YDHuwjOrDwUkW0mVtswWc3PXIyZoJO8frKJALTWQZ1YG1zTakJNX8oebhDzvH69I2Z7d4ZGWMQAH3BqWNwXCBvdNdpKe0hVAYDjrdDqbmA2HBnipdj0gYBbE4GyamHSjr4fNDkZUxBmJxNhgMe9jZ/6f22lgMBlYN6YiVgzti05VHuPb6K5KyyPwRO7YZanq5oluDKmhQ0QPGTN1NMKHgLSwsFEPyWMbNAYASBpOd2gGW9idBK4JnmEYzgViUBKZRPVjanVR4D+KHiENeznzkZc+FteNttWNLAnmPNACwmAyEbtLt4URfGJwxLc+NB5/QNjAAHX/bjKObhsPaUnPxDAAQiBLwOb4ifJ1vgcWUfYB9z/obGbm7pcdGTF+tDFB94mj1JzI5+yH6kZwVldwVLKYH3Gw3wEyu4AxP8Bm53OtIy9kEMUHGX6pTq/ic4A+ALKntYDkZRkyqt4Ev/Iao5G5STygAuNqt1WrNQlEaxEQuBMJECETUNWTnnwGL4QoWwwVMpitoan6lGHQ7sJgeEPxIEo1LGwZb9kg4Wy+U9hGJ0xH5vQ2EWmZ3A9R7KhJn6+2eljTO1ouRy70OgiCLJEQld4SPk6JRzROEw5ilPvbuZ6aO60XNnQqRwctDEpdUgxCKxXia+g0uZlZwMbVSSAqU9M0RkPdZXV9tedF5Nv56eQaDHuyFgwkbbVz8ISYIfMhKxMesRLzqMhfGRZzbUJhZNwgz6gbBe+8q6blUbh52f3yB3R9fFHv+Lj7+uBD1mXJOlb40QCYhShQ9hD90eoO9DOvvoqt3VXT1roqlaoza+LxsBJ7diqiBs5S2P0uJQwO5MIvCx8Vh16dQjApQVJl5JOdFH6mkXd/YOaiuIWFi1gMmZj2kx4VDKoyMG8mpeShibbtH6Xk63R52jsq9xOrWY8GeAgu27p5PGg2Y2LEpJnZsqvNYdbBt9yEnYzCs7M4CEIBppLoyK4NVGYQ4C5zsv2Br2kWn98nLngsrh6sQCt4DoMPYVHm1RzPLuTA2DSnS2OJS2CPd/e99JfI+2mDQn/bcAgFyOQXo27Uedh17hBljNHtSnaz/RnLWQoiJfIQnNYa5cRMwGLbgCb6AJ6DqkrraamdM6hsP+wOITpF9WAiEcYhOCQGNZgQG3QoiUWaRlTay804hO+8UTFhVwGDYgEG3h1CUiHzec0o/GphqDV8AiEhqCoEoQW2yZkI6tXITnWYKJsMFfi7K1QxcbVYjNnWg9Poycncjr+AumAxXAATyCh5CEjNnxPTSKgYeUH9P6TQTiMX5BqdewmTYw8Z8ADI4ewEAXP5bhCfWhzHLH3S6OYSiZPAEnyES5/xfy/4VZm3YDewJl3mOuCI+Rjw+KD2WL65SuC8ASt/e3nWxoKZuXzIAKe23om4P3Er6jNSCXByLov590X8RHXcagPXNO2HyPe2VArSlur2zgjGtDmUastXtNUseGhrqfjMIAK7mliqPi8vBLy+VGtPyRTRCfKrr7f3K0T8s40BY2h1HTsYA0GAEG2fVO7hiYRyyUtvC0k7mTc9IIkNg0hO9YecarfIc23Y3slPbg8EKgKmFKm+vW78W2QAAIABJREFUGJzMieBkTgTLuDHMLBeCyaqi5Vj9sffqM7SqXRFGrLIzaQ3amK5f0wuLN17GqtkhaNlvnVbGNA00+DhdkhYpyeM9VujDoFvDzW4TzIzr6X3N2mBm3AD+bp+RnLUYmXlHpOcJgg+hSHlVLwZdvYg5DUyKsVggCANU2MDGLD/4Ot/TuE6+MFpjn8KICS74QtXxjOYmzRDgEYPPCf5SrW+eIAI8AbV4h5/LQxgxffDtexsUCD5pfF/JPf2cUAWArLoUQfAhUqE9rumelgbONouRzwtFgeAjAEAgSoRAC0Wa/2emVmmLqVW0C1HSpa88qqokykMDDS8667YV/zPSw7cqevhWxbwnN3Dwk2KsqjxMOh1/1GiEHn5VKYobyhhQuSaWP78rTTej83V/AFl37zEm1GwsPa6wcQ2+TZym8zylxdaPT0AUSjyMz8uGuzmZUFf4DsgfT3h4Fq3dK8LGyBTNXcmky9Vv72F6zebS9k3NuqPDpT240mkEfI4sR9TAWWh0ehOehkyQvldhbiVQnUy6lg9v2W4l7lz/U+VxOfqHZdQQts5hlHNGpp0o/wKApZKQFFsXxUJZys6xjFvC1oUqAiD/Hnam8chIqgQ7VzLpk8c9i5y0brB1CVc6tiQZ3p4MDzsxV79J9bpg0Mb0jiMPkPVD+9ZGyxAPvjAGtuxRqOKRgMy8I8jI3QmB8DsAEcxMmsDVZhWYDGe0ar0Ct29pLlpSUh5BOp0NF9tVcLFdhRzuJWTm7gOX/xZiggcG3RLGrIpgm7aDLXuURg8yAAR4kB7czLwj4HBvgst/C4IogEjMAYvhCDPjJrBjjwJd7I/eXuNxTgu1q5L0hk4OaIwLmUuQlPEX8niPQRB8GLN8YcceB2tzWfJLBeebWs9Jp7NRxYMMIZG/pwSEoNPMdbqnul67i81KuNis1GmMhArO1yEm8pGctRC53BsQi3NAo5nCiOkJtmk7WJmXdDJQOdrQ9/xxhCbGwcvSGvcGjFTaBgDRv09XNlxvxAzXnJirjO2tirfVurhxWyxurP7BpIPPVNzAadzAaZx6uxS3vkbh0L1XODltEI4+eIPlZ+7g/Y/qZatO30OlBFv4Otlh2+ge2HE9FK0X7MK0roHoWMdfYe4n8XFwgzVmNGmGHv5ksYcKG9eoXEuXY4fwMTVFalx3OnoQHD4fkxs1QQ//Kjj24R02hj7BrGZB6Fo5ADNvXsP9mCg8HUEmyA4/fxpp+fk432+Q0uuUcOrtUphbmmq4eyTtPSqBAGkE68qDpCiMrdqYog0tX1hFEvN8pRM1aS+Zqz7RfNQ9WUzr5BrqC428fhuL5Ssvgsmk4+jB39X2BYDUtFyMnXAQu7YOxfAxe3Hq2B8I7rwGNy7PAI0GjB63H+ERyVLj++LlN9h/6BHGjmqJ1q2qYNzEQ4iKTkWXjrUw7vdfq8jYr4C1411kJtcFIebAlD1ewcAvLfouOYTjcwfj8M2XGNRGc75USWDQxvSCKTKtx9M7x2g1hpBzx9qYD4SN+UC9r0vfWJp2gqXc02Rx0HTN/ALt9LVf3fmIOi21Sx4qKiyGW4lJ2enznpYGdJpZsQzyckqe4137AgCaH92tss17u3bFpf5fqOrhhJPTSGN0QGAtLD8jK5wxOKgOFveTJSC3qu6LzvX80X7JXqXGtDmLBXdLS0y7fkVqTKvjQv/BFGPbzswMpiyWdHwdF1ec6N0PzffvRtfKARheqw5WtQmW9v+YkgIGXb/hOuMenMEAv9pg0RkQEwQ6X9kLgViEPS36wNNC/U7ZzS6jMffZVbxL/47HPf5Q2t7o9CaMDGiIkQHKEzmn1ghC24s7caPzaOz78hxr5Iz6ZQ06aqx6aGrCgrOzFcRi7WT9ho/egwunJ6Nrzw1oHlgZHz8lYu/O4Qj7lICqVdywc+tQtGwn+8yrEuCGTesGYcCQ7WjdqgpmTiNjz729il/UpBz9Q2e4wsbpZVkvA8d/eKQP3XxVZsa0QVdAHD//uM4VEHWldx+yFPLhw2Q4yOLF5zBp0mGcPv0CixafRXo6+VR/89ZHPHv+DSNHkfGtZ8+9wtlzr6TzSNoltGpdupJ32mJkwsK55B1q+9w+8QSzu5UbBfKExijKR5VjmDxNjEPQ0V3w370eLY/twZmvMm/J8qf3UG3vRnCFAlTfuwk9zhyhjOt46iBq7duM+ge34UG8dvH6vyKd/aajg89U5BWzKqYpS7WM2P67L8AXihCfToYemBsbqS0z/9vZ/3CiV78ir2Vqo6ao7ypLcDRnUd9v1ytqUmXrCr54MLR4hYwKc7XTSAypXBdf+88EnUbD5Y4jcKPzaIohLQn5KHxsb2KO7UE9KYa0fF97E3M8DZkgNaQlCY7yiY7r3t9DZE4aKhxdhsUvbyBfSIbAuZlbaVU+fOasE9i4diCqV9OuWl69OuTnZq2anmjWtBL27r8PTw877Nqr3DNvZmYE+dB4Hk9YbkiXo5G/9lxGi2nbcHR22TlPDdqY5vOFMDM1wqAeDbF/zW8l8h4SY7l5c9IT8uJlFDy97HH/wRcM/S0QycnkB/327bexevUVcDikIsDjx+F4+kQWZyRp/xV4fftjWS+hnHKKTL/zx1HL0QX9/GvAwsgIt2JksXvPkuLhZWmNZU/uoZajM14ny6QiJ968CBadjiAPb/jZ2GHIxZKTdDJ0RCKx5k46ICYIDNtC3s/fNp8AQMacd1q2D9MPapfcOKNpINod3gdrE1LOsv9/xwEAfU8dh5ggFI47HT0oPQaAcZfPw8nCQjq+MDQa0HiPzNGQyeUi6IDiLsSvyL6WfbXqN2pEcwwduRsO9qQK1uTpRwEAk6YeQVJSFuUYAMaPa41e/bdgwrg28PK0w7v3ZCjUu/dxIAgCI3/fR+lfmLETDqLvwG24fVdz3kw5/7+sGNERd9eMhZ2W4cAlAkEQhvCjlLjEDKLL8C0EQRBE8KCNqroRH2NdpT+JGTNV9pOnZavllH8PHXpEEARBzP/7NBEaGknsP/CAIAiCmDzlCEEQBLF6zRVCKBQR0dGpBEEQxK7dd4lt229L55O0F56/KASzhxKLB21WOL940GYimD2U0u/D469ExNsYYv2EfURXx9HE0OoziI9PwxXGhriNJYLZQ6U/yji+9hIxpuEcSj91Y7JSc4g/mv1NdLIbqXS9Ep5de0v0851IDKg0mfjw+Kt07YZGNvcJ8TVlHPEsxp94k9CSSOWckbY9jfYmeIIE4kVsLeJZTCUijXOOMi4qfS7xIrYW8TKuPpHFfUCZ92m0N0EQBPEmoRXxLKYSEZE6hdIemfYnERpTkfj0fVAJXl3J8yYxifBduZby0/3AkVJfR7U9qj8rquzeQOQJ+IT/rvUEQRBEg4PbdJ4n6MgulWO8tv2j5SoNm/beU4j23lMITnZ+kcYVZezPxM96nUNuHyVqn1xLBPy7kuh/8zCx/t39sl6SWiIjUwiCIIjhY/aU8UrKMWTGbviPCJyyhfiWlK7LML3asQYdM3366hv06VwXD55FwM/bQa9z3771F+XfQYPICkcLF5Dyag0akNnS69YOAABMm0qWDfb6seU0ckRzynyS9sLzlzSbph5E0rcUBA8OxJLTU3Fl/z1MbbsUKy7MRK3mAdJ+/8VvBQDk53IR4jZO6VxtBzRF2wFN0b/iZADAsfD1Kt+3o80IiEViDJ7dHSMX98G/ay6iveUwNOpQCwuOyyobtrccBgAYtbQvKlTzxOoxu5AUrVyxpKz5mjoStdwegPlD9F5QSFnlW8Ys1PUg1QxCY3xgZ94VAMCkW8LNaiK8bRdL2xp6RVHGfkjqipqutwCQiicAwBMm4H1iO1RxOY0KdisgEuciNMYHNqxt+H3lN/i522PnjNJPPqw3ci1e7J6quWMheh46pnDu/fdkRGdmwdum9JRTxtVuCO/tq0Gn0bC5bRd0rCAr/mRvavY/9s46LKqtC+PvMDN0d0mqILaiiFjYYge22N3X+ux7r90d104s7C5E7EIRQVCkRBrpnvj+ODIzhzmTzBDK73l4mHP2Pnv2Gdhz1t57rXdBk8GEqaYWAECdzv8KzCspwYJHtxGV+RPxudnILaZWgfndue/3RnKlGqolxz2HVXYXZMLBgXjuH94/TmLdM+uvIOJNJD4++YySIhasHM3QaWQ7NGzjDOeWtSVeLw4ul4tzm64R7Qd+Rn52AcztTNB+cGs0bu+Cph0bSG6kihD+OhLnNl3l3Ye6lhpcWtXBoL96K+0+stNzcHDRaby5+wFZaTlQ11JD7ab26DKqHbr6tJfcgAT2ziJ0rvusOIpr/44td3vyUKWN6VljPXmv25ZzMPyuxITG4042X6i8oYcTggM/Y9OkAzgdsU2ovqaO6KhzAzM9scel3D0RCA6bg20PlqLer79Lkw4u6GM6CS9v8zUvT68nUpguPDQJHQcT8lVHP25E6MuvmNd1rZR3WHGwOXkISeyFBuaXwaSbgkknT+CcTY/xXqsJJAPSVCUHQ2kwhTN3NrC4wnutQiP+BhEpY8Dm5kOT6QQAoKvogEZjYOK693i8izqhQ3XkbPBH/K+DeJUARTK1aUtMbUr4jc58cAN+EZ9wpMcACVcB9Q/vIClxtD51QGl9rMoc3SB7Eh1Kfjm/5uUUYtfSC4iNSML3b8kwMtND624NMX5JbzAYdKmbe3z9PW75vsC3sB8oyCuCoYkuXNs7Y8xCL+gZasvcPUX1q4aKoyuT8Jlv078lVpwnJvxz2q1A2IsvQnWjQuIQtYifWvvgx82wrSedr7cg3hYTkZWWI3T+R2QSfNdegu/aSwCAKZt9MGC2l9i2ru69iz2z+c/riRtGwvuvXmKuEObshis4suws73jatjHoN6O7mCsIRN1HXlY+3twNxpu7RCKcKZt90H9mD9BkCL4t/bsAQK9JXTBrD6Eoc2HrDRxdfhasYnKOh7ysfAQHhCI4IBSbx+9D4/Yu2PRghdTvV0rZDIi6mpWX0bhKG9MnLr7CxdtBaNuyNiYM9ZA6A+KfhIub8CSjXsvaeHq1/BnKRHF6PZEtam7nNWLr3TjkD6va5jxDupT6rapW1rJS3GyjweEW4EvKJGQVPkVT6xdQpQsmhaAJvOK/fh/vjmJ2Eiz1pkOTWRcsTiZF68LhCUWs76CBjrgM/sRi1pqpYLHJq8M3n4fh8M1XoNGAi6uJWbfrhK24uHosxq8/i7q1TBCXnIEbGyciK7cQLDYb3xLS0bKeDX6kZmHqFj8UFpfg2JJhsDQmJkixSRm8a/fOGwQA6D7vPzhaKT7Yh6FSsaEZLA6H955zXVtj/O3LMreRVVSIhNxsRXetSjKy1d9IT6a+10GNl4q87na0+KRXWjrqmNx1A+K+knU4UxIycOVoIK4cDQQAXApdBw1N6vTVt8+8wOkddyn7l5aUiTvnXuLOuZfQ0dfE0j2j0bg19XdLqZTdrLXe6DHMvdz9khZBCb1hM7rAZ5586b5rIPP08mvkZuZhrMtcZKVKN04nNpqPY+HbYekoXaKf3Iw8DDAdL7niL/bPP4F7Jx5j/zvRikx9p3UjGdMHF52S2ZgWNKQBSDSk5bmP/fNP4ELiQegZy54hOvR5BADg74Gb8fyadHbIrD0TJFeioGwGxMqkSgcg+gx0w9VDU6Gprore4/ZWdneqJLpGFZsOHQAy04Vnt1TkZuVDV44Vo8pEhaYBZ7OTMNLqjeh00YaEIMXsJNgbrkEt/fkw0uoDGk26OaoqwxJcsGFjsIT347+TSK4QuGcmr94GX39M6OWGsV5ueBfxnXd++aFb+G+BN7w9m6BZXWLF5W1EHN5FxONTFBFYp62hhiWjOmPz9L74++hdymsB4NaLMMwd0h7dWjpJ1XdZqG1kpPA2xeF6fC8WBdzFyqcP4eV3AvNbtpH62n+e+WPbm2do63sQLS3Iq1h3or/iyMd3yC4ugl/EJ9yN/koquxD+CQBwNCSIVFbVEWVIl5efKdlCBisVW+efFVmWm1UgVf9yMvOxaorkVMJfPn5XSL+k4eCaq6TjGkNasXx5G0UypLX0NNGsU0MMmOWFtgOpU6KvHrZDqrYLcguxuOc6ofMMJh0dhrRG/5k90LiDsHRs1MdYlBRJJz9bUUi6j47D20BNQ1WozvK+8sm0psanAwClIW1mawI9Yx3QBCRbLOxNUcvJUq73qkpU6ZXpQVMOYPOygZjm0x7TxPjV/CmpljMpZuAMZsVvR+oYaEHVTA9HP24UW09LVxN5WfkKe9/1Ky9j3rI+yMrIg7GpLtJSc5CcmImVC87C7+4CvHpKbPWtXX4JVx/9D/53Q6Cjp4EWraRzEeKCDRqIz9Nabw4iUqSfzetqED73LE4WilnSZTCsZ+aLjwldkVP0DjpqhDYmnU4YwZpqfEmx1RO90K4x4cPfac5ePNxO+LwP7dQUjlbGcLQyhoMlYbDuvfwMXC6QX1iMcT3doKHGwIFrzxGTlIHsvEJem4LXAsCmM4/waCchufXvsXtS37cgFjo6SMwRnmj1q1+PojaB3bENiBmj2GxpH8byU9z/06YTqaw02UrZ3wA52crcFh5C7Xa3J1Y9xzUS1jEtLfN2rhzfybT8fBhrit65i8/OhrUudVrqsivM8iYkKcsIt78BAOtPTxVaMfbdeQ8nt90BADy9HQwuh0u5rew9pSOS43/iW9gP/HN4AnQNtEjlYW+jMc97FwDCbSPyUzxqi5Ftu3P2Je6cfVnufkni0qHHuHSIL/8maRW/Btn5Xw9iZ1TPRBcXEqhdsgL9XmLj2D28/AqR76Mp65Wlr8EY0vHsvRPQc2JnkfW7qQ0D95f2dk/tUVh/eymadaZOyz5q+SCcXOXHO35y8ZVI478sL2+QNZ0Hz+8jtv7dY48Q8YavOsZg0nErn0I55TjxS/A+wl9HIuhBiMj7EEVuZh4GmBDPTktHc4z9dwjal9mdLiUjOQuJ0VJkkKsGVOmVab/9k2BnbYT9p56g7SDJused7+yugF4pH0NzfXx+I5yK89NzYb8wZcBQFT/HGrGwDxJjUnFijfjt8x5j2yMuIgGBl16TzseExsvVryE+HmAy6TA2JYyCsI/foaOrgewsIqDPztEUdo6mKCggAsds7U2kNqQB4HPSEATFN8fr2Nr4nrkFja0eSb4IgKPxNnxLm4M3cc5IzD6AWvrSZahTpZvDtdZHZBUE4G1cfbyPd0da3hWheqHRfPk2QTcMNYG/k625AXZffAq3erZoVtca7Zs6AgA6zNqLI4uHwX8HOehUrczfuJap+NTP0vBk6gTMaO2GBuZmoKuooKezEyIX8rfh2l/8D2399iM6+yfl9S+S4uB+YS8ufSOkGXteOwa7Y/zVEd8vH+B2fg+uRlVOlq2KwmnXDlz6HIZep4mERvHZ2YjPzobDdsIg63biONwO8iXc+viewqBzRPBnWn4+xl29jD6+xAMz8udPeB47gothlSN36fvmH0rXi+GzusLM2pB3fGzzLZFtzFg9CNsuzRYypAHAxdUenv34kxtp/b0V0S9RBFwL4q1K9xvbrsaQVjKiDGkAaDeoFW7kkBOD3Tkq/nv94P/Ixua07WPEGtIAcLeIHHxdauhTMWrFINLx2pE7xbYtyKqhZFGACeuGi62/ZSL/e2La9jHUhrQAstyHOHIz8+Dm1RTHwreLNKQBIi7LpZVwjFF1pEob06t23EJcwk9MGdkWT/yUm6K3KrHgv4lIT8jAlimHEPIsAi9vvcdgu5mwrWcl+WIxcDlc5P5aKS7MLxJZr99UImXwFPfl+PT8CwIvvcal3XwXAa9xHcBQZcB3wzUs7rsJAX6v4LfzDkY3WMBT7wCA0cuIoK+1Y/bh0u67+PD4M6a2XoEp7svl6r/f6ecY0Xc7ZowltF/3b7+LoNdR0BGxcnbqSCBG9BWtSFIWF3M/NLN+h5a2kahjsodUVlado7FVAO+1sVY/1De/ghY24ailvwCWelPFXlsWa/15cLUJRVPrF7DSmyVUbm9hhAFLj2LgsqNi1T2O33mNKf1aY1KfVpjSl1hZPbV8BNpM24nF/4k3Mo4vHY6uf+3HrO2XxNaTxJw2rXHFZzgi5s/Gjj7kYJzYnEw8GTQFfW6coLxWk8GEtbYe/npC9PVmnzGk8mYmVvDzGonZgdfL1ceqTgmbjYZmZrgxYhRleRGbjcN9+/OOrw0fiVMDvQEAXU8cQ2hKCtLy8wAAA8764tGYcfCqU/EPLFU1BgzE+FzOWc/XNg688V7u9xm3iJ/p9EvIdzE1ldMvTW1+0FMfp4XYMJsIeus1ygOTV5QvhXsN4jkWLv33eyk3Dz4UW35hC/n7pd90ycF9ANCyR1PSsbhdWW2BiSGbxZaqfQAkFxIq1wxBbh58QDpWxn2IY9VVxe44SiK3JFHopyKp0m4eyyVExv6uNPV0AY1Gw33fZ7jv+wwAQGeowGfZAOz+i9oQEQermIWxTRYh7UcGuFxiC6ef+RToGGihUVtnLD81g1R/6PxeeH03GDGh8Zjfne9vNWAGP9XuxpuLsHbMXrx/FIb3j/grhYK+UADQcbA7/M+/wIElhP8hTYWGCasG49Dy8zLfx4IyDybf68SqZ7/BhHKDmQUhv3bvJREVvHJ9xcvKKYKysnTd3ZzR3c1ZbB0AeHOQOKerxX+4O1ga4elewkBfN5lft1NzsnFFowH3tk4pV7/Ly4yAq3gyaAppNVoQbab4h8fvhAaD7+bDBRcFJfyH6PXhIzD68iVcGiosc8blAkf7DYCLCVmJRoWm2LTY0uDaQbR7DwDSCnBOlvyZFnX1+YZJXk6hmJrK6VepG8jnoBiUCKgWTPtHsoJMZdIvcC10mRo44U4O4prx9j+8z4iClYYRzrdZSFkGAM+6UI/TfoFrcaXdEuV0ugzSBhOa2hgjJS4NAJDzM1fq9mUJwHPzaorXt/mTr6CHIWg7gNp9o9OwNri6l79A9eVdFOo2dxDbfmJ0CunYo18LsfX9zzzjvVbWfYjC3M5UpvqK4HJMf6Fzo+q8rLD3r9LGtDx43t6F9uaOOBf1HjtbDUQXK8IIuRwbjL+DbsPbvinORweBCyCkPyE/Ntj/CIo5bIRlJsFOxwgxOen4Moi/etro8jo0N7aBDlMNb1LjMMCuMRY07ET19grjdtYRyvO9JvDlAgUl8QRZdnI66ZihysDJsC1Sv7e2niYOvBa/vePiVhunPkvevlx4aBIWHpokdH7Q7JpgnD+R9hf/w+Weo4iMdXeJLcXBt0/jfI8RmNqwFTpfPgR9NXUig931Y6TyPxXvc2cx060VmHTCn7/j8aNC/tG9Tp/Eh6nTcX/0GCz3f4CPycl4Nn4iLg4Zho7HjmJM06ZwNDSkal5p9BgmensXAHQN+PdQnrTlquoCE49f/p4V3a+UhAz8NZC/XX8raovQwoIyWBN6AcEZ0UJGrzSIMnh3uxKz7sFPhWNiSss87otedawoQ1oW7OrX4hnTybGi8xy8uhlEOh6/VrwbhSBdRrXHrpn85/btw/4ijdDpO8Yi9HkEIj/EAAAWe63FxWTx2TYX9yDLyS46NkNETeI+Qp7ws0Yq6z5Esej4dMmVKDh19AlGjm0rVd3CwhL07rQB958tAwC0MJkHZ31vud5XEfxWxnRcbgaudJ4IF31zrGzqheZXN/KM6UVvrvEM5GVNuuFqXAhWfbiD5U2642t2Kp73+guNr6zHvW7T0OYmf+tobfA9/N3UCwPsGvPO1fVbpXRjuoYafkceD+Qvj5/rTv6CH+7UBMOdmvCOb/chi+9baxOyfooOWKxqRM0h7zq8nEh8ZiMaEd9BbyYJ7yB8mEo8vIw1NbGvFz8oqY6REfzHVE4SA5s6ZgprK/JTPJaPOYDMdOlXFUWhyH4BhAE/2oNI2GRsro+jT5ZWiCE99uUOfMkhgp1LjVvB1eKdEddhqWmI3V9uoZNZIyxvwHdfKa1PtfpcHqj6Ucryj6cRnBEN0ICdzSfCTov/d9gafgUZxXl4khqGpfW90cW8idD1ZTGpJb1KkKBLhDi3ivunAknHLbpJ7kcp6lpkGcWIt8JxT4JsvLecJ1knzWp5wrck3msajSY2MLa896FnrMPTpJZ0H1TUby2fKtTxQ4+hpsaE9/BWYutFf0vBJB+yr3xlGtLAb2ZMW2npw0Wf2PahAcgt4fsFazHIW8R9bRpi+bsbWN6kO4zUtUjbqoJZ0c5GvUMhm4X/vb2m3M7XUMNvzu9uBNdARku7/AkUvnyMw1Kf/5Bbxt3C0FQX9s6WMLbQg46eJvwOSBcsrKh+CeLlOI/3Oi0pE73rLKiQoMOjrWbD4/4ikQbxncT3ON9mAQbV8kAhmyzX9qzLBrGry/Iiqt0OD5fgTOsFsNAgAp37P1mHva6TYaFB7JZc/P4CjzuvBYNGh8f9RbgS/xJ7XMW7nVnYK3ZSBACfX5ElLYfZThVRUzKSDGTtMgG1F7beEKk5/eTSK9Lx/EPiP5uKvA9FYmikjQN7HkBNjYE+A10p69y4EoQdm4jA4JuPhDNNX44ZAA26EUw1mqCZsXwr5PLwWxnTdDGrAXkscmrgrOJCWGhSZ/gTxFxTD+c6jIGBWk3CmBpqqKH6kFf4CFrqnviW4ApHS+UlcVIWXC4XswUCiAdO9MSEJb2F6uVlF8hkTCuDCUt6477fG8R+IVYPR7n/i5MvZM/opkjy2YXQZhDB2ep0poTayqWEw+YZ0gBw0n0OJr7egzOtCWEBdboqGDTCjclSwxAfMiRL2MmTUEQSGUlUCbeUx6gVg3DyX0Im7+CiU2jc3oXSd3qdgOJHt9Ed0EVCCu6Kvg9Fce7aHAztuwO7tt7B7m13cO/pMl5ZURELG/69gicB4aCp0HDvCXUeCKaKFhgqGrDR7lBBvSao0moeyuRR4he0NrWXWK+dmSP8EytGkq6GGmqoQVFoqZfGV0ivFlCVeP+MvLpGZUgDAEff4y1KAAAgAElEQVQKP2llUq+ZHQZO9MTKA3xd+rSkTLBKKvdzN1Kl1hWvDDQZZBcIbYYGkgv4Bp+BKn+VVjC7bEXDZnMq9P26+nQgHd87HkBZT/B/qduYDpR1BKno+1AkW/cQKkZcLnD/9kfe+fkzTuJJQDgA4O+1ol06XE3moKnRFDz8MUe5HS3Db7UyLY69rQej8eX1vABEFpeDsAGSM9wta9INLa9txoXoD6irZ4K0wjw8SIggBShWFpHp6bgV/hWvvn9Ham4eknJzUcRiQ1tVFVZ6ujDU0EArG2v0dHZCLX3Jq/CKZNPjp7j4KRTFLDb0NTQwvEkjTGgpnOyiLKeCgnHozTsk5+ZCS5WJDg72WNnZEzpq5UvrK47YjEycCf6Ip9GxyCwsRFpePjSZTFjr66GVTS3UNzNFXxdnyQ1VAldCP+NW+BeEp6YiOTcPDBUVmGhpoZGFGdra26GhuRmcTRSfIry6EpuRicuhYQj6kYjI9J8oYrGQW1QEA00NGGlqwsnEGNZ6enC3qQV321pK70/pGI7JyMCnpGTeGFalq0BPXR21jYzkHsMJ6VOQX/gYduaBkitXQQ6u5mcQHDpDtM5v4q/Asspi1dGJAAALWyNMXNqXpzHdu27FuHuIgk6rOmtl+SyyFGtOSQHMNPR5xypVZF1P11Cb5ysMAPdKypcFUxJmtuTv5mv77mHGznGkc/FfyEnAGrSR/Cyq6PtQJJbWhjhxYTrmzziFjauvQVWNge0bbiE3l1DqOX5+OiytROdFMNcg7IwhjvcrpL+l/FbG9IPu5OhWQYO3s6UTgvsT/jXLmnSjvK60ftl2Xvcha1yHBPKl4LqoeONU1F6Y2ZGlqKjoouKN+5wLEuuJ4kXsd8y5fgvp+eJ1H7MKC5FVSPzjPY2JxeZAQiKHSafDy6kOtvSSX0mj9sZtpOM2drY4NpgvAXUzPAKzr5ETHWQXFWF9QCDWBwRic8/ulBnxYjIy0fkgWZ0ks4CNK6GfcSX0M8y0tfFs2kS5+12Ww2/e4djb95QZ+0r7HJacgrBkQo5o3o3bAIA13TqjfwMXqNIVm3my7OfqaGSIu+NHU9addPEq/L9FUZaxORzEZ2UhPisLt8LJOyqzPNwxy0N8YIcohpw+h3c/pMvsWBbBxC0VTTGbjeFnLuBDgnjN0bS8fKTl5SMilTDM9r7g+yhqMJlo72CH9T26Qlu1fPJ8L2K/40Z4BM4Fh4itV8DhoKAkF0k5uaQxDAB9XZylGsOWRvsBACWsWJn6yGDQwfoVpFWZK1zfI/mZ0Zp6iNbJFsw0WNkMmNAevUZ5oK8z4cM8uOky7Lw6F+Y20gfLyYKdlini8it3MiEN6nRVJBb85PlI+7zchp3NhVWeKpu6ro54c+cD7zgxOgUW9sqVees7rRtJJi8zJRv6pvxdhWW9+cGczbs0kqrNyrgPRWJhaYDTl2Zi1KDdWL2cyH3QtoMz/reyH1RFJJUrYKdDg25E0pfWZlpUSH+BP9jNQx4WdvkXkxrPw6ZxeynLu6h4k37fPfoIw22nYMPoXbw641zmwN/3qdTv+Tw2DuMuXEbtjdsw6pyfRENaHCVsNq6GhaP2xm24GvpZ8gVS8DSG/6B22rxDyJAuy/ybd1CnjOHosfegkCFdluTcXDTfuU+k8SstEalpqL1xG9Y9CpSrraV3H8Bly06MOV++5CaS+JYunCXwVVw8am/cJtKQloSO2p+j03whJBSt9x6Ey5adEg1pSRSUlOBOxFc02b5HcmURCI5hSYa0JCSN4RLWd9JPfJqPTO1bO/Ifum8eKeZ7Qh4s7fkLFF8+ik7G8vi6/AlflIGqGgNb/Aht95zMfIxtv4an769oTrrPxeTa3dDh4VJMeUP9XCrLvq+3eUGCPwrS4XF/EU7GBPDKPe4vgsf9RUgsTMO6T17YFd4Jx74NIJWVfV223dKy0nYfdlyFA9/uoc/j1ejzeDU2NhmDWppVb8es8wiyLNs1ASNXWUzfQVbbWd6XbzwfWXYWCVH8SeU/lxZI1WZl3IcyOOk3A84ulgCAWfN7iDSkAUBNhdi5e5y4CNpMiwo1pIHfbGVa2Wy8TwSUJMeI1qkUJCM5C+293TF5M3+F8UjYdnRR8UbH4W0kXp9ZWAifcxfl66wE5t28g9jMTMzyEK+5Ki0r7/uDzZFuFYsLwg1kQfs2OP0+GMm50kULZxUWou2+Q3KvdK56GIDj7xTz4H0aEwunzTsQMX+2QtqTxNG3QVjjX74VuLGuzRTUm6qN6659yCyQnLxDVlzM5FvZabhtNynpiqKYd/MO5t28IzQefqSPh53ZPd4xDbIFnw2b2QXrZhDJoTbP80XH/s0rROqtLCNnd8O6mUQ/Dq+7jkGTPEnlrBI2+jgpTtZNkbg0t0OvUR64cZLYUejpOB+3oqTX+pcWFZoKRtp1wEi7DkJloiTvptbpgal1RO9slMraHf/mjWH2F6CqoiVUJk+7KxsMFVkm2FdFSvXJiudQD6wbxV/8urj9JiZvos5EqkhU1ZkoLiS+IwSl6M5uuCJUTxo8h3rAb9tNfA0iFl4q6j5kYeFs8anNVWg0GJnooHlLB6Sn5cK71zY0amoLOp28Brxxx4hf9QlztqeN7IntFEHNyrQSGfq/frBvYIutE/fJdb2+umIlnMqy65nisgOd/fBRciUBTr0PBgBse/JcYX0QB4fLVZghXQqbw8H5j58U2iYVZz58LLch/adwISRUKYY0AAxp1ECu67wb1ldwT8g8jCTrwOppkY0WuopsvtYe3clbyTN6bcWHZ18R9i4Gj64G4dKhx1gz7ZhcfZWpHz3I/Vg38wTycwuRm1WAyE/xmNBxHbhcLmzrSpcFr6IRTCXO5XIR9Vk+N6nKIo+VRjKka1AeHv1aSqxj62ItU5udRkhesKtM3r+NFvvz7k0U7t0KxuljT5Gakg0A+Pg+VqheVaFmZboczPNcCQBY0nMNVl9fjMWnZmOcyxwwfm1FzPNciaToFEzbJn/SBC/nukK+r6WoMRgY2bQxejo7wVpPF4aahAwSF8CzmFgE/UjATjEGMxfA2keBWOLZTu7+AcDFT6Fg/9rGdDQyxOVRw6GpysThN++w7hF18FNecTFyioqQWcg3fJZ2bI+xrs1Qwmajzb5DIl1aTgUFY2SzxpRlVOx4+gK7nov+HNQYDMxv54H+9V2gr8GfwKTl5eNscAgCoqJFugosuXMfDc3NUM9Uss+8PHxOScXyew8py+gqKuhTzxlNrSxgqKmBtNx85BQX4f7XSHxMTCbV1SvnxOzciCEiy5Jzc/Et/afSdlGk5eKnUCy+fU9yRQBt7W3hVssahpqa0FVXQ2puHqJ/ZuB2xFek5uVRXjOiqfT/c4Ks6OyJE0EfKMtKx3BdEyN4OjjwxjBA7EydePde7BgGgMmXrpFWpw20yQFM5oayBcHR6SoYPc8Lx7cQLltRYT+weKR8CwLlgU5Xwej5Xji+mehH4I0PCLxB/hwtbY2x/+5C9LD/i6qJSoXBoGP3jXn4a9BOFBeWYLrXZlz/ugkMhmLjLUTxMeMi3qWfQm3djkgq+IS0wq+Y6uQPADj2bRC0GSbQU7VCPusnfuR/wLRfZQAQ9NOX9BsAmhkSSZYOfOkONrcELvq9EJUTCGe97nA3mYzfhaEL++LsRn7w63C7afCNkc6FRl7+d2IGHp3lx0Wc33wNbQeS41s23pNN9GDALC/sn8dfpR1uNw17X68n+WP/jvhF98Ig+xsV/r40ZflyyUiV6ERVZfiZC3j9PR4AMKO1G+a0aS3T9QFR0Zjgd0Vk+RLPdhjXQrLSBiAcKCdIxII5QlrfV8PCecF7ojDV1sa10SNgrEXW8j7+7j1WPQwQqq+vro63s6QToU/OzYXH3oOUZXQaDcFzZ0CdId2csu/x0wj9FZBYFp9mTbCisydlmTRQfa6RC+cKnTfU1EDApPHQVJVuuy+nqAhjL1yGT7Mm6KNkRRJR/xsVEYCYnp8Pt93/iSxXYzAwvEkjLO0oXp9VkIyCAvx14zaeRMfCwdAA9yaMkbt/gmPYSlcXBwf1Q11j6YPSAqKiMf/GHdLkUxDBMVzCIvsXx6eNhL257DsbHDYHrx6GwnfXfcR+SYK2rgasHExh52SOrt4tUaeh8tVOSrl34TXO7rmP5PgMmFkbwNrBFDNWDYKpmKj+qkrId2s4WbyAKkO5n9+RyL4YYX8KanTJesyHvvbChDpkA2RvhCemOZH1u5+l7IGRmiOc9bqLracsujL5uy5tB7hh+TnpvltWDdlGSnwiSd1C8H0AIsHKmdh9pEyKVNw9HoCtE/9D7ab22PNqrdi6ZemmNgzcXzKPDCYd9T2cERwQKnWfqXh1MwjL+5HTwk/Z7IMBs73EXpf24yc2jduL3Mx8qe6j7OdVmeohz5NXo57+UIRlnIaH+UpxVRXqu1ZjTFcDuAASs3NgqSu/SH3QjwQMPn2OskyFRsOXBdJpMooymAY0cMFGr26UZeeCQ7D07gORbYoztsproIm6/ubYUXCSQzJuvN9lPI6KKVefqBA3SSllb//e6FqnttzvoWwqy5imUpAR5J8uHeVeVVYUihjDAOC8eQdYFLEJgmM4JrkryWc6Jqkz7MxFjz9BrsUORB/bitlhuBLTC6oquvCy8ZVcuRyUlLAxacoR/EjIQGv3Ovh7RX+lvp8kQr5bw1R3FrILHqCO+T2k5x5FQsZynoGdW/gUyVkbUcSKgoGWN3TUO5GOTXSm4VtKH9gY/QcNVcIVJiPPD2k5B1HHnB9oxgUHRyL7oZidi66WK+Gg046n4VzCKYB/0gZkFn9HTkkSijn5QgYxlZF84Et3sLhkmTsAv50xzeVysXnCftw/QT0JNbYyhApdBekJGZTpyes0c5DZmH58/gXWjNhBWTZglhembJEtkLiUTeP3ib0PDW11ZKRkITdDeEdO2vuoSsa0DCjUmK7xma4G0IByP4SbWVlCg0m9mslRwIRqbfcuIsuGNG5Y7vbl4cbnCMrzM1u3ksuQBoDDg/pjX/8+lGWSVuDlha6iguNDBlZpQ7oyEWdIHx7Uv9INaUAxYxgAXs2g3k4XHMOChjQA2JlL5/qiDK7FDhRZ1s/uhtINaQAY4bMfu3f64N7thZVuSJeir9kPNsaE64yRNtkN8Hv6NDiaXQONpgoL/ZVCx1+SPMHlliA2jS8VqqnaiGRIAwANKhhf+xqmOvkjKicQ+yI68soOfvVCN8u/McTuMCbUuQltpnTBtdpME4yrfQXTnB6Rfn43aDQaFhyeikXHqNNRp/34iZS4NEpDWl7aD3ZHv+ndKcvkNaQBSLyP7xEJlIZ0dSW9KByXovshq7hi/alrjOk/iMFyBlBJA0NFvn8lRyNDBfeEj6BWsCBTWrUoV7td6jhSnr8d8ZXyfHlZ2L4NPGxtlNJ2dUfSRLC9g53C35PFFi3Tpmzk832vnK95LqpGFra0tBxoaSkv6ZM8cAEixRsFlgZrEZ06FNaG2yiPAS6cLd/C2ZL//UajaVC0xKeL5TJoMvjftXQaeWElr0Q6hSobrZaIya2YoPGqQKcRbeE51EOmaxq2rYdh/+tHOjds5mF4DtmGh8/CeedCIhLgNXo3+k7gxyMYutVGfq/mYDmaAQC4mmoobmIHz6HbsHQT4cfdZuBmvAuJQ+fhO7B4g2j3Tar7kFWVp+x9VAdeJa8HF2zoMiv2mVkTgPgHMbdta5wK+sALFqwKDG8iXoTeRl8fcZmZYuuI4ktautA5I01NqEnpIy0OhoqK0HZ7MVs56YPHS+nP/icy4wp1oIkKjYYbY+WXgkpMagkL89dyX69M6DSaVGM4r/ARtNQ98S3BFY6WbynrPE9egZSCD7DUdEdiwSvQwA+O+5H3FE+TlsBEozFUVbQRl+uP4bX5BpxvpBtsdboCAHKK46DNtEYb8zUAgLCM4wCAEk4O77WLAV8iNCbnLp4nr4A205rkVuIb6QYDNSewOAUwUKuNuFx/tLXYgFpaHfAlyw/F7Gw0MBxHqi/YJ0HOnH0p9HrYUCKoq6iIBa/eW+DZoR50dNRx9VoQ/v17ANoIJIfp1HU9WrnVhpoaAzQaDcuX9gUAvHgZieUrL6KnVxNkZxfgcWA4/O//j/qPQAFdRQ+5hQHIyLuAOub3EZUyiPhM0nxgZ3wcmflXUVjyBYmZ/4CtOxtZ+TdIx3XNAxCe0BzGOpNhrCM68cneCE/YaLWAnqo1PmfeAptbzCtjc0vwNGUXVFW0EZJxCeYa0u0etjGdiSORfeGftBH19HqgkJ2N6NxnFbY6La/7gLTuIFQsPjkTi0/OxKen4fj0PAKBfi/xPfwHQKPByFwfBub6cO/dHL0mdYGmrvCkZtqyMzizi0g1f/DMU3TyAGYsPwtrCwPcOs5PEDf77/No51YHTy8vgP/zCHRs7URq58FTviH+8Fk4HvjOxtV7wTLfB4fNwfkt13n3UVxUAn0TXVg6mou9D3Eoyq2jpISN4wcDMGFaJ7H1/O99wrp/ruB2wGIwmOSAXnWGIfJZqXiVuhGtTBcrpF/S8Mca018jkzFp2jHMmdkVfXs3rezuVAjaqqpwt7UhJVqpbNo72Istt9DVlsuYFnWPO/v0lLktKia0bI79L98Inf+ckqpQZY/9IlxKaiC49zWS8vzV0SNkCvAri+DqM5udBDrdHD8SXWBlEQYamEhO6QoD/U1QVW2M/PxLUFExQGb2apibUiuvKBJpxzCbk4GiklCoq4p2c4nJuStkIJfyOHEeWpkuh4NuLwBARtFXPEqYBU/LnQAApoo2PMxWUbZbajhHZl8jGdGl2Ol0w/PkFZTXZhRF8Pp0/lt7vEz+F7UcOqCu3iD4RrrxjOmfReGopdVB5L2VGs4HDwfwXpeipsbAw3v8hCOzZ3ZF956bcecmke1246abmP+XF3p0F57sL13uRzKev0WlYOH/zmHjetGKN4K4WBFBZaWGsIOpH6k8v+g16lkFIzPvIlKzd4PFTiEd65v3hbPlO9I1VMGMggZuW9NZIstaGlOrTYkykMfVvkp5/nfl6MmnOO77HO3a1MW/S/th6MK+Ml0f852/qOPsSMg4fo5MwuBe5EWSkPAEdG5TDynpOWjgRCQqWbrpKhJTsrH73yFQUeGvKrdobAcA0NWRzegFABW6CoYu7CvzfQBAYkEGLDSkC/o9E/sYw2ylD/gGgCP7/eF39hXGTPIEgyF6R61j1wZY988V7Nt5HzPnkV1jOlrKpl6kKP5YN4/ajmZQU2Oia2fpNGA9u4oWq69O2OjLpjkrDeVJrW1noC+2XEdNvu3ZDQFPKM+72cim1SmKzrWpXT38QkIpz8v9PiJcSmoQjyInNEXFxKSJw8n4dfwKTGY9qP4K/mIynaCu7lkhhjQg/RjW1RwANWZ9WBkfFlmHWUZHWJNhRjp+mbIKvpFu8I10w+3vI5GYz1+tr28wGr6RbvBPmIm4XH8oCi2BzGXqDGOUcPj+nNpMa7A4BQCAgIS5aGMuW5CXINdvfMCESYfhPXQ3uvbYhOJiFq/MP+AzpSFdSscu63k/Eycfwbsgxfln1rMiVhv1tQaijvl9oeMaKpaTZ1+U6/pV8/vgTkAo4hJ+YtVOIr5jw+L+WLHlOsK+JiIk/AcAYO3Cvth26CHyC4rxPpSYzCelZsPBxhjZuYXY9F/F/u3XhZ1H3yerKcv8vj/DuFc7kFhAfCd6+i/GiBeb0e9X/eUhp7Dn600Mf74JAJBSlIV+T1bjZ3Euqf79JHLuh8f+RMZVcYa0IE8fhwudyy6Ow9lvnfHwR8UkVCvlj12ZptGAO9el0yZ94B+m5N5UHOUxfEWhiMAqUTBo8s33PqdI5wMoL/aG1LPzt/E/lPq+NfAplZori6BWs7zo6S5EUnI7mJsFIjNrBbKzN0FFhZj4qao2g6ZGX2Tn7Iauzgxk5WxBcXEwdLQnQUdb+Xq70o7hbwlNwWITeuNOtagThpRw8ssc55COB9rfhRqdesLrYuADFwMf5LGS8CFtN6JybqCDRflXhQRdTcrSxeo/PE6ch05We1HI/gkaTb7vs5lzTqJr54Y4dGA871zHLut5rw0MtJCTWwgdbWofdVncOmqo3nA45XOLbN6Q77t77xSxQ+DayBYB58n2R6tm9vA/Syjy2FkTu2qHN/Jd1W7/cgl5enE+75yne10oi8E2bbHYZTBl2aBaHhhUy4NnTJdw2DjtPh+JBT8BAKsajkSb5IXwbU2kP/d5sRV3OvwDr8d/41b7v3n12zxYiC7mfM+An+nSZUMuJStTOBfFw4Q5GOoonXqRIvljV6Zl4e27qpNlpyqiLefqcXVGlDZ1Wh51ohl5KKvZXQOZMBETpsYW5c+Ip6szF+ZmRMIhS/P3MDcLhJXFr1UTeq1fdYiHm7HhEViav6sQQ1oWTPX/gYPFKzhYUPsUE5ANhbLG9Y+8pxLfR4thDg/zVUgpCBIq43AVm0Zdg2GMlIL3yGMlwVCtntztfPmShJ5efPeXnz/JagYNG1jjxQtqF6IaavgzkOf5Q32NtI8ybR3ZAqy1KSa7DjrdkVUci08/jyOPlYTcEuqEa4rmt1iZfhcUg0NHAxEVnQoOhwtbGyP08mqMfn2aCdUt666xf/doOFGkow14HI7omFT4B3xG/I8MymsfCfjczZhzCqFhP0jnynLwyGP4nn0pto485BUXIyknF6HJKYjPykJybh6yCgtRyGIhq6AQmYWFyCosQlZhIYpYLMkNyoheNTKmpdFzLg+ikmrIQ31z6eSq/lRE7QL0cFLeao0y+Zb+kzeG84pLkJaXj6yiQt4YLmKxkVVYiCwJ/2OlSVsKiz9CXVV8PIitdhdciekDM41mSC0MhoEaP+ips9V+PElahG/Z16Cn5oCUgveopz8cjrqEr6VfdBfU0uqAInYGEvNfw91MOEFCPisZb1I3opD9E23NiZXfnJLvSC0gXBdKODmIyr4BU41m0GZaSvU5qdH1cT12EAbYyy9FOWZ0W3gP3Y3ePZsgKTkLkZHkjKFL/tcbnbqux+PAcGhrqeGBfyge3iNWo7dvHYGOXdajR/dGYDBUEBz8Hd7eLdGzR+VLMNagWG7e+VjZXag0zsQ+xtufX3Gl7TJwuFyMe70dLA4bG5uMw9qw88hlFfCOqZjg2BUjX2zGKff5ONVqHvo9WY1jrcQHgrq518a92x9RVMSCmppo87SkhAj2b+Eu7AbZ2IiIRdAzFI7VUCbVPmlL5x6bwGYTqgq2NkZQUVFBdAyxYkVltH4IjsP3+J/Izi7AoaOBIo3pw8f4abBP+RI+UyOHu5PqjB/DT8PN5XLRsdtGzJreBf37ChvxAGGM6+pq4KrfLMpyaUjPz8eKew/xPPY7coqExfPlpTxJUDrVdsR/A8QHysmb0GPGlRu480VYck7Sdco2msUhT5ISqv52dHTAgYH8IJFXsfZws+XvkvzI2g26ihbMdcYis8AfX1ImQVfdHXQVHfzMv82ry+EW4k1cfRhp9UIJOxXZhS9Q12Q/DDS78do10uqNrIKnMNTyQjErEU6mov1sZbkHQHlJWzr8dwTxWVlC52+N8ylX8GFFcC44BOsDnlTKGK7uvE/fhc8Zp0SqeFRnHgZ8xuXrQYj/kQEWiw0DAy107Vgfo4a5S764HNy5/wlXbrxHSmo2srILYGKsg5bN7TF0UEtYWoiPa6GCywXOXHiJzxGJCA75jrz8YliY68HSQh9DB7ZEsya25eovm81BZFQK7jz4hKD3sUhKJr4HNDRUUcfRFJ06uKB7l/JJwXK4XPQbuhvZ2YSPfmkAYg3Ko6iwBL06EYuWw3w8MG6ycFZhDoeLbm0J1aDrDxdBXZ0s8/gs6R94mK/E+aiuGOwgVmNfoVu/1XZlmsPhwmfcQbDZHJw8MhHW1tLpFTdpbIMmjQkfpkNHA0XWEzSUS41pwXNlodFo0NFWx8499ymN6U+hhH/n/l3yia9fCAnF4tuVl3xBHEw5NaZrEE9Z31hjrX7IKXoDHbUWyCsOQXzmFp7BHJEynmRo5xd/RniKD5xNT0CFpg4322+ktt7EOaOFDT94Iz3vOun66kBmQQHleXMd7QruiXRU9BhmsRPBoFsgNrkHbM0kr+IWsnNxLGo6jNRs4G2zCudiFyO96DtGO+yCFsMAWSXE6u1/X8dgocttbPncG1oMQ0ypQ0jfHf42GYXsHEyvSyRi8YtbgXxWJnwcdir0vj5nnIKryQKFtlmZZOcUos9g6s8oN68Ih088weET1AHVpQTcXii2vEMPfkrp0rpcLnD+0mvsOxQgVD8pOQvXbn3AtVsfpGpfkL5DdiErW3hsxv/IQPyPDLx+S3zPTJ/UEd79XaVuFwA27bgjdrW4qJiFN0ExeBMUg/Vbb8HAQAszJ3dEx/biXYIOHA1EVHQKXr6JElkn8OkX0udIhSyfUw3CqKkz4dmlPh7dD8WZE89w5sQzMBgqMDLRRXpaDlglfPnZth2chQxpAEguCMK7tB2SDGmFU22toMCnEfiRQLhfSGtIK5vevZqILLt0hfAntJBjlv8hIbHKGtI1VBwm2oORmnsBAJCWe1lsXQ3VusgrChFZzimTEphGo86OWZUpEqHrraaEINvyUhljmEEnVDFY7CSp6j9M2o+JtQ+huwURBW+j1QjT6p7Cw6T9lPXZXBbPkAaAvtaLSccuep5oayp/5rayvExZhYc/psJEvTHq6FaNTIaKYPy0o5Xyvqs2XKc0pMvDijVXKA1pKvYc8EdOrnRucSUsNuYsOiuz20VGRh7+XX9dYj3f8y/FGtI1VBwLlpJ3uVksDpITM0mGNAAsWk4t7cdQ0cT33ECUw+FBLqrtyvSxk88AACOUvP0lCxPHtYfv2ZdYs/46lv6vN+/80eNP8OjxZ1iYyyZLx+Jw4Lx5h8z9sNHXh6WuDjRVmTDS0IChpiaMNInfJ4M+IDhRuqCgxS8AACAASURBVIfr74iDCBWO6oCuujs+Jw+Hg9FGJOUchYUuP50wDXTEZZBlwky0vQEABSVf8DGhGyz1pkOTWRcqFNnS1OjS+atWJeg0GqjC21gcDqqSF//MqzdxO+KLTNdoqarCzkAfZjravDGswWTCUFMDF0NCpRrDiekzYKg7HZrqonfUBPmW+xp0GhM6TGMAQF2dNgCAmLxS+SouSjiijR8dpgl8YxZglP12AICxmi1M1R2kem9paGW6XGFtVRUmzTyO1DS+ggqTScfOTcNRz4mYCHE4XOz67yEuXyMHd6qo0NCkkQ1aNreXyw1j1/6H8H/8mXROQ0MVeroaKCgoJhnEluaS2y8oKMZfi8/hcwQ52IvBUEE7DycYGmjiW3Qqwj4noEhAgrC3907Uc7LAvu3iEywxGXRMHtceU+ecFCpr1tgW1tYGYLM5yMjIx/NXwoGjnXptxsMb84XO11D1YDLpuP9sGQDg+KHHeHj3E1KSs2BsogNTMz0MH+0BVzfRkrF9bM9UVFdJVFtjOj6ekGCpU9tMQs2KxbWZHR74h8HERBeTxhOC5SdOE+lX9++WzSFekiFtqq2FzT27o7UMqaYffP32RxvT9yaMqewulAt9jY4oZiVAS7UhbAyW8M5zwSYdC/IpsTda2kbyJMdK2MqVDawodNXVUZgrLKWUnp8PLVXVSuiRMGsfBYo1pEvHcDMrS5EKMWV5HhMn1Ri2MNpN/DaUbkI+qfZh7PvqAy2GPnzsd+Jh0n6kFcVirMNeAMDp6HlwNxkOOo26nwcjJ0BLQEbvWeppJBV+xdQ6J6R6/z8NDoeLLwKBj+rqTNy5TPZ7V1GhYfbUzvDu54rh4w7wzg/o0wwzJovPEieKN0ExuHiVSPpiZWmAU4cmilRbOHfxDRq4WElss8eA7aTjv2Z2RR8v0Tu1Hb02gfMrXutzRCLeBsXAtZmd2PconWD07NYI82d3F6sQ8TYoBvOXnucds9kc/MzIg6GBFmV9Ue4Zgm4dNT7TFc/oCe0xeoJsiV8qi2prTFuY6yH+RwaiY1LRvq2T5AsqiE3rh8Cz6wacOfcSk8a3R7jATF1XhhSdnQ6K3vpb2rE9RjdvCpUa6bQ/jrqmB/Amrh6aWZOzL7qYncOrWHvoqLlCQ7UucgpfwVx3Iky1h8BKfy7ex7eCqfZwJOUcgxrdQkTr1Ys6RoZIoTCmw1JSYaMv+2qdoul08ChiM6izd6rS6fj018wKGcNxKf1hYyreLQgA1Ok6JMN3sO0aUvm0uqcBAE0NiCyiC13Iftgz6pJXhPrX+v1WkhWJYDIQFRoNZ46Klla0tNCHigqNp3nsd+Wd3Mb0gl9Gpv/NBaSselQMGdhCYnv7DweQjmdN7SzWkAYA/1sLSIbq/KXnpfI3ltYn2bWZHbp0rI/7/vwkWkdPPsW8Wd2kur489Kg1G7e/y76jDAAX//PHwMkdFdyjGiqCausz7TPSAwBw/Je7hzKRNhtPKUaGRADUp9B4zJlPBOMsnNdDpjZEPYSPDxmIsa7N5H4IF3Oo/UxrqB7QQAeXWwKGCtllSEe9Jdxso+FifgH2hmvQyPIBTLWJ9MaWulPQzPoNrPXnwrVWMBpa3iEFG7rZRqOxVUBF3oZCaGpFPSm4//Ub5fmKRtQYptNoCJs3S2ljODqxNQAg4rslIr5boqBI+aoXLBZHKOFCciL1/ddA8DCA72bRydMFBvqaYut39nRR2Hv/u7SfRENaWs76vSYdD6CQpKWiVQuyC1BenuKUbQBgyfyepOOg4DiFtp+RloMx7v9gltdmAMD3yGSMb7uKV96j1mzS79ysfIxu9TeWjyJiEIKff8Wolivx8CKxMDLTaxMOrb6KiR2ISeyMHpuQ/GsHHgAWD9uDpSP28Y5vn36Oka4rFHpPNchPtTWmPds7w9RUFwCQmCQsj6VI9PWpt4ZEUarm8cA/DEVFLOhoq6NjB+m/CL+l/xRZ5iGDSwcVhSWK15muoeLgcIugxlBMSvTqTm0javm70KSUCu6JMOLG8BhX6YwNUUgaw3bmjwEQWQ+daiVAjak4I0wUDIYKDI2qpopKVSUri58gR1eKZBWisjHKQxuPOgprSxA9GXZfW7Uk+72+ex+r0L6UnatmSxkYKS37V1zEsRcr4bOQMNr3r7yEw09E78bsX3kJhwKXYfbGoQAAm7rmOPn6Hxz4h9g12nWLUKg5GLAUALD7NlmxppF7bTRw409AEmLSMGll+QNxe9RZiB51FmL7Er9yt9Gjzp+rZlJt3TwYDDrOnZqKTt03YrgPMdOzszWGCp2G2Nh0sNkcIZ3pb1EpSE7ORnJKNnLziECam7eDERWdCjNTXWhpqVFqTq9a2R9TZ56AZ9cNcHQwhZmZLn78yMCxQxMo+zZimDvS0nNx5VfQyL7dPmIFyMuy5wX1StKABuV/KIYkJUuu9Btgpq2NZAoXgM8pqahnalIJPSo/sT//RlLOcbS0rcnMBgBeznUx5/otofOR6emV0Bsy4sbwYk/pAgJFIWkMl1VmsTMvv4rI8QMBeP38K/YcI4JevdqugZGRNk5emY0rF17j3vUPWLlhMMws9BEXk4a1yy/Co70zRk1oj4yfeZg1/jB09TR415cH+91bAADRM+bJfC0XwOy7NxGXnYkr3iOkep9Srg0eiYamssXohKQko8/5UwCE+1sioE7AYnEktlVcrLiFEEW5F714Rd4FmjROev/W7p0bYPue+7zj63eC0a6N8hIuSascIi1BgREAANcOhOxeeFCM2PqvH4aCqcqA8a+A0b/6bMPR5yuQnZEn9rpS2pRxnek1uo2MPa4+7N56FyHBcYiOSgFXQjr30mDFyqbaGtOlPLyzEG/eRuPwMX4GxFrWhujlJZyNasIUYT/k6zc/4PrND7xjqkQvzk4WOHZoAlatvYbEpCwkJWehvoSgjNkzuvCMaStL2RQknsVQb0dNbCmbJmdZbnyOUGiSiKrM8k4dMOPqDaHzc67fwt3xFZsZSVHYGv4NW8O/K7sbVQZxBkFGQQEMNKRfJVM0yhrDAKQew1/j64DDJR7UTrUSyvWeHbs1QKduDXnHrBI2Tl4htq/7ebdEP++WPLeOWeMPY/eRCbxkWhOG7oWaGgMZ6cKT24omLDUF17+GS64I4PyAIYjM+Iklj+5LriwHbi0c8CiQ6EvAk3DMmd5FbFBdwJMIhbyvTS3FJTS6+/AT6djNVXr1lrIawRFfKibts6I4ELAEI11XQIVOw4lX/2Dr1bmY0G41GEwi0HvhLh9M8lzLOz78ZDl83FZC31gXO2/Og/e0TpjkuRY6Au49o+Z7YZLnWvz3cDFm9NiEkmIW9Ay1seniLOxfcREcLhfrzkyvlPsVB41Gg6ISAHbxWC11XTv7qrMwVu2NaQBo4WqPFq72EuuVJ423rY0RDu0fK3X90i2liTLM1EvJEJGMwtagfEFVy+4+KNf11YnuTtTbmOK232uoftQ2MqJcie588BgeTR4H3UpKda+sMZxfTCUGSE2pIa0IngWEg8sFho2RvBrm7GKFp4/DwWTSYetggmYt7LFk9SBwOJJXX5VNfRNTqVe0W1hao4WltdKM6bkzuvKM6azsAkyedRwHdlFP9EtK2KSVVTVV+R/dFmaySbSKIyycPEkbNHKv3G1l50i/cnzt1ge8fhuNpy+Es+NWFAbGOjj19l/esW1dcxwK5K+SevZrDs9+zXnHOvqaOPHqH96x10gPeP2K/Spl+OxuGD6bCJLcc5fsMrHGdxrp2KyK5NcAACMzXaQpwN32/K8EeR7tnDBzXncYGevAq8M6dPVqjDkLvQAA799GY+Hs0xg5tm2VUvqotj7TVRkWi4MpM4jkBcOHtpL5eiNN6kCUuEz5A3pyioqQW1ws9/XVEVE+teKUUmqoXpwdMZjyfFZhIVx37qMsqwiUMYYBoOPBI+W6Xl48uzUkGdL3XgoHPpn92r5ev2skhvp4YOAw4rtv6ZpBoNEAOr3mcSOIro46ycf4S2Qyxk87ylvRL+X5q0h06UN2Obl8dobc76umrrg1tJ9SuigoigVLz6NDj43YuutepRrSiuLk3XeV3QWFwGErZlX6xmViN//vdd4wMtYBAOjoaiBT4P+sqas9bgUsxqmjT5CWmkPZTmVQ8+2mBHzPvURiUhYYDPkysVnoUgfyhCbLrw+86fFTua+trsz0cKM8L0ploYbqh7666KAsDpeL+CzlBieLQhljGADS8vIlV/pFaQBieV08ABC5p2tQOAvndCcdf4tORc+BO7B64w2s2XQT85acw5K/L5HqaGqoQlOjauioK8qIkoZnLyPxRoxfsro6E8ZG2nCqY45WLR3h1bWhyLpVhfOPPkiuVA3IzlTMpCqHIkhUTY2J3DK7FsxfrjP+9z8J1a8sfgs3j6rA+MlHYGVlgOCP33kuHrev/SVXW72cnfAxUTjIaMW9h+jr4ixze4+jYuD7QbY0rL8DPZ2dMOfaLcqkorU3bsOoZk2wsrNnud+nmM3G7fAv6Fu/XrnbqkF2prRqgf0v31CWdfjvCC6MHIqmlhWrrS1uDLezt5XZn/txVAymXL6mqO7JjJkcWfZk4V1iAgZdpM5cVt/EFDeGCGfI2x/0GhuePyGds9c3gP/IcUJ1R165gGfxZD92eQIYRZFbXIyGB3aRzjHpdDzxoQ5SL8XDvQ42rBqERcv5SgqFRSV48CiMsn6jBtbYuWl4+TusIHR01EnZEqXVgZaV7v23obCQ7OJUt7YZdm8ZAVUxLi+37oUopT/y0G7WHgTunI7Y5AzYmhFxVAnp2bzy5hO3YZxXS/h0c4WOphoO3SSCmL/9SMe6SV7Y4fcELnZm6OJKBGmGxRDfLy52lZ+4rmyqb3nhUEzaLa0N8IlC1pBOV8FVv7cYPLxqZMGuMaYVhIaGKl6++gYdHXUs+19veHaoJ7eO59gWzbH2UaDQ+bziYviFhGJQw/pStzXv5h1cDf0sueJvSui8WXDZspOy7GTQB5wLDkHA5PEw1ZZN/rCIxcKGgCc4EcRfWagxpiuH+e3aoKOjAwafPkdZ7n3qLKz19DDNvSUGN2ogU9ufU1Kx7O4DXsbByIVzJVxBIG4Mt9i1X+p2gN9/DD+Ji4HPtYvQVlXF7aGjYa1LSJ4m5eVi1ZNH2NiROtHGxudPEDp5FjSZTBSwSrDh+RMc//gepz4FY2QDcgD6qX7evNdlVToUQakh/XnKbF4myxMf36PV0f8kXuvm6gB1dSbPWLS00EdqWg5UVRnQ0VZHk0a1MGJIK9Syqjo+sqU417XAq7dRvOOEpEyp0o/LwrfoVCFDWllGuzIJ3Dkd15+H4sPXBCwf3YWyTv92DaGjScR5dG5eB1wucPo+4frg7Un+n5618zJqmerj6P+GKrfjYggLisW8IXsU1l7jprZ48ZScMda9TR28ex0lVJfN5pDcPyqbP9KYZnGyQaMxQKfx/Rq5XBaCEjqguZV87hC7t49UVPdAA6DGYKCIJSyF9L/b93Do9TuMatYYI5oKK5YAgP+3KMy5fksoWImuooJtvXpg1rWbCutrVUeVTseFkUMx6qwfCik+z2I2G633Eml6HY0M4WJqAldrKxhpaqKEw8HP/HxkFhTiU3IyXsZ9R0GNTjcPLoD84mIkZOcgIVu079qdL1+hraoKCx0dWOrqQoOp+K+dZlaWGNSwPvxCQinL47OysOTOfSy5cx90Gg096zmhmaUltNSY0GAwkZqXh+TcPLyIjUNMRiayCssnoyVuDAPEzsg/XTqKHMMFJSz8+/ARLnwU3sbc2afnbzWGfa5dBACETJpJOm+upY093XuLvO7rtLmgqxCeihoMJv5u1xHHP77HztcvhIxpZXIkmPB7DZ08i5QS3qdRU/iGfkREeprY6wUzAa5Z0R8e7srRgFYGXTvVJxnTV66/x7SJ5d/tE2THXnIA6Ir/if6fqMpM2nQBP9KyMH9oB965qX1bY9CK4/D7VzjwdOOZAHC5XJxdKbwrAwBZuYVQZebi7psIdGshOQv0lWNP8N+a6yLL7154jbsXXossl4aFW4eV6/oxE9vjxdMvSEvNgbEJ4TPdd2AL7N56F+OG78PsBV5o3NQWl88T/XRXopSirPyRxnRwohfsDJbCSJOflZBGY8htSCuDd7OmosHWXZRlkenpWHnfHyvv+8vUZsR8Qsrqd3oQS0NTSwt8+msmmu7YK1ZW7Fv6T3xL/4nrnxUjQfU7UHvjtnK3MeOKsEShOGRZtRVkfY+uKOFwJK7isrlcXAsLx7Uw6STS5OXdrKnoe/y0SAUZecbwLA93eDnX/e3G8HRX6vgGcZQa0mVJza/Y1arjwe8BAJpMplDZzBatMOOO6P//rbvIGuDVyZAGgE4d6mHVBr6Bdv7SG4Ub02UVQzq2l24HMLDMCqc8qNBoPNeD8vqHH1jgLXRuQi83TOhF/O+/O0j+3ts7dwDp2NJIl3Tsu2Ik6lgbY+g/J6Uyph3qWcKlmS3CghSbHKeUKx/XQE1DeAzIgkNtM9BoQEpyFs+YBoA6Tub4GpGE+TNOkuov/XdA2SYqjd8mALGQFYegH+3xMs4ZEalTeec/p4zD6+/N8DaeiCwPSRqIIlYCIlKn43ksXxPzeawj6RgAUvMu4UWcE9Lybvyq44Cswud4FdcA4alTlHo/6gwGNFXL948pyLx2HpIr/eacHU6t/FDD78Pmnt2hmHQU5UedwcCefr0U2uYsD9nVgaoDtnrK9clWJhlidjEM1cWnCH8TFM17LSmd+J+KqEmTJO76U+9SyYKWFl9aMy+/auVoWH74NgYsP4Z1k3pKrgygkZsjtpybjpX7x8BawfrMU5f3LbchXcrh01Ph0oCc5Xf1JmFXlibN7cTqslc0v83KtDrDBs2siDS6aXnETPlT8lA0MDtLqtfQ/CKexzrAyWQPaWW6te03kjH9KWkw9NRbw90mAnGZW3nn0/JuwM3mE5JzfJV5OwCAj3NmwH3PAaTmlW+l5eSQQXC3rcU77uvijKtKXpWrijiZGCNy4Vx4HjiC75mKVXlQhutCDbJDA/B14VysuPcQ54JDwK5kFYraRka4MHIovE+dlVxZDL/7GFZURr7KgEsZ4kygShev6CToC5yRKb1SS1Vi+OBW8D3/knc8aORe+J2aJuYK2bC1NcaXr0m84/AviXCuKz6gOL+gGM8UIJ1nZ2uMkNB4AMD74DgkJmXBwlxxOt3lQZT7hyRadXJBq05ENuWfqdkY0ZpIktLNuyXmrB2ksP7JSy1bYUlbQyPtKpPpUBS/zcp0ROpUZBe+ApuTB9CI28otkl/BIr8kElpqRLCStipfYkdfoy0AgEGXLauhvLyYPgmRC+eK1EwWRxNLC0QunEt6CAPEVvGfzKNJ4xD610ys604dBCItDoYGuDZ6BCIXzkXI3JmSL6ihwvi3aydELJiDR5PGQV9DtHyeNLSyqYXNPbvL7X7S9Nc4rBnDojkbWnVUF2TFzaqWyLJXCd/FXjthDDm1fIceGyl/OvXajOHjDmDOorMIfFZ+9wVFMmks+R7S0nPR23sniqRIf377Xgj+WnwOk2adEFln7AjyrurMeeIXshISM+E1YLvE95aG4d5k96MR4w8opN2qgqGJLhq5OVZ2N34LfpvltCLWD6gz7cDiZCIqfRmMNXuinulBxGSshbFmT3DBgo4akY1Ig+mItLwb0GA6QJNJ+BpxueSB72SyG+Gpk9HI/Cq+pv8FN83K/bK/M94HAPAy7jvOf/yE75lZ+JKWjoKSEuipq0OTyUTT/7N31uFNZF0cfuvuRgtFi7u7u7s7iy+Ls8gutsiiy8Iii7u7uy/uLkVKqZe6W/L9EZpkGmmSlrbw9X0eHjJ3rk0mTc7ce87v5HWlsUcR2pZU7z9VwM5WZ8Mgq9utzORt8lRMDA3pWq4MXb+qOzzw9eP4q9f4RUTxPDCI8Lg4xICNqQk2pqYUc3SkRv58tC1VQqusei9Dgmh1aCs3eg4jr6W10jpnvTxJtpN9/qyMTXjWf7TKusPOH9GorjwF1y8GwGvIJI3nDrrft5yCu60N93+RuX3d8fbh9Nu3PPDxwz8qioTkZFJEYuzNzbAzM6NsHhfy29pQq0AByrlmruRU6t9wUkoKm+4/5ILne+nfsImhIfZmZtK/4ar58pLHSrlWNYCjkSktH5vxzy6hu9mb5z74fQ5l4dQDnHn8h9K2vZstwd7RUqEtwOXTT2nYslwGrlJ73Kysue/vy+fICNytc8aqnzbMb9CU6h/fs/jWf0yqKcwQufiW+jic1s3LcfHyKx4+Ue/HmpIiws8/HD//cB4/lciELZzTRav03d+Sy6d+ZeFfpzhzQRIwGxUdT/P2sh1dRwdLDAz0iY1NFGRyTKVY0Twq+66ZxthLSk6hQctFuOaxYWCfOjg7WeHrH87RE4949z5I6uNcsIAj3t4hSuXWNCXt2CKRmAYtF1G5YgGKFnEhNi6R6OgEPn4K5qPXl+9SZaRh2wo8vfM+u6fx3aOXWfnUM0iOmEQu3xcDf93O/EntcXWSGKnJKSIiouJwsNVO5u5bIgZKb/6blwPHalS/4PrFWhnImtYdfv4obpZWzKjZSKN55PJ906LCDJXGtDr6tljK9jOZp7+sKR6r/pK65DiYmeNkboFnWAgpX1OQy2tCp0rbKdOJVnZODNz19cEvOhLfyEiW3rkBwPS6DXCztMbKxISyTi7Sh2Qx8PpLML5RkfhFRTLzmiRItFeZclRwccXNylpQH6D57q28DfmCuZERFVxc0QNu+Hgzs25D5t24SrJIpHS+O/bcZsNWRQlFTdm4eiBFNPB/lVcMqVenGH/81kHnMdVx/tIL5i3WPji2WNE8rFvRT+X5mNhERk/axfsPQRr151HYmQ2rBrBu8zWBC4ouxq5/QAQ9B6Yvcahr/9lNXEwCnSpMzzFuHqkkxCexbvVFbl1/S2hINA6OVrjksaF9lyrUb1QqM4bIVN+yH2ZlOpcfg13H7tOrXRWN6m5e1Bf/YJnovaGBfo4ypEHy16qpIf0t+bdp++yeQi4asmHZOfIXduLSqSfUaliSS6ee8ve2IdLzk37axLMHXri627P5uHafrRYVJGnA07Zd/PtBvN4FERwQIa2TaoyLRWJWLTjJ1bPPMDQyoFipvMxe0VvQZ8feNcmTz44Ny85Rr1lpJs3tDEDLSjM5/XC2tG6Qfzizx+5i1V6hT+3ODt3ocViiEx4SF0tInMx/OKP+1HFJSdK+5Zlz/Yr09YJGzeheqqy0fqs9im4Hu54/Zdfzpwr1AfZ27E7FDauITUri5tfkMCYGhgwoX4ldL57iGRqi0N+DR58UDGlTUyPyOFsjH1mVkixZJIhUkh1uzYbLLJmXcwKrmzYqze17H7h4RTtd9D7d1QfWWpgbs3JJL1pq4L6hpwerl0mkaqtULCAwpnXBNY8NJYq58vqtf4b6yamYWWi+05pV/LviPKePPyI2NlFaFhQYQVBgBM+eePPmlR9Df26SjTNUJHdlOpds4+Tl52zYe5NKpd2Z/ktLpv91nEu33pLfzZ7dywcSGhHL0Kk7mTexHcULu9B/0jYio+IZ1qsOLepJnkz9gyOlK9NpV6qPXnjKpn23OLpuGABDpu3ig/cX2jctx+j+DbLlmtPjW61M/0jERMUxsdMK1pyfnN1T+Sa0qDCDzSfGMbDNMlbuHsGYPms5+WCWQr2Bbf9WaUyrW5luUWGGSkNcVbuwL9HYOUrcTs4eeciJfXelbiItKszA2tacTcfHYmllSkJ8Eiamksj+dtX/4NidGdJ+hnb8hyWbf8L6/1y54tUbf0aMlcl8nT8+ASND9cGKqWzcdp3tu29Jj/v3qsXAvnXUtMgenj734flLH65cf8Mn7xD09PQwMzcmr6sttWt40K51RSzMtU+L/v5DEJt33OCzTyh+/uEYGxvgUdiFls3LUr1yIezsvs2Cikgs5snTz+w5cJe37wOJiIjF3s4Ce3tLKlcoQPMmZSiYX/u4iFyEtG+6SGBEm5gaYWtnQVhINIlyfvjmFiYcPaed22Iaclemc/kxCI2IpVHNYvzy1bCdM74tl7ouZffygQD0HrsZE2NDpi4+xqE1Q7CzNsfc1Jg5/5yWGtPypF2pLlPMjX/nyiR1po2QZFIr5K7dF17B9YvpU6oCe14/JfnrtnM113yUcXBh03NJwgYbE1Oe9PtF0EYebX2VM4MzXm8Zfv6o9Dg9w3vQ2YNc8hZmmupcrAxL67cUlBVcv5heJcpzxecjftFyOwP6+rz76du7CFhYmelsSA+qM4dN/03P5BllLk55bHDNJwlw9ijpirNb9svGpRrSAM07VGLZrCOC87ExCVhaSQI9Uw1pgDkr+/LXzMOMn90RAO+Pwf/3hvSd+x8E6cMP7x6lsSEN8FO/ugJj+uzFFznSmC5XJh/lyuSjV7fMlXMsUtiZuTM6ZmqfmqCvp0fF8vmpWD5/lo/9/8K5U0+IjU2keEk3Zs7vgpOz8jijkYM24vnGn3Onn9Isi2M8VJFrTOeSbVQomY+yxd1oOXAVpzf/DICpieyHuEq5Avwxtg2ffCVbpEN71KZUUVdqd9UsHbC5mXDVIyExmRJFdAsq2/HyMR8GT0RfT4/fb5xnx8vH2Bib4jVkEgXXLyYiQRhUI288pzWss4oWBYtJ55HeHCZfO8Ml7w/c7zMSRzPJyk5gbDTVd67BxdySX6vWFdTf9foJvUtWYHatxhjq6xOdmEiZrcuZc/sy02vonrShVYGxnPok28oN9gtnRv+1UuO5pbsk8ZBrAUelRvG8YZu4fe45hUvnpVrj0vQe1wKAUS0X89kzkMSEJGkfpz8vl7b7c+QWbp5+St22FenxS1PyywVErZ19mGEzOzKkwTxiIuPZ9XCOtM+ZG4fgJGfstso/llPeGVMSMDTS3LDKCrzeBTG8y0p6DK5HwSIuSvVkMx9vTAAAIABJREFUnVTIhZWvWojJQzYzfnZH7t/wpHO/XL37fzdeERxnVF86JCQ6Q+0zm6iwGLp5jEPVrveZ0PXp9hHsG0rfspM1rv+9s+ztDJJFSfjEeeFs4kpQgj/LK+6Wnp/4pD+FLYpjZmDO4/A7NHZpSzu3XgAsfj2V2JQYSllX4GbIJQYWHEM526rZdSkZYttGidvTyg2D1NZbveknmtaey9b1V3OMMf3DSOPl8v2xdtd1Oo1Yz5QRzaRlfTpUo/fYzQCMG9SIDsPWcvuxFwDTlhyj99jNWFuaIhKL6T9pGxPnHWTkjL0Kx8oYMnUnHYev48IN3fR5U303uxSVKID0LJF1KYu/Jd5R4ex/+xwbE1OpIQ3gYm6JlbEJG57dU9puTu0mGH5NqGBpLHlwueXnnaG5iEXCH+Crxx7QqJPMh/7Xf/oxfLbyrFdHNl7l9rnntOpbm2DfMLzltGnrtalI73EtsLazYOCUtgyUS0l8Yf9d7lx4Qet+dbhx+gm/tFwi6DcsKJKN845RvEIBnPPJJDGb96jBhQN3hPPPGW5zmcqKOccY/XtbBoxqQoOWZanZoIRW7fW/fkaunHlG03YVv8UUvyu+fMlc49dMB1eJb8noxvMy/Hfg+fjbZOnLqXjFeNIj/1AA+hf8BX092QN1aOIXTPRNGekxjYGFxlLUsjQXA2VZJ33ivHA2daWr+yD6FfiZK8Gns3z+mUWolg+GYaE550Eyd2U6l2xj5ezuCmUDu9RgYBfJtqC9jbnU3xngyNphgrpbF/dTe5zqO53K5sV98SjgRP+J22hSWzuDQJ7yzpKEAQ3cCwESQzI6MVFdkxzNpKtnEInFrGzcVuHc6sbt6Ht6v9J2aQPDLIyMeRWiWbS9KirVLc7nd4G4e7jg+zGYjfOOCVaQG3aQyFse3aSogLB21iFp3RF/dBac6/Y1WOXM7lvS16ksHb9T2m747E5cOnSfNTMOSvu4euwhiw+Mpkwamay2/evS0n0MPUdL3Ic8n32mVoucsUqiK/kLORHkH46zq2y1PSggnPLVJBJs0ZFxLJx2UKs+f1/anWWzjnDh+GMmztEt/W90cjiWhtnv7pIZZHTnISk5RXBcKwfpBHu/8cPfKxiAEQt60qx3bWmAm+/7ID68UK+7nUqxigW/1RSznDtnn+JW2Bl3NfJ/tsYOuJtLfk/ymRfC3thReu7f9wuYUlK2szjSYxoTn8h+64z1TRheZAoAFe1qssVrRWZfQpaRv6Aj7z0DtaqfU/hujOmQ+BiOe79k4+u7RCTG0zRvUZrkK0ZLd0WjqOXpDbwJD+JZl4lYGCl/ao9MjKfCwb8oZuPEmVZDFM4rG29xjbZqI8sL757PnY5jcDKVrO4tf3adbZ4PSBGLcDS1oHOhsowoVUtav82ZjbwMC+RJlwlYGSmPqC22dwHJIhElbZ052XKwwvnzPm9Z9uwawfGSLImt85dkVuVmCvVS5wdI57j5zT02v7lLcHwMDibmDCtVk75FK6u8vtT3ZdytY9wL/oyRvoFG70tOwaOAREJq6xLVEkyqSF15BVnUQuo16+WYBNa68SjID4BKzm4K5yoqKQMwN1Tc6tfX08twJPH0DYMZ0WQBm2/OYM7gDRgZa/4VpWtUupmlsF2jTlVYPnmP1Jh2zmevYEin4lrAkfjYRIxNDJnZby3b72kvR6ctqWob8q9TgwbVndu0/Dz7Nl8HwP9zKC0qzGDg6KZ0HyRz4fn34M8M6fgPEWGxHLg2FYAdZycyps86PnoG0LFPLaYu7Eqn2vM0nm+thiX5Y9xu6jYtnW7dR2EXufnlMHEp0UwssYX9nxcRmhhAfEoMY4pJ5MmehF/mcuAuxhZfz52QE5z2X8+sMpLYgFWeo/i56EpWef7Mz0VXKZx/EHqWWyHHqO/UnbK29djwfhLo6RGS4Mvkkjs1vqaMULNqYU6dk+Ut+OAVTOGCmqd3bt5Opt9sbmbM2JEZSz6VmayZIsn06ZDHlvZDhTKceYs4k7eIs0b9OLrZ/TDuHTN7/kO3MS0YNLOzyjqGeqq/50ITg7gYeExQVs+phfS1tZFtpv0Gvbjvxb61l/H/HELA51CSNEi8k5bTnovSr6SC32Z3YlCvNYjFqE0VnpIiiV367Q/dHs6/Bd+FMT3h1jEOez0XlB32es5hr+eYGhjysptQ23Fj/W7UObqS0TePsLG+ctmgMTclATQblJzXdjx5nof6c9TrBcc+vRCURybGs/jJFYExvaNRLyodXMbgq/vY20R5atDUgLdtDXsqnEs1juXZ9vY+297e5+9a7WlXQPmP17nPb5h+/4ygzC82kpn3zzLr/lne95ymtF3a9yUhJVn6vmyo141GeT2UtvsR+N4NZnXYm5oREBNNREK8wsNnRKJiggUAA/1v4yFmam5MwGeJj/yntwH8vk6975w8cTEJOo0ZFy1sFx0Ri3NemTuHgYHqa118cDSzBq7D0c2WsC9RGBhm7H0J9A9nwfqBbNt4jX8P/8KB3XcUVDfU6UerOzdoTFMGjVFveOnr67Px6BiF8uU7hqocJz0968SEZFzcbJm6sKvaegAxyeGkiJPoXUDiD9/VXfJdG54o2/FwM/NgbHGJoVXdoQ2n/WVGVxf3iQB0cp+g9Hw+8xKMsm/OrOftKWtbj3b5fsHZJD9LXw9Id26ZxYTRzXn87DN+/uEADBqxmTEjmtCqRTlMVDw8er4PZPyUvQoJT/bvGImpqeKDbXbx+sFHAOq0V78o8/9CSEB4hvuo5dAYV9N8VHdokPEJqSA8JJqeNb79QkB6uBdwoEuP6jSrM5ciRV2Yt6QHDo5WgjpHDtxj1bKztOlQGfccpJ6S443pW4FeHPZ6Tk2Xgvxbt7NgBffs5zeM+O8g3S9sFxijbuaS7f3Lfu+U9rnv/ROu+ktUC/JZCANn1I3nsedP4lOSFcaTZ8Xz/3ga4sfI0rWYWK6B4JxnxBfBsa2xGQD3gpVvfW18LfPHdDCV+bI+/OJL9wsSWaUtDXpQz1WYBavUvkWMvXmU3+6d5lmXiQr9Tr9/Bjdza/5rP0pQXufoSvxiI9n57iG9PSoJzsm/Lzsb9RKc89jzJ4Ov7eODCiM8l5xN/1KVWHjvGhue3VdI6rLx2f0sn0/noQ25dvwRzXvUoHZLzf3S9fT1pC4iAF/8w3F0FboGBPqEKrRLNeDzuDsQ8DmESZ1XsGDvKIV6ynBwseHJTU8ARs5VnvBg9bjNHF5+SuPrOC/az42rb2jYtDTJabb05SmwYTGfBmeNSsyXuBiBP31afKIiyGelGIS4ZuEpju6+zckHs6S+0+ooYFGa2k6dCIz3EpSHJQViayxZ1TTSU70D4WJakJN+a2ntNkzpeRN9M8FxskjinjWhxJZ055ZZGBjos2vTUEEileVrLrB8zQWt+lm2oIdO0nLfkrivxr5JDjLws5ONs7RziVJGp3z9mfZsCLdDruBqlo930a8IjPcTBChmBFGKKFsM6aa156o9/94zkB7tl6s8f+LIA54+/sTGnYqZXLODHB+AuPTpVQDW1Omk4ArR3F2SNluZMWqkr9ov7dRniaC8gZ7i5asbr2eRiirHS+VJiB9zqrZUMKQBitoo+ve4miuXfgE49uklADbGpoLyJU+ukCKWrFinNaQBFtWQpOCOSVLtx7u5QQ+FsumVJatW1/0/KJyTf1/Skvq+PPziq3K8XHIuXYqVwUjfgP1vnyuc2//2uTTIMKto1LkqWxedoFEnYUS678dgzu27w5ENV4iJjOP8/jvSVWyAn35rz8hmC/l35iFGt15Kv+qzFPoWpYhYOW0/c4dukpb9uqIfwxsv4N+ZhxjW6E/Cg6PIq0FWuVTsHK0wMjaU+nNnBr/90ZFRP23i0f2PmdZnRohPVr/dq6diT/b0ofu06VZN7eq+PBcDt7PkdX8O+ywTlO/1/lNp/S0ffwNg88ephCVKAk4fh0uMUjFiwXllrH8/kaWvB7DKU7OHp8xkyIB6OrctVcItx0m0ib5uvec0vF75MqHVQtrkGUGP4uNZOXEnVw8pD6oWtHvpy7wB/9Kj+HhaOw+jd+lJjG32J3v+OkVSgmbuD4+0TF6jiqkll5IgiudOyDUsDK1o6Zp5mQovHH6gtNzO0RLX/A5a/8tKvL2+pF8pi8jxSVtSXRlUrXqW3LeIhJRkhfNnPr9m5H+HmFm5Gf2LCTPqpfa5pEZbOhUqq/ScsvFSxGLK7F+sdDxN5qoM7+hwGhxfTe+ilZhTpYXgXGp/h5oNoIKDm0L5oupt6FJYecBTap3fKzVhUPFqgjJ1cyy8ez4WRsaCFe1VL25IjWlV70vRPX9SwcGNQ80GqL3e7xFlyVEKrl8slZ0ru3UFUYkJAjm8kLhYIhMT8I2OpM+pfexs1Q03S2usjU1wMBNKYSWmpOAbHSmta25oxJ42PchraZ3hulFf59DuyHZpXStjE/JaWmNsIHvgTBaJ8Ni4FAsjY0aUr8678BDOf3pHTFIibwaNw8RAtomlKlmMsvfh/4GN845RvpYHVRoqT3Gry8q0Ovqe3s/2ll0FK9Pyr0tvXc6L/mP4EBFGYRs73oR9obido/Q4bf31z+6RKErhjr8P21p0ISAmGp/oCKq45JWOmbryPOrScZrkL4KtqRkN8hWSzmXl49uMqpC5esJZQWC8Fy6mBXkSfpnytrpLOuqKSCRm8owD3HuQ/kOTg70l1asUYuLYFjkmRqWFvWK8kTrU+UGr6ksb3+nUPs6Ersf7rT9Da8xQWVdVv0t/3sz53TfTHatqkzLM2Sd0iWrtPIyUZO0eKrLTN/zFfS8m9lwtPR48uTWdB9fPcL/bPSUGunwMlk9MBPksbCh/cCn7m/SjoJU9xnKLnqnnh/93gH/rdGHVixv8XLo2RfbM532PadQ6uoKb7TM1Qdn/Z9IWZf7B6mjxNTDxjwfnaJqvmNT1IyxBlqY2rSGdkfFSKWGrWYBFKvktJdvQOz0fCozpl2GSiNZJ5RsIDGl5OqswpEGyMp8kSmGH50OpMZ2Kh7X6CNi0K9r7PzyVvlb3vrwI0zwK90dm3p0rrH8qXPnofWqf9HX34mVZWE92r4tt+ktQNzY5iXZHtn/TuiDUwjbU18dryCSmXD/Lqse3cTG3pE3h4oL+clHOgX8v8tNv7VSeH7lsICOXDSQhLhHvVz5EfonC+7Uvn9/4cnzNOeVtBm0kLCSaHYd+UVjVffg1YFQVL/qPYf/b59wL9GFR3Ra4WVgJjtNSP18hDPT0WfPkLgAPgnwpbqf8O+Karxcjy1enlIOzYC4tCxZTO6eciotpQYBsMaQB9PX1WDw3fV/y7MbbJ5T8+ewVyjsMbyw4PvLvRUCixlFKS5WRTffn4fMugM+eAUSGxrB3meYPoGkJ+PSFoTVmYGZpSou+deg5vjXWDpa8vPuedb/txeuV8r+h26efSA1pWycrVl6ejqOb5AE0OTEZ3w9B7F56kisH7/LHXkXDru1g4ecoI+9HVrBv7WXp62Ll3DPFkAbY9e4hIrFYqaDBk84TiEpKoOfF7RxsOkDh/N0gibxqqudBKoFxOUcGTxnfjTGtC3nMrAiIi2L4tQMcayEJZBp9UxLVrUo9I6PYm2gvwN/LoyK73j0iLCEOOxOJT9+Qa5LVKfmAxbSoe6xyMbPEJyYCnxjFAAhnM0slLVTjGxOhUb0kkWr/zu8ZZSut8mVpV2h/q96A36o3yFD/WV03lQV1m7OgbnOd+v1/S2vev+ZsxCIRB14s0Ki+iZkxRStJ3LIqN5P4gqsypu3sLAgJjmLF4tOMm9JacO5wu9402L9B6srW/aREQaHrid3sb9OT7if34B0VwawaEv/3+vs3YGJgyKwajRCJxbQ6vE1Q/+j7V1z0fs+Rdr0B+OP2JYaXq46HrWzLtuXhrTzrN5pLXQYx7cZ5ngUHcKvncOlcBpauRBFbRWMrl++fsPAY+ozcyLVjin/3w+cL3QVTjccK9UqoVa9QhlthZ9wKO1OtmWSRKCPG9ICKU2naqxYTVg4UlJeqVoS/z6veOV4xXrLY0GlkU4bOFYoTGBobUqCEG1PWD2HKeuWr6Jn5fmQFni98pK9nrNZe5UoVS2q0JTFFYg+IxGLand1IkkjEhnrdmHz3BO8iQ3D8GgfW69IOIhPjpefPtBxKraMrKGLtyPaGvdQNk6P4LoxpEwNDXqlR0FDFhvrdaHNmI8/DZMkbbgRIttNWK/H9zeh4ujK3akt2vXvE4Gv7ONi0PwD+sZGYG6oPLhGJxSq3+wLiogBwt8i4NquruRU+MRFZ/r6kcuLZa9qUVa4LHZWQQJtV27g6XrvtRl156huAd2g4Ew+d5vXMcVkyZi45k623Zn6zvuctVYxpSKWYnSNXuspkMve2FtZNe/yw98+C4zOd+guOexYvx6QqMnm8Oz1HKIz5rJ/kQcnRzIJ1TTqonEsuPx5rtihqun8PpDWkNSHV6/WDnJH5IxMVLtupd3BRnsVUF0rbyTS19fX0ONFC9h2xq1EfQd20x4DAneN9j2mC/3MqOT4AESQSbLpQyk556mgnUwtquhTM9PEyyqMvvnhHh5Py9S+6VX71iUW8ohSVCVJJldQrYp3xgID8lpJtrux6X258UJ1Vz8rEJMsMaYByefOoNOxzySWXXH4kEhOTefDEK7unoTWGWujTy1OmhkTe9fHVV2yddyQzp5QjMddRmz8XRb6LlemMoIckuvHfl7ekhuXael1zTABHKs3zFeeszxt+uXGYSo6SwJ+F1dsorWugp0eKWMyvd05yoKn6rZnJFRqpPa8Jv1ZoSIezm3VuX2L2Mi6PHUyHtTtwtbZiSJ2qtC4j8Ye66+XDn2ev4BcRhZGBAYs6NqdW4QLStp3W7uRlQBCHH8t0u1NXhPtu2c+9Tz6CMnnGHTjJ+VfvaFm6GMPqVsPDyUEwn0Xnr3Hx9Xv+7NBcOh+RWMycU5c59eKN0vnkkktWMHLQRqbO6sB/l1/Ts3/tbzqWMkm7zGTyHwe5dV9RIUietC4EHfqvJjQsRlCWN48tu9cJH5zrtVuMnY05R7cLV99TSU4R0ajjUqaNbUmLRmWk5c9e+fLz5F0K9ft1q8HgPnUVyuu1Wyyd58hfd/H8tVC5KO3867VbzLVjk2jUcSnJaVQudq4ZjLucjnm9dospWtiZuVM70H3IOgAObBpOnxEbiU9IAqCAuwPbVwk119Vdw6DedQS/cfLz13ROqt4DVdeck2iQRglIU37bMlwaxLh76Ul2Lz1Jl1+aM3h25qln5CQq1SnGlROPAfD3DslyNY4fiRy/Mp2q51x0zwJ2eCpKuCSKUvj7meptqDlVWwKw9OkVZj44C6AyoC8zxtOVlV/dTp6F+rP1rUTbV5W5f6H1cCyMjHn4xYdLvopa2qX2SfRLjfUNMmVlupy9q+B9ESlRgDnn81ZtH9OPn+fOryMYWrcqEw7KfOGsTE04PKwPd34dwX8ThjJo+yFBu0PDJH6cr2eOk/5LZfuAripdLcrOXcHEJnV5Pn0MoxvWYsiOw/iEy3y/px8/z+JOLXn6+2jBfPT19Pi5fnXBfDqvU/zByiWXb0n1mh6SVQA9CAyIINA/48kfsoNDJx9y6/4H9qwbwrVjk6T/HOwk/pJjhzUWGGU37r6nfvvFhIbFsH/jMGn9PeuG4BsQTuNOwqDaPl1qEBYRiyomzJAE/sob0q89A/h58i6qViwomNOkn5uzbd9t1m+/rrK/KXMOkSIScenwBGm7AT2Ux7XUa7eYnp2qcW7fWK4dm8S5/ZLkO71HbODI6ceCup4fghj5607pe9Ft8FoWz+rCtWOTKFc6H5/kJCDTXsOWfwYoXEOD9kvUzim1vvyc5JF/X5SV5WRDGsA+Ay4LZ0LXU7iMu/T4wD9naWE/hLauI1g0bIOalt8fQ6e1lQY4/zV5Xzq1c1FHjjemqzq5M6ZMXVLEImbcP0vh3fMF/0rsXciNQC+V7Xt5VKRpvmKkiMUExEZRMh21jYyOpysGaVbK51drpbJuASs7nnWZiJG+AYOv7VOYY3xKMtMrNeV198mZNj/598Vjz58KYw6/fkBt+/V9JA8LrUoXx91O9kVXMo9Qzzd19TijJKWkkNdWouDibmfD0RF9GbLjsGA+qfrJ8vMBcLSUJafwcHLghX+uSkkuWUv/IfVxL+BAz361ccljg4trxmMfsoMNO/4DwC2PcP5LZksULNZtExquU+ceQiyG4ztG4eIk0+B3y2PL0W0jSUpO4cbd99Lyof0kq8gL/xFmdAVYsf4ij559pkYVmRb/3YcfGTphOybGhiydLVTRaNu8HJXK5Wf7/tts3n1D6fU8f+3H2iV9MJRTWBnUS/nOQR5na4b0rSvNUGhqYsTkXyRqKlv2KEqvya+Ii0RiypfOB6DUWJe/hsIFZN+hqdcAKL2G1DmlIj+nXGSsvjaDM6HrWXdrNnZfP4dJCclc2n+HFvZDOPv1c/29Y+dkxfpzkgej5/c/4u8dkk6LXFSR441pgDFl6/Kux1TW1+tKCVtnDPT0cTGzpLpzftbV68r+JupdHVbUkgXMKEsfrul4A4pV1Wg8XVkk59bRo0iFdOu/6T6ZbQ17UtzWGTsTcxxMLehTtDLvekxlYHHdtrnUkfq+9C5aCQdTC8H7oi7FOghX2eVTc9f/az19Nu9j2aUbnHz+hog45emrtcXCWBi8aW1qgn9kVLrz8QwKocTsZZk+n1xy0QYf71A6NFvMlLHf966Is6PypFReX1dandOkCk7FxtpMoczOVvKQu267cGewUH5HTp5/xt4jwmydB44/BGDBdFmw+ZotEr18VavJbb4qSRw5/UTp+Uk/N1Naroxh/RVlxop8TQaU1oUFELhZyGOpwq9Vl2tQN6dcFMlf3I3db5ZyJnQ93ca0wNRcci+Wjd6Kz7uAdFp/H7jmd6DbMImk36DGC9m0+BThITlbhi4n8t34TOvr6dE4b1Ea5y2qdVsTA0OtU13rMl52pNOuk6cQp1tqFk2vyfzSq6Ovp8ecKi0UEszoSmBUtCCAcMkF1Vus2hCTKNTKjoyPx9Va+Q+3PDNOXGB2m8Z0r1wuU+eTSy7aMH/WYf7ZMIj/Lr/O7qlkiMb1SvBhezAxsQlYmMuMwm17bwHQsI72wbwhoUJDtGPrivy15jxHTj+me4cqCvXlfYdDvhqxa7ddY+021e56kVFxSsvt7VSnVE+LgxZ1AQwNVWftVYYu16DtnHKRMWhmZ9oNaUSfMpKFo0OrLzD6L0Uliu+RgRNbcmTrfyTGJ7F/3RUObbzGsN/b0bhDJcwtTdPvIJfvx5j+f2DynRMADClRPZtnkj1ExsfjHxGlUF7E0R6/iEjcbFSnXk+LmZERPuER5LO1wSc8gj6b97G1f/rJEfwjIqlRKL/a+aRHU33hOGkz2gV8DOLnalOIDFHdt0fFQiy7NgfTTI62vrTrPy7uus7dUw/V1us4uhWthjShYGl3tfW05dr+WywasJKEONWp7gFaDm7M+HXDdR4nJ98DTUjrM41YnGmuHkkJSVw/eIdFA1aSkqxaG94pnwN1OlVn5N/aS4yl0rdrDa7ceEPLHisUzh3ZOlIr4zSVtLHjHVpW4K815/H1D5OWLVghcfto0ai0oG7K18C7MiXy4uyU/sN1WoyMNDd4U907NEVfX7ugeF2uQds55SLE0c2O7uNasXfZKS7svpmuMa2nr4dYJEaUkn2ZplsW1V7ONiVFxOrZR1g9W3tFk9Oei7Ru8yOQa0znEEITYqU51adWbKy27o/Eoo4tqLpgNYkpKfSvUYnxjeso1Dk2sh+tV20lNCaOIk727B7UHZCocqSS+jo1IPHRtFFMOnSa0y/e0rxUUdb07EAB+/SNkSvjhtBtw27eBH6RzuevizL/OHVjpsfrO5780XUpwT7p+6W9e/SRtlZ9qNCwDIsvZlzP+PGl50xqMlvj+odXnOLwilPo6etxPHI7JuYZMyjvnXnMtFbzNK5/esNFTm+QJDzY6bUG5/zqs3ZqQ6/8w7W+B79uGYWTe9ZFuvcfItmO79kvc5U8+hf7BT8Nt6eDfUKkn4O2I5oxepVuEpQpKWIK5Xfkj8ntKJAJ72Gd6h4KZdUqFeLuw4+s23adof3qcurCM4p7uDBtrDD2pF7Nopw8/4yC+R34dZT65EQ5nR/hGr5HPB95AeBe3DXdugWKu+H1ypcbJx7y0+zO6OUwFbFcMo9cYzobueL/nmI2TtwJ8mbCrWMAdC1cPptnlfmkNTbPjZatdLUrV5J25UqqbW+gp8eZUQPS7Tctizu1ZHGnllrNB2Df4J6C46F1ZP7nuiZqubb/FnO6/5V+xTQ8vvyc9jb9WHD2d0rW0C1l87RW87h35nH6FZUgFolpY9mH5TfmUaqm9uNHh8XQ0WGATmOn0rvgCPrO7Eq/menHO6RHc6PuiNLIgqXH48vP6VVgOCtuztP5HmjLhTPPWPiHJFvr+Zu/Z7i/hNgE2ljqviV9fM05Lu+5weGQLVq3/fApWGP1h8IFnPjwKZjpC44yZ0p7wbnpCyTvx6SfFQ3IRTM702vYBnYcuE27FpLv0JULFLOn/TqqBe8+BnHi3FPGDm2MsRI94qSkFK1WoLOD4h4uaq8hM3FysCT4G/vQBn0OIcgnlCCfUIJ9QoiJlLmobF9wDKe8dlhYm+GU1x6nvPY4fKOA3Bb2Q7B2sOSnWZ0pXrEQBUvllZ57eOUlpzZf5eGVlwDM2qlcjlGenxf1YlLbxfh7BdPGZTh73y7D0laWJTk6PFZwnMv3S64xnY0MurJXcFzUxpHplZpk02xy+VYEegXzZ1/FbW5NiY2KY3q7BRwI2qR124TYBJ0NaXl+bfoHJ6J3aN1uYuNZGR4bYPvs/RkypgO9ggkLDNfakJZH13ugC1s3XKV02XyUKZ9xN5uE2AR+a/NnhvuJDovh1e23Oj1QbNp1g1ZNypDs8IqTAAAgAElEQVTHWb1k2aRRzRg9dQ9Xb77FPzAC168SZwFBEVy9+RZ9PT2l7hD6enp0bFWBVZuucOk/iZ+5iRIjU09PYlD/NHYrg8ZuZe2SPlJfbpFIzLkrL1m79SqHt47U+hqzEvlr6NetJs0alAJk13D/sRe/j2+dTi+aUa5UPi5ef83z176UKZE3/QY60K/8FJXndi46rlB2JnT9N5kHQGRINMt+2QqAs7sDDnlsCQkIJyiNPKFTXvt0+ypbW/a3kpIsoqvHWIpXKkR8TALREbF88Qv7ptcC/79uF1lNrjGdjdRyKcijL76YGxkzqVwDuhX58Valc4E+hYU/zD/N702PKR2U1n169SUbp+3k5S2hbnfElyjWjN/CiL8GaDzu+snb2bf4mEK5hY0565/9hVM+5Vvul3f/x/zeywVlCbEJjKw6mRU352Oo4ardvJ7LeP/YS6G8RtsqzDmqWrbx4YWnTG42R6G8qX5XBd9nTdHmHgCMqf1bptwDXTE3N8HUzJg69TOebVPVinS3Se0YsrCv0nOiFBEjKv/Kh6efBOWja/1G0cqFWX1vocbjly7hxpY9N5XKwRkbG3LhgGy3p3RxNy4eGk+PoeulCUxScXK04uAm1X703TtUZdWmK/y75SrVKxVSWa9oYWf2bRhKt8HrlPpyFy2sXj41JyB/DXP/Osncv04q1MksY3rmpLZcvfmWkb8KlWVyuta0LvSb2p5tfx6VHgd9DlEwomu2qsDMHemvSqey//3fdPMYh1gsRiwS8zqdBEa5fJ/oiZUk4MgGcsQksou42MOEhf2MW16/7J5KLplA2uC3VFoMasT4dcPR0yDQ6OKOayzo949CuabGZHxMAm2tFI0obYzR2yceML3dAkGZsakRJ2PTl2v74htKT/dhCuV7fddh76pcAiwtA0uMxuetv6CseFUPVtych76BelVPVfcA4Fzyviy5B5qgbJ6Z2X+fQiMJ/BQsKBv8Z2+6T1b9IJGWliY9SE4SBiru+LgalwLqJdWiouNp3esfBvepS79uNRTOj5qym6cvfahRuRCLZv6YGeZyyRzCEt5xwrsPlkZ56VjwYKb3v91T8vnsW/R2pvedS44lUx3Yc7zOdM1zU6h5TvUW0Lccs8t/iilVvwVm5h2zZJxcsg9DY0MmbBihkREH0LhPPYpVKaJQvrC/onGnjO5uisFi55K1y3BVo01lKjQsIyhLjE8iLDBCRQsZvQuOUChbfW+hxoY0wObXK1h2TbhC/ebeO3rkG6pxH2nZ6rkyy+5BRhjeP+Nbv5EhUQqGdOWm5bQypAFOxe9WKBtQfHS67Qb8shlAqSENsHCGRP/54bPPWs0nl6xFJE7iTdiqbJ2DnYkHfYve/iaGdFYSnxLKVf+p2T2NXL4BOd6YvtVsQfqVsnjMuc8zb+VIHbGx+/D3K0Jo6BBCQwfj7yfcugwOakZQYB3CQofi55uf+LjT0nP+fh4E+JcgNnYvAf4lCA8bg0gUCUB8/Hn8fN2JCJ9CgH85/HyF6dXDQkcQGTGXsLDRfAluQy4Z59+H2j+Yrbqr+Dm8sD39VPZikZjYNBqzzfo30NiIlEeZksjvbdX738ZFxyv4Jptbm1G0cmEVLVRTpk4JBSWRsMAIdN1RcyviolV9Xe9BRuncozqfPn7JUBrx4RUVt+EXnJ2udT96enoKEonJicnpttPXV//z8tt8iexWWvm6XL4tT78oulCpQ1/PiOJ2mrs15KKah1+y96FEGa8fe/P6sXd2TwOAprXnsmOz5rkdtm+6xoiBG2jTaAFzpx/6hjNLn1yfaR24H/ouS8aJCJ+Es8t/GBhIfsgCA6qQkuKNgYFEBzkp6Tmubp/Q0zPCNO4Y0THrMTWTqFeIxbE4OB7F2LgqhoYeREUuRF9fotMcFjoSJ+dzGBmVxMp6GmGhPxEffx5T06YAJCRcx8DQHSen00pmpR2PQ9byMeocBnqGtCuwh0zeWdGa1O08K6O8dMjCVY4CpfJl2VgPLzxVKGs7XPPMbenh+UC9z9/1A4pbpU37KWZe05RGvepIZfJSeXzpORUbl9Wqn8LlC+o8h6zmrwUnpa4Vuqp5aCL/pyk121fF64VwBTnUP0ztTkPtah4cOvmQJy98pKmxU7l1/wMPn0p+wLu2rZxp88wlPf6vPSqzHf/Yezia5qyHx3FdVwKZE6j4/qUv/0w/xPtXfjg4W9O2b20atK2Ag7PmOSL8fMPSrwR4e31h20bZwsbVSy+Ji01g2uxOWFhmfW6A79aYPuX3gHkvDlLfuRRi4Gbwa642mQvAgc+3iEqKY2DhRtL6Nc9N4VazBSSIkmh0cQbFrfNSytqdg59vsaBCX+o7p/8B3/bxCgCB8RHS1/0KNUh3TF0Ri5OkhjSAk/MlvgS3xtlF8uSmp2eOnp5EhN/MrB1hobLgHAMDN4yNJZJuxsaVSUy8L9dvDEZGEjk6fX1rHBz3EOBfljyuL7+ej8LJSTGgRReehW6Wvr7gO5omeb/9FvmPROnaJXhxQ5gFz+9dAG4eeVS2+XvEOoWyEtW1zxyqCnWrwinJKawet1lQ5pTPgVErftJ5vHFrhykY00uHrGHHh9Va9fPTfEWpNE3Q5R5klNNXM38ruE0GHqg6j23D7vnClZ9DK04x+M/eKtuMHdaYj95f+GWqopsIQKVy+RkxoEGmaE9/7xz/UA4LowLEJH2ilP14/GMvUsdtOwBXfDrhYl4fEPExYhctCt5AX8+Yp1/mUM5RstMg//ry5/YkisIpZT+ex8HTaVtY9nAdEnef+OQgQuLu4WAm+X1IEkXxImQxDqZVCI67gYmBI6UdJLsasUk+JIrC8Y46LO3/+IdyWBoVIp9VGyISXmFjXIKidrq7XqXHgY9tiEv+AkB+y4bUd1XcGdvuWYOqThO4/+VvxGKZf395h6GUsx8kPRYjYoenMA17OXvFDMLbPWsoHeuq/1S8oy9LfauTRLFc8Z9MQOw9hT7k/a9TF3EAvKODBMdp/bS3e9agvuufPA/bTkj8S2l5HvMqNM27kg9Rp7kRMJtaLtMpYi0MMk09p4vvd1JiMkY6yiwG+YXTv/58QVmgbxgbFpxgw4ITuOS1Y8sVzb7Trl16yfnTwgUhE1MjTlwUBq3/1PtfAGxszWncvAzHDz3g7u33dGi+mPM3Mi4nqi3frTE95/l+ZpftQTPXCgCc8X/EX6+PMb5EO7q416TmuSlSw/Z1pK/UWDbRN+JGU9kfyMSS7al/4XepIa6OVMN5jecZ6etU1I2pK3p6loJjfX1rUlJkQYoGBqqjzkWiYAIDKmFjO5+I8N9wcJR3TTEkMuIPQX1z8x5y/ebl23gA/X8K1lvZW6ZfSQXtf26hYMhd2v0ffaarDtgK+Bik83jKsHW2ITwofT9pgPPbrhITESso6zElYzEByhIdBHoFK6mpGit7S6q1rKjT+Lrcg4wyqMcaNu1R9DvXlBuH7yqUNe5VV+f+bBwVM+09OPdErTENsHxed53HzAgD7s5lSzXtf1BjkuOZ/HQVKytN+AazUkR+nvamFYlJ+kQR2wG8DJUlhxKLkylpPwaAkvbjuOrThfr5Dqjs09jAjobuEkWKkPj7gnMOZlXxjTkjNaQBjPStqOAk+T1wt2rH8Q/lpca0uVE+zMmHd9RhhTGK2kriMk5+rPxNjekuhSSZgeUNUGU8C91E2/w7sTEuCMDbiEPcCVpEWMJb6rtKFrV2vquLhWEeWuXfhKmBRNru1GfdM3we9upAQkokfYveQv73LT5F6J6VatyqMtLT8l/ADOq7LiSvhczwFyNxnSts1ZLIRG9uBs5RMKZvBMymuE1nna7l4Q1PCpdwZcmkvfh8CCYhPpHSlQsxel7ndFeW0xrSaQn0DWNU++WsPDom3XkkJEhcyCytTKlYuSBvXvkTFBhBxxZL2HnwF8zlMtJ271OLwSMkNteI0c1o2eBPkpNSeHT/IxWrqFb0+RZ8t8a0uaGJ1JAGaOFakQUvDjG+RDsA8po7EJeSiIm+IRMebuZY/WnSukd87nAv5B1Pwz8RkRRDkkh1Sl1tUDemLojFQqH8uNgDmJtr9uNkbFKX5KRXmJq2wDRPizRnk7G2mZGhuWlKWfuBfIw6i4GeEU3yLk+/wQ9I6VrFdW5btXkFhbInV19obcipU7fITG4eU1yhqdOxWpaMrY6ccA80pU/nlQT6h9O01lxMzYw4flG1jKAqrh64pVA2rp72/tLq0DSTYlYjzoArg4WhaZYZ0mnR15NP9S27BnMjoYtMTJJQrhAQrMZaGcuCZvX1jNMd90PENoLjblPCbjRG+pZo4goiP4ZInJRu/aygc6Hj6OvJTJpiNp24E7QInxhZBluxOIV2BXZjqG8mLWvlvontnjV1GtPFrDLe0Ze5G/wX1ZxknxtTg4wlldHXMxEY0gB6cgtcFRyG8Sx0M4miKIz1JQ+6KV/vQzVn3SQLZw/borDrePfKK/rUliw0br/+G455FHXib198KTjedWsGdo6SBaQ1c45ybNsNQOICkpiQjLFJ+mZn2pXlD++CGNZ/HXNnHGL+UllStbLl8wvq/Ta7I7OnHeDAnju5xrSmxCYnEJ0ch6Wh5I8iKikOFzPZB/jfqsOY9GgrzqY2hCZGY6An+SAOvbuGVm6VmFdetqKSWWohqsZUR3LyRxITJatIMdEb0dO3xMSkJgYG+bF32IS/XxFMTRsjRkxC/Dlc3RS/SJVhbFyVhPhL+Pm6oadngpXVeCytfgHA0fEQfr5umJv3QCQKIzn5PZaWwzG30G0bXB0VHIZRwUFRIu3/iTyFdNettbSzUCj79CLnqh+8vf9eoUwbBQ9VWDtYERkSpXP7jN4D+zy2hAbIVpu+5T3YcXAUc34/yPS5uq0wgSR1/bcmbZBrTmCv9wUAYpLjpK+755clwvrz1TacTGwJTYzCNy6I5RVlGtdvorx5FenFEd9rCqvaaVe6m18dy9n6fwMw9tHfJImSKWldEN+4YB6GvZGea351LHnNnEgRi6hkV5xT/jel51L56e48OjjCaf+blFL8cycoVmYMBsfdxMNW4jIVFv9EWu4bfZLyTrM0eo8SU4Q+qW/D1tKioMTgiU/RbscnJyFvSMsjEguDZeUNaQm675jWd/2ThJRwDn5sx5vw/ZgY2NIm/3bMDdXLRqaHq3mVdOvYmRTllPdAOhSU7FJc9B0jNax1Ib2g7r515yn1qz60Sea33LBdRakhDTBientGTG9Py6K/AjBn5FbmbFTv8le5qmKgemEPyff3k4dC+ydtptJadSWLJq9f+qod41uQ49U81HEjWLb1+l/wK6rae0iPHU2seRT2getBLylpLXuyfx3pS7u8si2ukATtf6CN9JX/0aoaUx2xsbsID5N8oUdETCc8bBxxsZJEG6amLTA1a0lC4l0SE+/h6HRKoz7F4hhiY7ZgZtYeS8vhmJl3JTJStq1kbFIDK6sxxMUdJynpKfr69piYNtCo71y0x8Qs/dUhbUiIS8zU/jKT+JiEb9KvhU3GUu5m9B6YWpoKjr/1PciIIQ0QHR6TSTP5vuievwnd8zfBwtBM+lqeR2FveBLuya8legsMaYDiVvnpkLee1mO+ivRibLHuHPf7j1llBissovjGBbO+6hTGFOtGUSt37oS8kJ7zj/vC2qqSxZwKtsozS9qalOZV6HJehf7NvYAxFLEdAEBk4ls+Rx3jXfhGTA01998PjL2Cb/QZ6bGzeW3ehW/iY+RubvgKk/hEJ30gLOEpCSlfiEnKGYoP2UlawxzAxMCWToWOYWtchISUcI54deFVuPI4Ac1J38AvYdOVqCQf6XFg3EMFtw9dMLMwoVAJV4qXU8y+eunoQ4WyILmAwZIVCyjtM1VJ6sltxcUWeUxNjdSeT/mqEqXK7tfX18PY2JC42Kz/jczRK9OfY7/wJMwLgH3eN7AwNKWiXSHczOxZWKEvvz/dzbWgl4gRcz3oFdebzhO0tzWyICo5nuWVZU9CQ4o0pe3V+TTJU56o5DjeRgoTpciPGZ0Ux0m/B9IxUxnm0Yz21/6krlMpJpZsn+6Y6rC2/g1r699UnrezW6nynLOLMKNYatKXAP+KuLoJs7fJByACWFlPxspa+fZx2n5zySBKfH4zQlx0fKb2l5l8q9VKU4sMRmdn8B6kNcZz8j0AFPzWc5EQkxzPikrjM7VPJxNbilq542Rii4m+Ec6mwjTT5gamGOtLjIQl5X9h8L35VHeQxNOYGhhjqGcgDRJsfnUsbQsjCBqsm1dmmJW0Hyt9LV8ndbUakAYKpn2dSutCQoOokrNstbGQdU/BOUsjySphVReZi578uMqOczop4kQMNHB/SRJFpykREyy3GyCPqYEtbQvsBGDP+0bcD15OSdueSutmFh427bgVNJ+45C+YGko+c1WcxqbTSjUmZkYceTpPoTwkMILfBm7gk2cgiyfuoVH7SoLzQXLynSUq5E/bHICRMzqwatZhktKR1KxcvTA3rr5RKP/wLhCQGdOPH3wEIDFNf8nJIpKSU7Awz1XzEOBu7oi7uSNt8ipuedRzLs21dIIGW7pVorJ9EayMZNs6fQvVp28h1TJd6sZMpXfBevQuqHwFQ9mYWY2NzQwC/EtjatoCA8N8xMedQCzSXa/2R0TVluC3ICE2c1drza20+2y5F3dj2fX0A2wzAwsbc6LDMn9VNKPGa0bvQdoVd23vQVZjamFCbKTwweZA0KZsmk3GCfdzx9Yt4641TqZ26GVyILTh151KQxU7lqmuiCAxniOSZH8fdsaaS4blJALjQ3FJ89Cgiv2fL9PVveE3npFm6KHPsU89aOm+SerXfMH3F6V1/dModBz91IOElEhBWUDsffKYV0Z+JdnEwJYkkfKHWSsjd4V+M0I+i7pcC/gdW+PCOvlpb112Vvr68BPlvxEOLjb8e2qC1FUjLWKRbJnYSsUOYuueNVg167DSc/JMndmRNo0W0LT2XCwtTalYpSBv3wQQ6B+OuYUJ1Wt60LS2bJ57dtykRm2ZUtXOLdcRi8RUqpa1/tKQw43pjLLT6xqjirX64cdMi7lFH8wtZKmkrazGqamdMZJFcex+r/kXpS6SPb4xN7nkp3w1SQ998lrUpqGbdklRJIE2Ei74/qLyC66B2yLcLbTf+pUn+LPuer/K/NhcCmrn/xvsE6JUjeFbUKBkPl7cFK4siFJE6ab/Tg9t1TvSktF7EOAlVEjR9h5kNXkKOvPhqdC/MKs+A+pJJtyvKLZuHwA9RCn+RH9pi5XTGfT0HQn3L4y5zSISYjZg5XSGqODmiMXar7Ini9JPKqMNYYmRiBGjhx4+sdqp5QQlyLbB74a8pLpDqUydW0bZ+vE0d0Jfsbqy5Du25bWJOBhbs6PGDIITwln8ejf6enosKDcc79hApj/bQGOXyvQr2IKmV8ZxvsEy6f/RybEMu7+EAuYuzC83jDkvtnIt+DGn/W+zqZpQGm3k5iPcePMJCxNjprVvQJtKJRXmdvxTb2KSA0gSSR5AvKMvs8OzFhZGLtibFJeqdGhKb4/r7HhXm/0fZEH5lRxHKXz/l3cYwsjBYbBQpiBSzXkSeuhxJ0i2kn/ed5SgXVSYBVZ2MRS1Ee5Y1+m0hP3/DqFV/k3sfd+U7Z41EKXoEx9rzLBKV7S6Bnkaui1mu2cNguIe65Qd8rKc24Yy1SRtUZUYTNOEYSYmhixY1osp43YRHR3P9SsSV15jY0OOnpMEVpqaGXP9yiv2HB0rNbxbtqlAWFgMt29IYkXGTsp6G+yHNKY7Xl+IWCzifCPF7G0/0pj/D+z/0EJBZkgeMSJ8Yq6z3bMGnQodxcJQswx3pgZ2SjVH03LFT/I03rXwKamUkrYoC8rTlFe3FQPJilbS7qn7W/kxK6NCozIKxvSTKy+0TrCSFl0zHqaS0Xsgv/oC2t+DrKZsvZIKxvTru+8oUc1DRYusITnxIVbO50lOfIihcWWigptgk+cFEQFlscnzDMRJGBiXx8pc4tNrYbcafcMihPsp+m+qIzghnH8896OHHqOKaqa6cuPLU4Liw4hJjuOI7zWcTGyp7VgOgPiURNpcm0hjlyo8CnubTk9CXM0c6X9nDpXtinNSSQBidtPIpTKNXGSJc5JFKeyoIVF7GnpvESsqyVwHfnn4N0fr/IlXjHIllwF35nNAbuVweun+NL3yWMGQLjf5b0Rf/6Yj4+KZsucMDlbm1Cwq9LlNdZ1ID1WLNGnL9fQMlNYtbddHcFzO/idgidK6xWw6qew/IDiSPE6qdxuM9a3SXVDSZcEJwNIor9ZtIr/BLmJGqVytsFqd6PFTWjN+isQ3fPaCbsydfpDTJx5Lz7frVAUr66zfOfyuAxBVcbjuZI7UmyrYXvsRx/zRCYx7qNSQNjNwEMgEpXLOZ7hCmSqM9C149GWNoMxQ30ylMX7RV/fV/S9+oTq39X7lo1DmXlz7L82somhFxUjstEZddvDFL5TEeN0kvL63ewBQpLyisf/uofrMlVlBStIrDAw9SElKDcJTXLHS08v4d+hPhdtyNuAOl4MUA6ZU8ceLTfz7/jCRSTGseXeIP17I3GKmlOyLu7kLN748Y0kF5W4BqjDRN6KcbRHOBtxhcOF2WrXNClLEIjVnJfcnrdygKqUqkYayhCIlD8enHin6ymY3vX/ZxPnrrwAYMH4rnYas5exViRRcw27L6DJsHQMnbJOeP3XpubRtnzGbaTdI9htz9upLOgyWJBo5cOohgyZsw/+rfn/3kRvoOmI9P03artM8zQwddWpnkQ1GZ2ZSq24xVm8ajL2DJbZ2Fsxb0oNfJqSVAs4afsiV6VyyDkN9M7VP0ke8OhOVpL1MzQnvvoQlyFZlqzlPUipG/zJsN49D1pAiTiQ6yZ/rAb9TN0/6/sEfo2S+Yt2LnFcqKXTYqxPRSZKgztCEN4TEv8LBVHErMj3Srmpqw+F/FFO6N+mj3u3E0tZCQc0hM1wtNKF2x2q4eeQRaBDv/vMQnca01nirLy2iFMUfe23l9sQiMee2XqHNsKZaj6/LPchumg9owF9DhA+LW2bsyVAWxMwgLmI6Jhb9iYv4HROLflg5XSIysApWTueU1o8JG45YnAB66qP809LNvTHd3BsrlKtL5KJuxbihc2UaOldWWje1z7T/p5IgSmJC8V5MKK4oPZq2bnasWl8KesCdkJesraKoT7yx2mQWvdqFCDGLyo9gecUxDLgzn4756uJu7szUkn0ZdPdPDPUlEmVbq/1Gr1uzsTO2YtVXt5H+hVry090FbKymXoL2ibd/5l9cBtn5zyDqdFpC07olsbMxx9zMmDnLT9G8fimSklM4sFaWrOaPCW1JEcm+q5KSUljyu2wVu261ojSvJ3Hx6dKqEl1aVZIa074B4fx3aCLevtotvBzx6oKJgQ3tCuimHlK2WmEuH3sESL4jNfmOvnLiMQ3aKGrvAzovWGSEgoWd2HtM98DLzOKHXJnO5fsmWRQnMKSrO09WmdWplF1PennIdC69oi5w7FMPpXWV0bfoLZXanB0LCtMnZyRTVlKCbl8yH554KZQ5uKk3JCdsUMycN6PDQp3G14VJm34WHEd8iWLJYO1Sf8uzNI1RCDB6pWIK4PTYOFWzLeO06HIPshtlD04RX3TX6c4sbN28Bf/rGzhj7XIffQPXr+Wf0TeQyYpaOZ3H2vkatq7Zv6r+o9LatabAkD7fQJZ90d7YmgXlh7OovOQ7paBFHrZUn0b7vJJsmo1cKrGp2lRO11sCgJWRObtqzpQa0gB9CjRL15AGqFlMuaxaTmFIzzqsnqdaoePaHU/uPPKSHu9ZNVjgh2xuZpSu4t0VJW59adnuWUP6LyrJh26Fz+qsL93ja/ZAgA7llT9ohgRGMKzlUunxwnG7WDnjEI9uerJmzlFB3ef3PirtIzkpcxLj5WT0MuqLmEnkiEnkkvmkXZnWxB/spHd/QhNkW36atPkQdYYbAbPSbSOfktbSKG+6QRsBsfc4Lxft3dvjeppMZYooyzZYskYxVtxUlB1Sx4NzT5jSQrjKbmFjzpGwrem2VTaHM4l7MDA0UFI781E2/nnRfiU1v01fqjI+ajuHjNwDTcjM9yktW2fuZcccYdrpIhUK8u9D7YJ1c/n+KfOrzEC+NXskVmZZLx0mz+ar91l68rr02EBfnycL0k81/aNSp9MS/js0MVvGvn3xJbOHb5Eem5kbkye/AyamRrx+LNQW7zWqCbtWXlDZl5GxIcdeKKYWn/vzNm6ck7jAKEv8kpYTRx5w/84HHt3/SGw6mtHq/KvTIVNlfXJXpnPJccgb0vks6mjUprCV0E/KO/pKum0qOAxNt04e86oUtJIlfngfeVKj+aTl1e23hPiFpV9RjrRGHMCqu5pFrw/+s7dCWQtjzVfsM8rYfxWzXnbPm/77LU+wTwg93RX76TZJd7/Tbq7arWhn5B5kN/1nd1coe//YS8HAzuXHJiE5c5VNMoOB9avwfNE46b//Z0M6u6nRuBT5PWSxQnGxiXx87a9gSJuZG9N3TDO2X1fMi3Hg4R8AJCUmM7GncBfy2qknUkO6bDXFmJq0NKszl+WLT3Pj2pt0DemcxHfpM+0TFsH0g+f5EBxKeGw8FQu4MqdTU9zttdNZjE9KZsHJK1x48Y7I+ASsTE1oUbYY09o0wEA/e58ztt14yK7bT/ANi8TOwoyqhfLxe9uG2FnoHjAQGh3L6Wdv2frfQ/wjInG3t6VthZJUL+JOpQJumTj7zMPeRHlWsPQIiX9JfssGauvYGhfRqC9bYw9A8jQub+hry29t5rPw3AyNJMrObr6stDxvUVeNxuo0tjUblLg1/DVkDT8vH4SJDqL2J9dd4MKOqyy7Nifduq0GN+bv4WsFZaH+YQR8DNI4tffkZnP4ksaH0CmfA72m6Z4dMCwwgogvUVlyD3ICBcvkx+u58Edx68y9BHkHM369ojtQeiLKEQ0AACAASURBVESHx3B13y1K1ihK4XI5e1s+FwkPP2Z9auVctCO7VqVT+WvvSLpUVq9ENm/LEAAc89gwanZHzh+8z+cPwfQZ3RQLK1P09PQQi8W8uO/F8FZLqVCzKPeuvsLvk0yWtFXPGqq6ByAuLlGQ3bBocVcsrUxVN8hB5Hg3j1LTJNtTszo0oVu1sjRetAH/cOW+f87Wlqzu155Sbup/rB96+TJp32mV/QCUyefCXz1bk8/ORlA+dMth/nvrRbXC+dgyWLhFmyISUfZ3WaaoOzNGYmUqNFrG7DzO+RfvaFiyCKv6Kq6wnXvuydhdJ1TOy9HKgmtT01/hS33f1vTvQP3ihei8ciev/FTro76c/220qHVx85B3xWjlvlnjoD/5drbGhWlbYJfKOv9j76zDm8i6MP4maVJ390INKNAibXHX4m6L6+IsLLq4u7sVK+7uFJciRQpUoO6uafT7Y9pIM9Gmxtff8+yzk5kzd27INDlz7jnvoVEYYrnWskgr/IFb0aOKxnWWK9ckLcWgmC5j2pHmNQPAl2ffcXjBKQl5OQAYvXIIhi7qS3IWOfePB2LDKPIOmjYuVlh+eS6cPMglxwpymYgLS8CtQw9wfa94cZiiaQiPz7zAmqGSBVUNO9THurv/SdU1/RwYgtltyb/YFb12aT4DAJjZ4j+1fAbyKMs0D1nXKGbMqiEYslD6+ynIZeL19SCcWHkBMT+Ef8f7PmyEs5eTOqdZTRkxYPspfI8TfvdXhjSPaionbx6F4NSuB8hMzUVmWi48mzhj5pr+MLU0lHtuSkImJnbdjAIpUqxa2gxc/ixbHGDJvHN49TwUAZenw9yizBsaqTXNo8pEpv2fv8eFoC9IyMyBvYkhZnZqDhM9HaTm5GP5lQfILWQhOTsX/XedwscV06CpQf7WXkdEY8xhYZ6so6kRpndsJhhr+70XiM3IwtfYJHTaeAR354wWi3j3beSB56GRePtLUi7r1KtPYq/Pvf2Csa3EOyk+CAkHAAzxrS9xvseirYKnMjqNhkU92sDNyhzZBUwce/EBr8KjkZqTB98Ve3B5+l+wMZJ/s32MiseRp0H4Hp8MCgVwszJHhzrOoFKouPc1FD8TU6FRDioPqqKq5E8OW/LzEUUZzWhtmqlgO49Drq8qi6uZx9HLaITg9Z0jj3DnyCOlxrB0NFfaies4ojU6jmiNTrSBEjrN8eGJGF9PvW2VS9J2cHNEBEfi7PorYvs/PPiMTrSBSo93I0+1AkKA+Ay2TtyHJ2dfAiifz2Cy9zzkZeUjOToVHDltdEWR5fwytOgwtzfDoS9boMFQ7Ov7Pu88zq6/QrpSceS/0zjyn2pKAPIITkrEx8R4+Ad/xJMRY2Xa1ti5Gb+nzS6Tefy/I+pIV1ONLHzb1YFvO9WaCplbG+HSp5UY2WYtkuPEUxqd3K2w94b835uPQUQBYzk40mqnyjjTkanEh7NtaHd0qusqdqybpzvGHL6I1xHEcmbTlXvxYTm5FqioI31l+nC4WYk7a9083fEtLgkDdhNRzc6bjopFbUteW5TDT4MAANZG+kjIzMGZN8ESznSxT9PCzUls/9xztwXHOtdzw9Yh3cSOt3KvgYTMHLTfcAg5zEJ02HBYoWjyxaCvSMvNx9Gx/eHrLB6F/Ludr9zzKx5VV07U99DJh1DuiEzfWh6/v0ThVkEA/LQlpbEU4VjoTti4WKl0LgDc457DBM/Z+P0lWr6xmhm3dhjqNnPHuhE7kZelfCc7gFCmuMM6U6oOXb+/RGHR6Vlgszh4cfmt0ufbOFviWBh5lF8aYe/Vr0DBYrIRF5YAnpJyi4Pm9YZv90Zl/gAliqelFTwtreAf/LHcrllNNdVULMeeLJBvJAVDY10wE6Q3aavMVN6QpBSkObObBgvbRzLZ5FGgX8ni+ZclHeliPGzFG3dk5BUItqkyftBTcght39pFaSZxGdlSbUty49MPwfaqvuRauNZGysvfpOXmg0alSDjSVQU2r0C+EQkaVNl5Vly+4l0BOSJzoFN1lZ5LZko26Jp0jFs7TGk1jRZ9fUvlSBez++066JRSoJ9CocCzjYfS5zXp0RgHv2xR+bo7X60pdavbzBTib3HphTkqfQY7X68t1fUrA04e9qSFqcpCoVBgXLTsO/XODbju3grfI/sQlq54y/aDH4LgvmcbfA7vQ3Je5evC9qcQlVo1HZNq/j+xtlau7q0yUaWcaVdLU6nHTEoU5oUlSX6xD9orXM7cP6qPzGvt+kuYz9x7h3Jdifo1Inc42FxyrUUWR7ifTqNBV5MhdexeDYRLMCdeKhbxebpAUhFBUeLTFX8gKAvSC3/INyLBTEv2UhWTm4FCbpZCY2UUCtsH69GVL9SMC0vEvYTNyOp7BhMjnLElcAVaXs5Dm7s5sO1J6E93+ZSFtveFOfxdg7Mx6Kcmll6Yg5O//0Y2OwnZ7CSlr10MXZOOq5nHcasgAAsDZkJbT7GiDh0DbUzcNBL3uOdwj3sOmx4tI+bnoJxIvrmdKe7zzmPr05XQNdSRa9/+r1a4xz2H+7zzcGusWKGoLOLCiPQcCoWCO6wz2BK4Qm6aRN0WtXC78AyWXpgDA1PVdFwrG4Pm9cZ93nncKghAqwFNFT7Pt1tD7P+4Efd553GPew4m1sZw27MN85u1QtiUWXgzZhJGXr2ImGz5f1OPIn/hWugP/Jw8E2/HTsK/D+6U5i1VI4Mtt57JN6qmmkrCwuWEXxYTpfiDeWWhyqR5AMDwZg1lHu/m6Y6bwUTR0IV3X7Cgexux43mFhMxKK/caaFkizaIk7eo4o4WbE56HRgoizsXQqFRweTx8iIoXqGBkFzABAM1dHdG2tjOMdLSQmc8UO+96UfTZyUy84cPpN8GC7b+akXcWEp3X1Y9EO9OLQV8xvFkDmfYASqUAotYMfRX4lX0bNfQ7K32es0F3uTYxuYFwMZQvsxaZ+1BkXD8ZluTkZOSgnUkfdLIuygm1B8Ki64PNY0JnbQj8r9zD1u+dsLD9HSwsyijZ+r0TxrmeBAD0c1iHW3FrBdulga5JR9vBzdF2cPNSjaMqdVvUUptGszLkZIgXG9drWRu3mWWTK1yMugsJ1Qldk47FZ/8Bzqo+BpvLhZ2BMLfxztCR6HM+AA//kt3c6L/HD/BAxMa/Vz/U3LlZxhniiGomA8Ci3u0wpJmn2L7QhFSM3HcOOQWyV6D6+dTFoKaeqGOrmMKMPHg8Pj5ExmHdtSf4EZ+i0DnDWjTAgp5t1HL9jLwCXA0KwY/4ZNwODhXryFdM06XKN1D6ukG5AvWLb79i6YX7Sp1THoWRyVm5mHTkMkITUmXaNaphi96NPdDHW/mVOFFK3qtk/44rLj3EudefZY5jqKOFg+P7qe0+rawYm+hiwpQOGDN0LzToNGzZPQK1PWwreloKUaWc6QaOsiWpmrs6CZzpF2FRUu06ergodL0OdVzwPDRSYn83T3dc+/gdd7+ECpzpI8/eAwD6N64LAOjbqC6OPAvCkx+/0KYWoa146f03AMDgEsWHoikeR5+9x9GiseQhbwmPkQOw9IHJey5hz+S+8Jq2FeM6+WBkh8bQ19bEwbtvAADh8WlYP9pPEIW2MSF+IA/fews+gHGdfBSaj7qw1W2GuDyiUCw+X776ByCp/+yoJ9lKuCQf0vbIdabj8l4iJjdQ8LqmfleF5iMKnw8EpV1AF5u5yGInwJBujWbmoxCW8xzxBSFyz9emGaKBSW/E5sn+wi3JiCbLYG5jjM2XZiDw2gcUFrDRaZCv4Njx18sQ9iUGS0cdRE5GHlr28MLc7cPFxti//DKsHUxxaPU1tOreAHO2kacJzB24Cw1auGHIdKJdddyvFCwcthf5uUzM3jIUTTrWFdh2dZiJ29HbcO3oU7njqovKIVpEzrvYNqhndRJaGnbyjYvsve2elO2kFECXIb6CZqCpiYQc+V0WUwvyoUMXNj4q7QP79Q8hYs50o4U7FdZWvvj2Ky6+/QqGBg0f1kxXeQ5nXgVj1WXlClqLOfX8I049J1YZnyyeADN95VLJfBfvFgSKqiGHzeXC57/dUleHS/L+dxze/47D4vP3sHt0L7SuLV8fWVlOvwzG6iuK3TNZ+UwM3H6q1PdpWRH+LQ78ojoO13qKfY+R0bG5UO2Dw+Zi+oSjcs8pRdMWtVKl0jwsDPRkHjcX+RJKys6VamdpqNiSrY2UHOU+RWkc974KW38ef/EBANCpLqGL3N+bcB7OvBE6QB8iCWmpAd71xMaLTVcs3aAkiv5gfI4UKlD0bV5P8PTfwcsVHTxd8foH8eDB5/ORL9L2ur2XK9p7KvbgoU7a2mwSe/09U34E8WWSUPtYR8NcoesUcjPB5cv+EXoUL16wRaGo1kGwi81cAIAhnXggtNKuhZYW4zCrNiE7V/z/Ykq+rqnXBK0sxyt1zQF/d0BIUXX0qa13cXonMWZSbDr6T2qP6LBErJpwBAHvV+D6r80YMdsPfWrNFRvj0eUgtO/njWvhmzBtLbnKxPRum9Gym5fAkU6OS8fsfttx7NUSnP+yBlcOB0qkhUzvvlnuuJWFt+m3sOnHSLWM9TLaC3msUPBE7jsmR6g8w+ISEbPsQuEDdWTGZnB42aT2FUkeS/xv5/KPEPSvLT+S186pJp5GRwpeh6enSzdWgM/RxPcbn09EAlVpUsLicCWiiIoyZOdplR3pkrRZeQARJCmKsqh2pGXzOjwaDRbsUNiRLsmUo1fx1+5SLOGIEJWaKbhPFXWkRSm+T1dceijfuByZ1ns7pvfdgel9d1T0VCqMKhWZlqeJzRApLGKy2VLttKTI5pVEk05uV9uacNZEHfbiosfiOilHUyKV41ucZJ6rNkO8HXVuGX8Z1nMkL2B78CkMfD7Q2JV4kgyJSUZYXApcujUDADwKDgedRkUNS8Vl5NRBScWM96m7UNtoiFT74ih2MZ4mijudzxOXorU1eXGZqD42AFhoe5LalQcROS/hrN9MqXM8vGsItmMihPdh2OcYeHjXwOXDgRg1T5gOY+VgCmaJjlPZ6XnQLSpc1NSWzOXPTMtF+LdY7BgplDW7fCgQYxcKI/4TlvTGlC7iLawnLO4tc9zKxNPkcxhgP1e+oRRepl5GMzMiF9DecBJCkiehtsVO6DEkHc9CTjy+p0wF+Dx4Wp8DAFjo9YIGtfJJRenQ6YjJzoK9AVGMuOHVc5zuI//BqH9tD2x69RytHJyKzlNPXu/u+y/lG8nhwpsv6O9bT76hCKNaN8Lsk6p1RiVj5okbuD5HPQ9v/++8CI3CNP+rpR7nU1Q80nLzYaonv95DFj8TUnD9g/zVSHmce/0ZS/rKX32talSWKLMqVClnOjOfCQNt6YVToqob5vrSo9jpeYpJdKXnktvJmkMxxU51mpQxRLEw0BU0kCGT/iste6cQ2rifdorna43vLC6N19HLFR29hNce09FbrfNQhsHOj3A7ZgyyWJHg87k4EdYEjcxmwF6vFfTptuCDhx+Z5xCUIt4UpF+N6wpFpulUPbB5uYjOfYyA8NZobb0OtrpEQRaHz8TrpLX4nXNX7JzOdvvJhioXlHWkAaBmHVs0al2L2PawFSzD3Q54hdUnJ+HRxSDMWCfeclpbVzxn0cJW+oPU9O6bEfY5Bjd/iyt13Dr1EiwmG1tmSzbNKaaub+mLClXlatwOhOd8wOxa/gCA45FLQAEVw52WYeW3fvCznoAnyWcwu9ZRHI9cglxOBq7E7cAMN+LzD858jFepVzHJZRuy2Wk4GDEHE122Qk/DCCu/9YMxwwqtzQehnlErnI/ZgG9ZL/Ah4z6muu6BoZYP7A0nIo8lTO2iUbTB5MRCS8MOX5NGo6nDe/zO2CA4TqWIf9/QKKVTZVEX3yZNx6x7t3Aj7CeMtbTh37MvnIyE9SA1RPKgi7d/T5uNDjWcEZGRDrc922CoqYnbQ0bi/q/wUs2l3eqDSM4SX41c0KstOtR1gaWh+G9BQmYOhu0+I2EPAMsuPlDame5c3w2zIe5MUyjAmNbeGNmqIUxIHLCMvAKMO3ARPxMk86p/J6cjOSsXFoayV2KLubtAuoZ357WHJfZdmjUculpl+wDbz6cu+vnUJT3G4/FRf75kMyd1k5iZg4mHLpEe09fWxMFx/VDXXly5i8PlYeXlh7j49qvEOa1X7EcTFwccmqB6B9bNN58hrsRKtLu1OfaM6a3UfQoAi8/dw8qBnVSeSzXqpUo502FJaXAwlS6dIhoFrmku3Qn4EBWvkMP6ISpeoXkVR5br20uXMCteeiRrkOJmaSZwpj9FJ6jdma6K0Kk66Ol4Bjei/0JGIfFD+z51O96nbpd6TjeH4wqneAyoeRNUaOBkeHNw+YV4FC+7wGZgzbsyj1dWBvzdHllpuRgyrRO4HC5SEzLx4SnhyFnYGSMvu0AQIQYg0b2KpiE9E2xtwGRQqVR0q/EPbkcLfxzNbYyw5dJMGJgoLyNYHjQx7YletsK8Qz/riSjWM+fyObDTqYUxNYlCzxFOK7Dsay+MdBKmEdlou2CSC/F+94RPw/zaAVj/fRjm1T4FLp+Dqa67sexrL9QzaoUB9nPxLasXproSRV8GmkQRtS5D2NWzmeMXwXZTByK9o4axMBJeMpda1L6i2drJD1s7kRflymrCMrGhNyY29FbIVhFEHY6mro44OF56cx1rI308WjQetz/9xL8BtySO733wGn93kN32uCTj2/ngwpsvODV1sMzfqGKMdbVxcdZfiEzJQPeN/hLHh+4+gwcLxyl0bVtj5VYtrI30K7QDIpVaPmXtHdYcktinq8nAm5VTpJ6jQaNief+OWN6/I+5+DpVYcXgdHo1PUfHwclRe1QmAhCP9cvnfUoNzxfcpAHjO3y5RTHo56Fu1M12JqFI503e/hso8fkVk+aRXQ+ktqM+/+yI3r47J5uBCkOTTaTGGIn8AF94RP25jW4lHcpu7OgIglD4CfxC5q31JZPNGtxQ2djkjouxRWlh/gJpXd4eT8HPwl9EshQJrHR8Md30NE003hcelUTRBodAw3PU1bHWlR33b2WzGcNfX0KTJb6daXoT9TMCwvjsBABfOvJFp69nMFVvnnEYLP0+07tkQ2+aeQc2i6uiVxyfi707rBbaJMWlgaNKlDSWBroE2tPU0se7MFAz3XSbYv+70FIxvt0bMNjG68kgdvUwV78gYkv0C37JeCF5rUrVBkVEWR6cIHRFnPUJ9x0lXejSTIUfz/E8nKi8BbB4HcQVEJ77HyUF4n/5dcLzbU+GDzcnIW7gR/ww34onUj/Xf/SXsZeFqZSrTkRalq5c76thZSuzffe+VILihKDO6NMezpZMUcqRFcTI3xvi2kgXeiUpevxpxFp+/R7pfliNdks713bBmkKSSlDryp12tTPFu1VSFVrkB4KOUokNl79M/icP7HqFH+/XyDcuJKuVMi6pekCEqYdfDS9KZntmJkAMrYLEx/ij58k8xE/wvoYBF5F2Pay2Z7lDsFP9KSce1j8QXfUmVkEE+hGrH/W/heFakCjLYVzLv1qemMPLEZHNULpT4UzHVrIW/XF9iuOtrkv9eoYOt4kUPxeeJ0s5mi5SxX8NWt2Ik5GSxfNFF8IqiFBdOy1c7efPwm2D7feAPDJhE5NpZ2Zti5fFJGNpoCXrUnA3/9TdxNWyjtGGk4tnMFd5t62DnAiLH18zaCPsfLsCUrhvR02UO5vTbgUeXgpQet6zoYydeDNnKfCBaWxDpLsvqXoURwwJGDKEEVfG+YkS3i3OpBznMF9iK/h8AFtZRT/FSZaezHnmer5mmEeYFb8eFGKJoylHHGo1MyIMdfzn54VbCc9yIfwoA+JDxQ6Z9SS7/M0KpOZ+aMohUOjTgxSelxikNM7pWvu+Yqs7ld98k9gUuUb7fQs9GdUCnSRadX3hTutWhy/+MkKidkgWVSlH5PmWzOAi88QlcrqRMYlUmPjYDTKb02rjypkqlecgiNUd+F60B3vWw7R4RgQr6HSfTVvT4EBIHuJYNkU4Qm56FXynk1ej17Ii0j18p6YhJJ2TspDWeoVIo4BUVWO57/AbTOiifI1vN/weOTmYID01ERFgSannIX24UTcEQ3QYARzcrBLxfIfXcI8/IC0JKjjN93UCx10ameth9+1+Fzq2m6jGq3r/w/6LYg5eOhhamug7Gws87McNtCG4mPMNkl4GgUchjOb4mdcHhEwGFBsbucu2LkdWdVhp0Gg0+Lva4Gyy+6hmRXHlWUqpRDh6PXKhA1eLB3o3r4HwJ5/ni269K59YXo8p9CkDl+3Ri181IiE6D456HWHt8IozNxHOzx1Si6K4y5OUp3sW4PKhSkWkAqLNwq0S78PS8ArRae0Dwek7XlqTnGutqw9NeqFXtu2KPhP4sn0/sL8bJzJi0jbdffaKwa/Gl+2IdDEUpLii48iFE4JzTqOT/5G+XCpef9j56gyknrpHaBcckoOf246izUDUZp/KGxxd+VhpU1Qqn4jIV78J44t0n9D50SqlzqhqrNw3G2Wsz4exqiWVrKresXDV/Hnwpzoo0KKCgpp4tzjQj8tCnuQ4Wc4xvthJfWRpZowfG1uwNAJhfe7SEvTRUzR8dQOIUfY9LVmmsaiqeddeeSOyrXYpmJ0v7dZDY9yUmkcRSMcr7Pk0oSrGLCkvC5O5bSI+X9r+KICW5cv3GV5nIdB0bC/zXsx2G7juDhkt3SrUz1NbCGJEc5JKc/nswWqzeh/S8AuQwC+GxSLpTqs2g49Y/o0iP0YqKKIpTS2R1VBRVGZGGDoMO/3EDMPXEVeQWsvD4e0SVcZhlkccRFoWaaJZ9YeVwby8M9/b6o53pR/e+Yu1yYd5vVZYTqqZseHP7E5YN3o6uo9vgxdUgZKZk424u0XlyiMsMZCRnoU0/X6QnZeHzsx+4k+MvOLez3kgMmOmH9KQsaOlqIiU2DSsvEHrrZzffAADkZeULtgfNFsorjvCYDe+O9ZGVmoNnV94JrlnWOJkbo1ejOiqda0+S55yeK/87W51o0Kjg/GHL8BVFwEvJ1Id/u7dS+3UKWGylUjWKqcj71NFNukhCefPsyQ+sWHQBm3YNh2cDor5s7oxTCp8fF1M6fXp1U2Wc6bCkNHg5WOPxvPFot+GgRESZSqHg+aJJMNKRn9D/fNEkcHl8tFt/UKJVOEBEsB/NGwdNBfWoAWBMK3IH3spQH4lZRJFAIyfZbTF9atrh7dIpOPf2M5ZdEYqyazFYYLKEUkY9vGpjoI/kUyofPMTmPoZ9Ufe/pWMCsPzIUIXfg7oR7RwIAA3NppHahaakwc3cFJHpGXAyMcacK7exqXdXJGbnwspAD6feB6OutSX86hAFhnueE0V3k1v4YvL5a6hrbSl4/f/ASf9n1Q50NTJZMmCrwJGdvm0kfn2JxsJeG7Hm6r84HS6uiNPXZpLE+b5dvVCvubvE/mLH+bZ/oJgTLbhuwHS4eBI/jD0tlGsyVBpUdVAAwEBLUtmCrA13WaLq0n81iuHjbF+q822MDRCfIR6guRIUItHGvixR9T49F7QM9y4EoXN/b+gZSl8d7jmiOf5e3EuluXV1VV6Hf8ta4mF82fzzuHx3DgDgY1GTsapIlXGm2VwucpiFsDTUw7fV0mXM2nZaj8f35skdj0alIHDBBKnHu9ZeAP8Hc2FpayzVJmSNbDk1AHg0TzF5I1EG+tTHQJ/iluN8XI/siR5O1+WeJ6p4EbJmFs6GByg0R1U4HdEWZloecDHoAWsdb2jRhFKE2awoPEtcjPRC8fwucy3yHDNrAz1cCv6G9zHxWN29IyY0Iwo+rYo6Xg5rJP6F1aW2q+Bh6l1UHOa0a1HqdtHx6dmCNury4HB5yMwrgJkBufSb1nI/XF88unQTkkFCfKZY29Vqx1qS+7zzFT2FCqdkQSClyGEryGPi0ZlXuH7gAZKi05CfIxndInOkFaHYkQYAE0vllC1KQ8MasgMVFUlKdh4+/I7Dz8RUJGXmICO/AIVsDrILCpGVz0RWPlNqqmBFwOFwkZOZD2MzyfTGLvUW4c6X1RUwq4qlqauDhPb085+R5epMq4q+oQ76jZUfmberoZisrLq4fHcO3r2OgHcT8Z4DJqZ6OHttppSzhAzssRUZ6fJr5cqLKuNM/79y8VcbcHj5OBvujUEu7wAAb5NXIrkgCFweEx3sjkKXLrsILZX5GakFwahlPFxt8+LwCpCYH4TEfEKlQZNmCDpVF1xeIQq4kjlUdY2lV9nraWqir6cH1j54itXdO+LQqyBs6NUFMRlZsDeWlKS7853o3DilpS+a1XAQe10eaNCoUh1pAGXqSAPA7ScLynT8aqo+NA0aek8mz80c12A+UuMzMOTfHnCsY4cDC06X8+zUjyIrkuVJSnYeDj1+iytBIVWu3beGBo3UkZbGBf9n6D+KvE7pT8FEV7J4MTmbvJlKVcXQuPz7ApR0pAHAQEb0XBRdXc1qZ7qsGTZqP9as6A9HB1N09NuEf2d1wflL73Bw72jMnncGVCoVC+d2w5iJR3Bo32hwOTxMnnECF05PwY1bn+B/glD8uHPhHd4++YHdl6cjIy0XswbtgYGRDnZcmIrc7AJM6b0DDi4WWHlgNILf/MKm+ecwalZntO/ZAD09F6NT30ZgFrAxZ90AwfmLtg+Dq4fiUZR+NQPFHGkA8LFYLNi+ENEc/Z1fkJ0KAIjJfQAaRVOtjjQZhdwsFHKzJPZr0ozgY/4PnPSlF10UL3C+m/03AGBDry4AIHCkbY3EI8ai6Rzb+3UjHbPkObIYuP4k2tZ3xt9diQ6IU/ddQVpOPk7/OxTZ+UxsvvIUz0Mi8XDVBJx++glXXn/D1nE9YGNigCuvv2Hv7VfgcHmC4+suPEbwDmJFICkzF8M2n8bZucNgqq+DxrN2wM7MEBM6+8KvcS2F5yiNfyYfx5Y98uXA+Hw2MnOPIjv/Eri8dLA5CdCgmUOLUQ8GhAeUswAAIABJREFUuoOgq9UW1FJ01stjPkVm7hEUFAaBx88DBTRo0Kyho9UcRrp/gcGoBUopvm5SslYjO+8yONwkUCna0GJ4wkjvL+jrKL4syeNlIzlzKXIL7oPHz4EmvQ406XVgYbxK5ffO5aUjNWsz8pgPwOPlgMdnQoNmCV2t1jDS/QuaDA9Ahma1tDFzC+4jK+80WOxQwZh0DXvoaXWGsf4YuWNyOVxMWDOY9FhWWg5uZx0FtaiB1Pqx+5SaHwBw2LJ1+ssbsi6D5c2XmEQM23VGoMpUVZjQeztysgpw+jEh7zhl4G4s2TYUljbG+PQmAv477iMyLAl+A4gVw/E9tyE/rxCnHs7D6tmn8ezeV9y5GIRD18tmFbQyYG0s+XARl/5n1eXYOatepKlO7B3IFc9KYmFliNhKlDf9RzrTp/wnolvvbbh5ZSY4HC7c3axwcC8RLZw5rRP4fD5GjjuE1i3dsWL1NYDPh693TQBAndq22Ln1L4xpuw5tu3uhfc8GAICJ3baCoaWB9FQi/3lsl804+1K4vK6tw4ClrTE2zTuH9j0bgM3i4GZRQ4056wYIzl817SSOPZKfhiKLezHD0cBsFsy1G4LLlx31iM97gTrGo0p1PTKGuTxDWuEP/M65h5SCYOSwY8HhMaFB1YIu3Ro19bugjvEwGc1WKg8bRncT0+D8HpssyGHssdIfB6f1x/KhxMPAkFZeGNLKC/FFX6TpOfno6OWGbkWO8ZBWXlh34bFgrH5rj+P5+sloNX8vnq77G2wuF1cWjYTn9K0qO9OiKR6y4HATkZl7HGnZ5FJ0HG4icgsSkVtwHwBAoWjBze6XwvPg8jKRkrkSWXmSkU0+ABYnAqzcCGTmHgcA6Gq1gZ259BbjP2Nsiuzaws78FPh8FpIy5iErT1ynmcfPRX7hC+QXvoB+wW3YmMp2BjNyjyI5Y5HEfiYrGExWMLLyTkODZglnm4/y3rKApIyFRe9LMmeRzYlCZu5xwfsGAHd7+d1U+Xw2QmNrSB2TzYlCPvM5kjMXyx1z092F6Kw3Ep1HtEJ2ei5iQxPQb3pXdB3VGuxCDoa6zoTf2La4uucePJoo3uyomJTYdOyceQwZydlYEkBeC1GeaEhRSSovmizZjVxm1YpAF8NmcbBS5IF897kpSIrPAACs+fcMNh4hct8dXSxw6fgLHLw2E4lxxPFFm4egS71Ff7QjDYC00DCXWbmk2UqLfc3yTfMgY+jIFqjv5aCQrbmFcp0/y5oq6UwPn38cJ9aNwO+4NNSwJX+KqVNbmPqgqSX8Q3jy9Af4fMDL0wEtmrvhx48E8Hg81KpF2OvoCAv9Xj0MAZ/Px+CJbdGgmQvmbx4s0LBs1NwVbBYHaUnZsLI3waJxR3D+zRJ0rU2+BF98fsyvFKXfrwHDCbnsOOjRiYi2IcMZenR7hGWVdDI44EM8987XcinuxYxAR7ujoFAkxedVhUqhw1yrnlgedBcDYXrDhZh+VcKRBoBHweGga1DhbE3cS63r1sSige0AAM1qO+LYwyCsHt6F9NyGLrbwqmGDn3Hkn2vTWkQOaWNXO9LjqjBlVmf07k9EiWZPPSHVToNmjux88eZEVIoOGHRn0DVqgM2JBZP1QXCMz2fiZ4yNQo5fHvMhYlPIVzsoFAYoYIDHF18GtTU/TmpfkgJWEAAuQmOdSsxdG3zwweczBfssjdfJHCsxfZaEM67FaAANmhnyma8Ec+RwkxR+78kZ/yEz119sn7ZmY9CopuCDC2bhB3B5ohETxSLTobGOYq9pVBNoa3qrNGa95u5SlTRE949Y1EfmcWmUtAl5FSqxz//LRnBYHBxdeg7j11ZcIXRZU3eudNUlS0M9NHFxwMCm9eHpYC3VTtYYZc2Rm//g109yqTczC0MUFrLhVmI1VbReUkubgT+dfJJUHT2SgsCqyO2wDRU9BQGjJ7RR2Hbmv36YMkuyQ2VFQeFXjiUpqZMQlYd7s2Qy9EVuYD5f/I+6mopF3JneDT3Dil96rWok/E4Gh82FnYsVKNTS39x8fiHiUkfC1uwEKBRyGaeEtCnIzr8seO1gcQnamk2kjsnj5yIsVjya6WT1AJp0ckUFFjscOQVXYWowW+ZciyPTBFQAPDDoLqhh9ZTUns2JBF3DSep4LHYYfie2Frw2N1oME/2/JezSsrcgNWsTAIBGM0MNq6egUaUXz4nO08pkKwx1B0mx5CO/8DV4vFzoaXeUOh4AJGcuQ0bOAQXGBPILXyk0ZnnB5/Mx3GUGTkYo3om0NJA5nq+WT4a+tmrOTU5BIZou3SOx/+sG2dHWQg4HPTceQ1yG5HJ/n8YeSukJk70neddXdVxl/q0Gt16DZTuHo1Z9e/RvvgoX1FTsrO7PUN7Ypf233HLrGY48Ee/iWsfWAudmDCu3uah6n5YHGam5KFYBMDZXPN++glGr91g1QocluPviO8KikrH+8P2Knko11aiVcY0WYHzjhcgjUVgoZsOqa+jYfJXgP1lQKJqwMz8j1ZEGACuTbdBk1BW8zmM+lzlmapZ4JMPUYIZURxoAGHQXuY60JDzoarWBo8UNqRayHGkAgnQIADAznEvqSAOAqcE/gm0uNxWpWbKj3aLIcnoBCnQ0myrk9OYznyk4JhQes7zoZzUByTGp6MQYik4MYQT6YcBzdGIMxfYph8Xs7xx9guktlmBq0/8w2HGyYH9hfiFG1Z4FP70RWDdid7nNX1UCXnwidaSpFIrKjTkqG3y+cGXX3EqyGPz/BTI9Z3MDPRLL/0+MzfRgbK5flRxptVMlnenOzWvD1dEC88dVnh+UaqpRB1yOfN1QTU3lGwXIgkKhw8nyjuB1TonUkJJk5BwSbGsx6sPMsHQ1AORQYWceACpVtby4xPSZyGMKI9qmBrKlluzMzwi2RXOdywsWJ1yt4+2/9BIjlhINEHxGbkFCajYSUoWOX/Ox29FrNvE5Xn/2DT1mHUTX6fsF9qL/T8/KR6/Zh/AjMglkXEo6CAC4xwrAPZYwJ7790BZir4t5eS0IP96GY9erVajXXFg30NNkDPy/b8Wt3OOYtGk41g7fpfL7Lw8233wmsc/XxR7B6+TLelUVzj5diBpFjT72Xqz43PiK4mVYlMS+Zm6OJJbV/L9S6XOmy0onuZpqKhupRUU98rh7U7LDV+kRPlezONFSrQrZIYJthoYzHEWccHViZy49F1wRsvLOCbalRaRF0dUS12EtZH0Vi9ZLIyPnAIz1pevVK4quVjvkFtxV25idm9ZCl6a1pR5nc7i4upnQwE/PykN7Hzep9gMX+EOToYG5O67h2pbSN2IxtRFq9+uJyHHxeXyxyDaFQsGCE1NLfb3y5PCE/hU9hf976DQa2Fzx2qHnPyPRwt1J5TGTsyRl8Ho2lP73VY1q/Pwej9cvwjByXGv5xpWMSu9Ml6TvjINISCEiLNqadDw6Or2CZ1RNNerh8JJz8o0A3CpznWnp0fGMnIOCbQtjxVRFVEFXq63axjIq0bxEEdJzD8LaZDvpMYZGDbA4RKeu5MxlSMlaCyfLu2DQlVfFKMbG9ICgADE5cxmSM5fBSO8vWBqrVhz05H04+Hw+RvfwhZmRLkJ+JyI8JhUT+zaTsG3gbof6rjYIjSaKaM2MxPVmfTwcsHpyd0TGS+rHqxNbFyscDdlSpteo5s9nWudm2HJLfNVgw/XAUjnTZKgjv7sacY4eeIL3b39VO9PlwaXt5deithrVKe62lpddgOdX3uHynnuICU2AqZUxTKwMMfCfbmjWvaFSY17ecw/BT38gODAEWnpaqN/CHVM2DYeBqXK5a4EX3uDm0SdIjk5DcmwaTKwM0bhDPYxe2h+GSjQrIOPagYe4tPMukmPToKnNQP0W7hj4Tzd4NHGVe+6nwBC5NgAwadRB7POvmL8DFkconafFqPzdvwCArqGYkgqFwgC/SGqSzZYuEWhlugPRST0Er/n8QvxObAMdzaawMz8FCkX5BiIUCh0UCh18PluwLzP3JFjsCJXGLGCy8ezTL4zu4YsZg1tj88nHGNuLvKh0z4XniE/Jgp62JgJWj8CMwa0xcL4/6BqE+s+cv9qh+8wDGNa1kVT1JGX/BsmICxdXlODz+YLvkT+ZspRYo1GpEi2nC1jsP9oR7FDPRcKZ/pWsuh7x1xjy9KZq1E9yomSviqpClXOmy4ujYX5g8cS769jr+sDPbmMFzQjY/5N4WpvoHqiQXTF9HQ/AXEu19sCqomugjQk+ixD9Q1xqLDmWcGBXDN0JALicsA/aurK/2J9dCcLqEgVJBXmFCLz4FoEX3wIAdj1bJtbKmIxh7rOQlpApsT81LgN3jj3FnWNEju2663Ph1Vr2El6xcsmK8zPh09kTGcnZGOIyQ3yOuUy8uROMN3eCcSf7qMLzAYD+9lOkXnv22VmIikyFlibx52tpLb9tc0bOIaRkrgAfpWu2Ucj6LtiWpXhRuVCsNIROsxVEnAvZP6TaaTMawdnmPZIyFgpSMwBCZSM0ltCrtzbdDQMdSdk5WbjZRSEudbTUMbUYnnC0vAFAvsRl7zb18Hf/5gCIlI/OTcU1zd8eExZd7lswUOxYSXsTQx3c3C477eTAhw3oazke5rYm2P9hPQCIpWzcPPgQzXo0wrKL0gtRb+efwGTfRYj5GQ8TS0MsPjsTLl5Ost/oH0DfrSfLbGwrI33EpYs7KF9ik9De8M8tnnMwJf9eis/Iho2x8jUYf+05I7FvRpfmSo9TjXziFUx1rIxUSWe6y4Q9yCqqrn0VoKxKgHxeJG8Hi5cHTZoBRrlcF+zniUSNKgIXg/Yo4Mi/2USd7ZKOdXnxr986gSPt6uWEgbP8YGxpiNe3P+HpxbdIjiWWjPtYTyJ1NIt5dfOjwJHWYGigabcG6Dy8Jfg8Pi7tvouPj4lo7tSWy3D82yZY2EvvnpSbmQ8AoNKo6D2pA2rWd4CdixVCP0ZizxzhD9r8HhtkzkmUb6/DcH77bXx5/hMAULOePZp1bwgqlYqEyBQ8CHgBmga5M5eRnC3oQgcAPJHGMaL7S9Kxa32F5gYAmblHkUTSsEQUGtUIFIoOOFz5Gss8fr7C165qUChCKUc+X3a0UINmDVsz4h6JT5uAnHxx1ZGEtClISJsCbc3GcLC4pvAciscsKHyHmOR+Yg8/TFYwfsbYKzSmtVn5NjQwsTYSFCIWQ1Z8CAAzdo/FjN1jBdvF0DRo2PNmddlNshIS9CsO8SSKIOqiuZsjzr3+LLZvw/VAtPeQbOP8J7G8f0csvSCu9tVp7WGlZeSuvg8BhyuZ9ja+nU+p5leZWDvzFBq1dEenfo0reiqo5WGLb59jKnoaKlElnek7BybLNyoFP7NuAwA62awQ20+VIS9WHrS3XlKh11eGL89/wq2BE3YELhXbX7eZG8atHIiA9ddwfDWhbRz04Asad6hHNgyWDyG0a1v28caiY+Kfu3en+kiOTcPUFsuQnZ6LER5zZDrBB4PWkDrbtbyd0XNCe3Q3HQcOmyhcObXuKobNl9+q+t6JZ8hIzoaugTYuxkpqgM7eO5bkLIJbGeKSYaI63ecid5Zap1tctxmwMFoms7CtpD0ZGjRTcLjKNx6qCnB5qYJtDZqlwufZmB4ATAGAj/i0v5GTL3R0CwqDEBrrBDe7SKXmoq3pDTf7aLWOWU3Z02fLCZyeNgRadPk/rS9CozDxkGzlnNIyvp2PhDMdl56FuIxs2KoQpa0q9POpi+WXHgiarBXTaOFOvF+jmCrJw28RWHT2rsT+tYPJG3hVRd4++Y6nN4Px9GYwts4/V+ENXBYt74OhfXaAyWRDS6ti/S1lqZLSeOlZ+eg34xA6jS8bLVI2j4h606nVTUdKQ0lHWpSh83oKts9uuUlqs3++sE11SUe6GAs7UwSECoXxIz5LV6KQFbUGgP9OCFMrHgS8kGlbTEZyNgbN7kbqSJcVk8ccxpDeRHHc0D7kjTJKdv1zs4tSi+qENsNbsF3Ael/q8cqD4tQNeXC4wtxIba2mKlyJAhvTfXC3j4eedlfBXj6fhez8iyqMJz6maLvz0o1ZjTqY3a2lxL6wxFQ0XrQTbyOkR9d23n2J5sv2ijnSHnaKP7wpg7UReQ1I57WHseLSQ5m5xLnMQjz98VvCGS8thWzyVLO0XPWuegWvlZQoLORwUHfuVvj8twufoiRX4ng8PlZfeYS6c7dixjHJ1R97UyP0+INUPG6ceiXYrlFLeofO8sLcwgDtOtVFzw7rcePKB/knVCKqZGTaxFAHF7ePU+uY9+OXII+ThjRmmGDfpShx54MsV/lTegCSCr4iLv8DKKDCTrcx2lothAZVsmBo/8/WmOgeiItR40Gj0NHMYiostOrgeswMpBdGYoDTUehomIidcyPmH8Tlizst8nKmFWX/z9bwMhkKX/OJMm3MtWqhr+N+pcZmKPFUmRIj+YXOLuTgwWnCodVgyL5NRY9/efETzvUdFL62KC6eToLtnEzFv9j7TS3fSEV2trCBQMnISzEl0w5kNW1RBk1GHeQU3AIAMFmfoc1opJZxyxIWOwwMjRpKnaNJL90Ppq3ZYbFIf27+bRjo9CvVmBo0SxjrjxcoqqhjzGpUZ1BTTxx/9gEp2XkSx8bsv4BRrRqhY31X6Gtpgsfn42tMIk69+ITvcckS9nO6tcLo/efLZJ52JoaITZcs7Dr3+jPOvf6Mdh7OcDI3BpfHRyGbg/iMbEQkpYk1pBnYRLHUMi6Ph2+xyUjIzEZCZg5ymYVIyMhBQmaO4HVGHnlDqu4b/UGjUmFlpA89TQasjPRhbaQPq6L/9LWIfe7W5grNhUIBattakP5757PY+Gv3WTRwskFdeytQAGQXFOLB13CpBaGGOlrYMbIn6bGqSkKUUKGnYXP5RfLlwfzFvfDo3lds33gLDo6mqN+gauh5V0lnOje/EHo66q1GNmI4wIjhAFudBviQRmjc1jL0g46G9GhmcT5ysRPN5bPwKycQv3ICwaDqYbSrZMT1YcJKaNEMEZv3Dpej/oappgu0NYzB5GbiREQftLb6F7UMuwvsW1nNQS47GZmsaDxL2qzW92xAt8Gn9ADoapijrnFfiePF6S69HHYqPfbwhb0Vtk2KSZXYd/3QI+RkED9SvSd1UHisO8efovffqjXzMbMV6t/mZkr+QEpDHUoGyrDzwGiMHbYPfbpswpEAcg3lgkJhxIFBl/8lyWIr1jTERH+qoPV2csYi6Gq1BkOjpkLnlicaNBtBDnhyxiLoaSvXkc5EDVF8Y/2JyMghHkJzmQ9KPR4AWBgtFzrTahqzGtXQYdDx+L8JpC2jAcD/6Xv4P5W/elOcx+vtbId3EbFqnSMA3Jk/RuocAeDRtwi1XSsxKxdDd52WbygFLo8nKJj8mUCeTqZM3vP5GcOQmc9Ei2V7SY9/jIzHx0j5tSLWRvq4v1C9AbzKQKJIIKtFF8VrccqKkh19Z0+V32/gvppa3JeWKulMn7z+Dr3aER+8tbl68r68zYR/KMXOdB2j3jJVMCa4PwaFJFNm/8/WYPEkRd4BQJtmjPbWiwWOuD7dEp1t1+B71g08TdyIT+mnxZxpA7oNDOg2sNHxUrszPcDpKA6HdcaL5O2kzvSTxHWggAoahaH02D6dFZdN45NEVx+fFTqDF3bcwYUdijUHiY+QL2PE5/MRePEtfn+Nwe9vsUiKTkV2ei6y03IUnnNFYmyii0u3ZRfe0mgm4HGI6DqXK/mwIgqbE43IJMUeQCgl7oXfCS3gbi//x6i8cbS8hl8JTcHns8HmxgHgA5AusxaZJOpsU6CIYoY8RAs65bU+V4WyGLMa5fmyfhbqz98KPvkikVQsDfXwcJFQ4nJKx2YYFaGY1ryyfN0wC/sfvsHOuy/LZPzKjJGOFr5umIX2qw8iiaT5ijwW9W6HIc2qhgyosugaaCErnQgc6ej9uXKJ5UGVdKYnDWpR0VMAAFJHWh52uuLL4u6GfgAAEwYR3ctmlZ9jokHVApVCB4/PRgrzp9iDQx6HcMC62K1RaWwTq9LJpiVGqVbkxmJKV1xJiU3H8DrqV38pTzLS8zBjoj827hgGAJg06hAu350jYWekNwopmcRTPpeXAT44oJD8ubPYYfidqJziS03rl/iVIGz+8TPGDi62X6VK5fH5LOQxA6GnrdqKgSpo0GzgbPMZ4XG1i+ZoCzPD+TA1kGzylJa9A4WsrwAAKkUHTtay06gS0mfA2mQbZDnnHG4KcvKFSkDmhgtljhkaWxP25qehrekr0y4qyU/hMaspHygUwqG+E/wT/wbckutUT+7YBH2860rkMzeuaVuGswQmtvfFxPa+mHf6Nm5+lC79KEpTV0fUd7Aq03mVFw8XjUcBi41Jhy/jQ2SczM+pvoMVejSs88c60cX4tKmN+5eCAACRoYlwcCmb3H1FqSxRZlWoks50ZSKhIBgJ+Z8QnfcGOexECW3qkmjRDMVe62qYAQCoFCISxpfRfa4s6Ou4Hxcix+BK9GSMd3sIgJAAvBhFROoddFUpxAIo1NI1W+CwhEUqU7eMgFsj5XJeSxL9Ix4TfIQScX0md0ITPy94thLmxuZm5cvUd64MGJvoQk9fU6AtTeZIA4CJ/mSBMw0AoTEO0NFqAT2tDgBoKGT/QFZeAIiILcCgu4HFjgDAJR1PFLqGE8wMFyA1a23RHh7C4+oUbVNAoxqAxy8En88UO6+8I9g0qiEsjVcLpAFTs9YhNWsdtBgNoUGzQH7hS/B44rJkrnby012y884jO0+Y36pJrwO6hiMoFAY43HgUFL4Ts6dAQ26aCZ/PRHSyUJeaQtGCtmZj0KimKo9Zmbj06DPW+z/Am+P/yDcuwnfEFswb1QF924kvP5dc5p+z7SpGLw1ATGIGqb089LU1lZZMI6OLpzu6eJZOz18d85BFowlb8f7ALKwf0lW+cQm+/U7El98JOP3wE66uHk1qY2tsUObvoTRoM+g49vdA+YZqQp3/Fuq6T0WZ+F9PPLv9GcwCFgJ2PUArvz/74aEsqZLO9Iy1FxASkQgPF2tsm19xBThfMs7jZfIupc6hSCwfV2yHL1NNZ9jpNkZsXpBgX0TOYxRwMkCrQClAfWM9FOQRhSBG5vpwa+Ck8lh8Ph/bZ/gLXvef3gXjVg0q5QwrDmuR3G5ZaDHqgcn6Inidz3yOfOZzCTtNujvszE8jPm0CCgqDJI6TYWowDWnZm8Q69hHwweVVni5WRnqjkZSxGKIt0pks8ipxE33y/HN5FLJDUMiW3r3SxuyQ0mPy+UzSz6o0Y/6pbJpJSFj6jqhuRV6WeNSwgkcNK5x++Kmip1KNmtDV10LXwb64fPQZosKqOz2WhirpTG9f0L+ip4Dg9NN4nbIP3mZjUd94oJh6R0U1SlGVbnabsf9na3zLvAIPo954lEA0TujpQC67Vh44edgJGruEvAlHi16qC8rvnHUc314RKi02NS2kOtLKFB1WJItXKvYA6Wh5F3xwEBHnBS6PXALL2nSnQBHCwmgZopK6k9qR4WYXBYCP6OS+KCh8I9WOQqFDV6u9wuOqG3f7WKRmrUVGrj94PMm8eCpFBzWsX0GDpphKAPEgIb8o18JoOYz0RimkpOJs8x5RSd3B4SbItGPQ3eBkeV9t6izV/P+RmpWHIStPwkBHCz2be2BkZ+F3a1RSBqZsu4S8AhaWje6E1p6KNXf5HpWEY3eD8PhjODo2dsOqscLId6MJW3Fz3TgMWXkSzEI2lo7qjC4+wgj+r4Q0TNp8EWkiqihrxvuhs7c73v+MxfLj95Cdx4SJvg7GdfOFXxP1S9PNeXgH7xLiEPiX9L4AfyoTFvbA9ZMvwWFz4b/5NkbNVn7Vopoq5kw3HSpZgFcWHRAV4V3qEQBAQ9MRFXJ9daOjYYrnSVvhaiDMa7XQqiPjjLKl//QueHs3GABw8/BjTFgzWOWxnl8VRlvHLB8g1e7Dw28qX6M8mTzmMDLSc3H6ygwM7bMDAZcl84CLoUADLrZfFRpXi9FQhVQMChwsLitk2dXlXwDA7fCNpMfLMg3EzHABzAwXVLqxitGgWcPZpmrodqsCRcUFOA0ZnUCrUY3VJx/g/qaJKChkY/ym86hpbYKW9Wui5bRd0GRo4MHmSQCAiZsvgEqhoGV92Wo9vxLSMGfvdRz8dyDWTeiGuJQstJi2C893ThXYrDpxH4+3Eis/jSZsFTjT03dewYsvv/H+wCzBseJtAJi5+yqe7SBS75x2b0YdF0s08d8PbTodA2vXxd8NiU6Er+NisOL5E8TnZoNOpWFLh65oaS+UVHPavRmRU2aj3amjyGEVoqW9I7Z0IJzGbudO4FtKssAOACKnEH5FzT1b8GuyMDUpLicb429dxa1Bw5X6N6/sXA9Zi76e/+HsvseICInHuPnd4ehasfnThUw2Dux5iFfPQpGelgtTM31YWhmiV//GaN2u4nwTaVQpZ7qiHGcybHS8EJP3FrnsJOjRiZuODx5OhEuqYlQFBjr5wz+8Bx4nEHmw9Y3LL6+MjPota6HnhPa4duAhCgtY4LA4cvWmpSGqFiJL/3rP3FMqja8ujMwNkJlC5PBmJGVJ7YBobKKLtNQcRIQlwa12xQvtK8rt8I0Ch7qaysnktefx/nsMPF1tEBxGPNy4OphjUKcG6NGqLgAgKT0HPWcKW4e7O1lg+7/9YKyvLdj3JTwB41YIJdJmDWuj0nxy8pjoMnUfMrIJZRptLTqeHFCsg50oY1ecxtdwYdTf2EAHd3ZNErNpO2EX8pkssX0lc7wVsansbJ1CpMVoa9JxcM4A9Ft6DC3r10R+IRtX14wR2O2d1Q/tZ+8TOMHSmLXrGs4sGQ79IrlaW3NDFBSKp3/tnC78XbQ1F9YNfQiNhaWJsBDTwkhcZjSfycKJe+8xvBNRuL/67TO8HjUR+Ww2Bl0+CzcTM7R3qgkDTU0xB7fYeRal5/mTeDSMyPUu4Ajnd3PgcDjt3gxHQyPZdeHUAAAgAElEQVSJyDSdKp6WOfL6RZzrq3pgp7JSkFeIhTuHY+XkYwh6+hNBT38KjlnYGIGmobi60ZGH80o1lx8h8Zg2/ojE/uSkLCQnZeFLcDRWLb6E3YfHwq0SNJoppko508W8Do5EE08ncLk80CoocuFntxEHQ9vh1C9xp7OV5RzE5L/F75ynpb4Gm1eAI2GSDUFE00hK6lKTpZgo0nxGk2YACqiIzH0Ge10fNLWo+EK8yZv+wrUDRFFkd7PxMluFA8D3t+Go7eMisb9ptwa4d5LIPz2x+gqpbN/dE8/Eih4rgiZ+XrhzjLhvtk45gi33F5Hard4k/DJftkZ6pL0qsXb6SXx59wsUCgVrj08Qqyrfs+wystLz8OrBN/yzfiDa9GggOBYdnoT5w/cjKz0PPC6RFz1/2zC07u5V7u+hKtD2yBE8HjNG6vH332PEnMMdpwPx8nOkwJG+9+oHFu+9hUNLhqCeC/FD5jtiC7pM2Ss478LDYGw89lDMpuVY1VLGDl55hcubxsLYQEdwrfP3P2FAR8U/35fBv/E1PEHsfbUcuwMBd95jaBehulI+kyXXMVbEpiqhrUlHRg7RRIVGpeLYHfGaiZ7NPOSOkZyZK3CkRccVRXRlgiJSJ7RrRh9M3HwBJ++/B4VCQWaueEOX9wdm4carEHhP3AbUB1Y3I9LFdOh0nO0zCO0DjqK90wTUMbMQO8/NRLI/xJX+w4Tz01AsTcq/R1/8++guNrbrjBXPHyM8Ix0mWtpS7Xl8NnJY3/E2fhA61vgutr+Qm4jnMZ3E9qsKj89GRMZ2uJqQF6ArQ1fXuTKPJ8dnlvoaisJmcwWONJ1Ow5LV/dGkqJkMnw+kpmTD/8AT3Lv9GVPGHsbtJwugQS+9jKk6qJJraE2KOtVRqRU7/f5OR2DMcIIGVQvaGsZoaDoStY16wFJL/hdQZcRJrzkAwMOojxzL8sPWWehULRu8A9E/SVrAcnk4te4qZnVYTTpGo/b1BNthnyIljnNYHGybKttRLw8athXeNyFvwsFXVri2ivLgUhDePA6BRyMn1G7giGm9tokdD/kQhYjv8fBtVwfrZwXg5T1h2sqMPjvQub8PZqzuD10DbbTv0wiNW9cq77dQJeCpcD/VsDVFfIqwoPT+GyJiVewkA4C7o7gj8/xjhISNbz3Vupg1rVdD4EgDQC0nSzz/9EupMW6//A4nG/HOss29aiDwvaRyS24+efc7ZW0qM6K3QX4hGyZFKwpcHg+ju3pj1oBWYv/Jw9pUHzkl/k1KRqal4eVii+3TemPHxec4cust/OdLRn27N62Da0UR89UnhI2KdOh0pBUQKxZ5bDYm37mOLmeOoe7BnQhNT5MYh6pCrlETW3vcCifu+WthP2CmQ75aKLwGHYaakmoyVAod2hr2Sl9f1nXU4UhXNh7fJ77b3Wvb4Ni5KQJHGiAeyMwtDPDvfz3h6k58tzx6UHlSM6tkZHrxzht48zkKPvUcsWq64gVTiqJou25jhhMG1jgmsd/TZDA8TSS/FETHLXkNcy13iX10qrbSrcNL02o8Ou81AMBRr5kcy/Lj8Md16Gs7Gfk5BXh96yNe3/qo9Bit+/mAoUXH8iFEdKyLAbms07GvG/H+4VfsmCH5mZYHrfr6YM0oYaeuroYkEUSGBoauH45W7WqDRqXiQ9Av9OrnXY6zVD+b554Vy6N+dPUD9q64gr+XEF00I0LiBMd711uIzXPPolknIlKqpcPAyNnE6k2n/t4Y1Hgp5mxUzzJs/9OnUcjloqG1NV5ER+N3RgYi/iGikpdCQjD/7l10dHEBH8CT37+xo1s3dHB2xsGgIFAoFIxrJIx6Om/ZIjj30a9fmHT1KgbVq4e74eHo5+GBeS1bil0zJDkZNYyNxa4JAB47dqCxrS30NTVxOzQUE7y9Bef2OHkSBWw2mjk44MyXL9jVvTs6uRArNfvevgUAZDOZgu1JPj6k7zsyIR1O1iaITEjHrrPP0Ket0Dl4/TlSwr6FV038jBK2bH4fEiNh413HAc8+KN9pr2EtO7HXzb1q4MSNd1KsyQl8H45CFkdC7aOkc7VxZi+0n7SbuG5te+xdILnqI2qz+Z/eaOFV+bp/ymP6jsvYOaMPkTO98RwW/kV0mNXT1kS/JcfwcIsw/SUuJUssLYOMndP7YNCKEzg4ZwBszQwRl5oFBl1x12Le/pu4s2E8TAwkHVUujwcalQprU6I5W3RShuBYHpsNMx1dAIDHgR1iaR3Njh+EOqAAYHKIFcvU/HzcHTISABCVdRS/Mw9Ag6oLC91OcDORHd2VRUTGDkRmHYKFbme4GE+HtoY9+ODhbfwgZBcKAwfN7e5Ch+6A+7+JAkw7/UGobbZMcFx0Ts3sboBKIUQR4nMvIzLzIPjgwkq3O5yNhWlSX1PmYdK5e+CyqDhYdB9oaHLhOyQMjQdGIOypNW6ta6jye1OW44eJldldh6SvngHAniNj0bH5Khw7GIhOXSu+cyNQRZ3pldPU60A/jvkFL3NrNDq5G7/GzUGLMwfwfPAEXAz7hvlP72JrWz90r1kLTgc3YknTdjBgaGL5q0f4MnI6onMysevja1wJD0E7e2fs69gLTgc34pTfQIy/dxkt7JxwoKPirbUrCh6fAy6fLZYyUlm4FLcHt448wY6Z0p1cbV1NrLwoffm1abcGWHRsMlaP3CNxjEKl4EL0bugaaMNvdJsKc6YB4E72Uby6+VHg+EvA4uDF059o25GIYt+8+rFUznROLhNjpx8Dh8vFpWOTAQB3H33DuatBOLx9JC5d/4DtBx4i8DqR69yh7xb4dagHZiEbC2f5ISMzD5Nmn8KKBb3grqLgv7au+BJxu14NsX3RBYEzbWknlAI0MTdAQrQw6lTcvQsgmg44uqmvwURoWhpeT5wIn7178XX6dDQ7cEBw7N87d7DVzw89axFR8Cvfv2Pi1auI+OcfjG/cGM5btgic6ciMDPjaEU7hqidPcPTDB4GDvLJDBzhv2YLvycnw79dPcM16O3fiwejRYtdc9eQJVrRvj34exGf/PSUF3U+cEDjTIcnJgnGXt28Pr1270GkqUQRW7Dif/fpVqhMNAIGHpqP1uB2gUiio52qDcb2biqVUmBjpIjFVXJs7rSifuRh9XS2kZYkr45TMM1aUksv+6Vn5MNSXvsxOhpGeNlo3csHs4W1l2rVq6Iw3x/9BfEoWjl1/C98RWyRSOkRt+s45DD5fsZxpDoeH7OwCmJjoKjX3smDxyI7oOHs/9HU10bt5XTSv6wQACNw+Gek5+Ri68iR+J6SjjpMV1owTV+Uouf3+wCzYmhli5/Q+2Hv1Je4HhaJ9Q1e82q1YXvv604+gxdDAsbtEesmrb5FoVtcJM/sTEfHxG8/j6+9EmBroAI6AgS/hVBfnTK9p3UFizKxCJuJzsiX2y8LF2AS/MzNIj+3t0hNzH93Filbt4W5C9IVwNBwNR0MiKPM2fohS1xIlMuswzHTawNl4OljcNLyI7YK2ju8QGNUcbRyFXYADo1tCh+4AAII0ke+py8TGEp3Ts5j2aGlPpEiGpPyHDjW+AeDjVVwvgTP9M20trPV6om6D9QCAvoTgFR789oC3zWkYatZHu5ppaNNzLeqZb1LqfXF4PGTmF8BMT7n7nVmg2IqGwF6B75U+B08hJDEZPxeXrf55lXKmE1Ik/0DU0U78+LePeKAXgUmeRPex2Y1bYMD102hm44Cwsf9gc9BzdC8KQOjSGZgTeBs72hFOp4O+ETa06oINrbrgeoSwq9SNXz8QMnomAr4Hl3p+ZQ2Xz8Lh0M4AiBxsVZGX01wae78xbeA3po1S45ekZR9v3Okj/5qKzEvZ96oMTbs1UHj8A8cnyDeSwbCJh3Dt1FSxfe6uVji8nYjA9O3RENuL8tYBIqft6m1CZ3bhLD+MmHwEDIYGFq+5gnNHJqo0h2I98WJyswpgYSPspigrnWvV0XHo7j4PPD4fzTrWxYYA1bSiyTD9X3vnHV5F0TXw3wkBAgk9oYSqNJEioIgdEYOoFFEpIgKfWEFEfBVBeX2xYkNEUEGliShSXpoFXkBAUGmKoIIovQhIBwk1me+P2Zvs3bs3Nwmhyfk9zz7Jzs6ePTu7994zZ86cyZ+f/LlzkxBnJ0XljU7/uozNkyfNkAa4rVo1/j0reAg6wENTpzKurfWWf7piBWA91W4WbNwYdM0A7mt+umIFR06coOeMGb76limY/l0owN/Hsm7Atuo5gk9e7kDFMvG+x59o35An3prC8t+3ckkVu2Lf5Dkrgup0bFqPN8fMZeW67Vx8oe3cjPp8cZZ1Afjo8yU0u64GJYvZSWqT5qzgyY5ZS7P4ZMdGPDFgcogxnZpqiPJZXCoxoRC9701i8tyfQ4656/Rodz1vjpmbKR2io6POCkM6kCljZn//z2rRAvn55N/tMzzXj4qJxXix881BKfHCnede8OWnP/5kxuvp32E9Wl3HNd0GpxnTw59KT2Na4Z3+vHrDTVw6/D0K5Y2hzcU1uL68XcxrwI23UPODwRxLSaFz7Ut56sprw+rqx4y7OvH+siVUGfIWNRNKMPGOdAO58YWVeOCrKbx2w01pZbsPf8vq3f04fGILqSb7YT9r9w4m1bO4FUCpuOZsPvApxfJdze7D31IiNnTulJdwOpWMCzjIhMJ5073MWw6OpWqx0KxEAa94OpJlYzo6KirLhjTAzc1rM3Z06JL3NwwaxtfdQtMW3trc32vurj/p/rup+sIA33o5yTllTN/ePXToJicyfCzfuZ2NB/Yx1PEgX5VYjr7fzebBS6wHp1ZCurcrLnceYqKjiXZ+4I+mnGD4zz8w7JcfOHziOM0q2h/YuiUSASgcE0M4Dh0aweHkCcQnfHHS95Adpm1+DGNS2XtsPYZUSuQ7/elmLvi4H+vbh36gT6SmcuO095nb4iGfs+zxvUcPk5Dv1PxAXT9lSNhrnyyf/zmPD9aNZ8o16Qv+PLT0OYZc9p9Mnd/jp1fofdH9FI8JnWSTVfzismPyZv5rwRiYODLnDFiARXNWUvvKypErApNGzGf0gj4USSgQufJppHGlSvz455/UTUzkj927KZjXet8NdqLX/9Wpk7EAHwwEhY54yYk5JAeTjzBz4WouvCPeN53dNXUqctnF5eg96HMm9e/MdyvWA3BJ5cS0OrdeW51Rny+h58Cp/Ld/Z35Zs43U1OzF/59ISaH76xMZ/UJ7Fv+6ycq/OmvfU4FQjLc+mUfrpNokHznG7MW/c13dSlS7IH00ZdjkhbS7+VKOHU9h6cpNvrLcdUZMS+8gdHl0NOs37KTZLbXp8tAN/OupsURFRfF6PztB/YEuI3n+Py0pWaIQSbe8QfdHbmTk6G+Z8GlXfly2kWEjv2Hd+vTzA1ze8U0Wjwr2fN/RczgTX8t4GPxcYcuu/fy17++0LB5fLFxF3crhl1UvGRvHD/eGft+0rFqNllXD55/2ZvbwkkuEh+tenpZqLxI/br+PWsUHUDBvddbuzdrCbcEYahV/K6S0SrGezFpfg+ioOPJFl6F+6QlZ0mnB5vTVUXNJ1kZyCua5mAqFT85J0/KDMQxu1YzShW0Hv9fUGWzdd4DRHVqRNHgETWtUZd6aDfz3vnZsP/A3vabOIJcIfW9uwNjR3zFp+Urenvc9cx7tTPeJX7B13wGavDuS6V06sWjDZp6cPJ0TidEk3VKLGi+/TdkihehybX2a1bgopL6XrfsOIAKJhU7eEevmnDKmH+94A61uyvqPUCSuKFWW+Hz5qVykGP0WzaN3/QZUK5rA8r+2cWO5iizfuY2k8jb2UASiXLORa40axOBGzVjavguvLknP4BGbO0+Eqxr27+tDYumtYWukpGwmV66cm7TgZd+xjRxJOUBMroI0KvVvKhUMHTI7U0RHRWVozEZHRUU0pLf8vZ8ycRnH+wW4dvK7zL+tS9r+qTKkAZomNuCDdeODyryG9P1L/8MHlz3nuz+gdi/+OhI6wSY7jBl6P63+bwipqYaJo0J/pLr3HgtAt16fMuiV0OHM0e/dyx0d36NNy3q0vi38wjpbN+zi16XW8JoyagEJpQpz4cWJlCxTlGff68htNZ+mXoNqgGHhrJVM++2VTOlf/dIKtLvyeQDy5I2mXbck2riMkVPFoWPHmLJqFS2q2R/wSStXknw8fYjytSZNuGroUL5/8EEK5E0PY2lbsyajli2jd4OsL+zUtmZNKsfHc2f17E9wPp6S8XLxdzaqzYipixgxNXgRnkB8sAi80+tOxnz1A427vEv5xKJ88+Gj5HWlrYzLn5cvBz1I36HTueGBwbS4viaz3utCg/siL3Tj5fuRPdi17xB3PDmC1NRUJr5xL/lc6S3fGTefj1wx1K+OnMWrI+0IQSD8QgQWjnqcJwdOoVXPERTIn5cGl1WmaoXgiZPrtu6iSdf3kCihXMkizHyvC17cddrddCltm1jPWE9noYsK5a1H/7FujYM6qu+/24ntO+xEzhMnUri4WmkGDbAe4OdfnsLk8Y+yYeOutPMzwmtIt/jXh0zpf1/E885GXnuwKS9/PJtvf1lP4bh8tE+6lLcfPXsmwAO8+v18nr8ueDSkWL5rKBHbhKMpO9mZPCfbsisW6YYgFI9tHFQu5AqJiY6EW6fMULpAa/YcXkjRfFcElR84ttKjU9Y7wpPuv5ut+9IjCbpcWz/t/01799GsxkU0r2m/O5sN/Yhx996FMYay8UW5s219BvaczEWlEti96yAD77iVqit/TzOMl8xfw75N+zlaKy9lyxXjeEoKXz3ckaovDKBZjYtC6nvp8/lMAEa0z9nVs88pY/pUGNIA3epcQak420t5f8VietdvwNimbZmyZhWVhvXn9QbhVwSa1vIe+nw7k8fnfsm4plmZ+CS4X9KUFDtpZ8f2+iSWDs1YETgeMK7/3JqYVm/vnoeIiWlMVFQR8sZkHBfo5p6KmVtsIyfYdeQQ8TGx1B3/Fj+2eowOs8fyUaP09rrgY5vfOn90Hn5t+6+0soDXut+Pc6hVrCQvLJ3FwjtszJfbWP59304qFChKnlz+aXLcsgK6LN25hcsSyqTJClf/wXkTGdrgDrrNn8yga29LO3bFxEFpupwsLRY8EuSp9hrLGRnP83YuoUB0LHWLZH1koWCBGMaPCO44lCye3gEZ2C/4nQ7ETgcoUjjW1wj3UrpCPKUrxNP4ztD47iuTajD555fDnjv8616+/7/2+Ce0eySJtl3Sf+jaX/XCaTGmhzRvzqNffMHMtWsxxjBr7VoG3npr2vFcIuxKTubGESMY2rx5WvmzDRvSpHJlKr75Jq1q1GDv4cPMWruWl5OSaFOzpt+lgs699N13Gffzz1SJj2fxli2s3bMnaIJiJLYdPMizs2cj2LhqN+2e/ohbr7k4JAb46yW/0/vtacwf3j2t7O6bL+Xum8N7yQH6PtiEvg+mD09/PyprMYsBPeILxzLtrft963RtfS1dW0ce0hdJX3Y8HC91jTxfJFydo0dPUNUVrz/3m98wBjrc7T+ZO3/+dGdLvBPCUqF8PNt2HWDQZ9/Q4+7rSXDlXL61+/t8MdB6C73e6m2uGPbp36+iUFw+Bn02n09ePPsXFrmyenmurJ69TC+ng6pDBtKqWnWeqhn8juXNlcDsDZdwcfzzXFJ8YFp5YHJg4P+E/I2oXWJw2PIKhTqz6cBHfL2hDnlyJVA4pg41El5l4daWlCvUgR2HZmDMCVbt7kvD8kswJoVZG2qkydpy8LO0GGq3TpnhomLP8MvOnvy8818Iubmu3FwAbqzwC5sPjknT6ZISAymQ5+RWncwlwaNmM1evYfiQORRcd5wTtfPSpoedG1JorXVISD5h7R87aNvCtq0kxZJ09Yv2nhvlp8yiI2xqEkvnu4eAT/KmfLnDpz685/I6LNm45aTux49zypgOkNN5pqsVS/dQrL8/3VhoUakaLSqlv0QbnGO3XJC+FGqVIvGMaxrssdvgkuGumzEGk5oc+biPrXj06DziCnQjd+6zNyXf7dM/4pvbHmbvUTuhaNku/9Xukk/4x3neU8V6gHYc/tv3eKnYgrSZ+TGTmnTMtC6F82Ru+GvRDjvku2DbhqDycLqcbsrlL8UFsWUiV/yH8fPideSLDR4B2v1X1iYeZUQgH7P3L0BSpUqs6t7d97wA4Yzcy8uUCXsscI3AcW9O6B+6hHpLvedmdP2MDO/8MbkZP+snWjWuQ57oXBw5doLVG//i6cGf061t1j3p5xMpTo7z5rcPZOp/u3NPu1AjumQJ20md87/gRS1270n/Hrmn63BmffYYE2Yv585G6fnwd+7L3HfNhaXjqVIugStrVsjqLZz1RArVOBWsfsj/M1494WWqJ4Q6AMLlkM4ot3S5gh0oVzB4JeWCeauTGJfuod9y0C6AJJIrrCy3TqXi0juObu+219NdI+G1EDkiuXx1yiqBEA/v/wDNalzEhHX/AyD+p9CY8+jDwd7wsjPTJzSXmW3tpHLTD7GJQ6we0wcgaILhT72C5wG5j91Q5UIaVsn5LDznpDG9/+/D/LHxLybOXE6v+5Iin3AOsGtnC+IKPIZIeo9q519JlCz1W9Dx6Nyh3bDiJb5h375eHD+2nBIll4YcPxt4qPoVJE17P82AnXhTBxpOGRqywhTYfLhNv7SJ21v/72PGNW7ve/x4agrDGramXFxhGk4ZQnxMcNjHrV8OZ3nrUG9YQJe7K9elUiEbd/z4JdeRNO19ZjZ7gLYzxwRd+3/N7ueKiYP4qmnoBIjs8MzPtrfde8UAule5h0F/jEnb71fL6tuu/K10/fFF3qnbJ2h/cN1n6LHsFY6bFApGx9KvVg/GbvqKNX9vYli9F3JEv3OF0Qv60PeB4SyZt5qoKOHiuhWYsOz8aoOc5MNn72LU54u5rceH7D2QTMn4gpQtUZiJr3emdPHMhUudr/QfOJ3jx1IY9Jb/5L2MeLLHzXTs/CHGGA7ms0b566NnBxnTYL/3urxiw8MeePkz3n/aThJ78ParaN17JOP6deLDyd+zav0O7rqpbtCCNMq5RWzuiny9wTqQYqJLUaP46xHOOLcwBmZ+2+eMXPvOYZ8woXO7HJcrZ8nCEFlS4lTnmVYURVEURVH+sWR9FZ+MhJ2LxrSiKIqiKIqiZJMcNabPyeXEFUVRFEVRFOVs4Jw0pvu+8yVrN+/i+fe+OtOqKIqiKIqiKOcxGuahKIqiKIqinE/kaJjH2ZLNI0dvSlEURVEURVFOB+dkmIeiKIqiKIqinA2oMa0oiqIoiqIo2USNaUVRFEVRFEXJJmpMK4qiKIqiKEo2UWNaURRFURRFUbKJGtOKoiiKoiiKkk3UmFYURVEURVGUbKLGtKIoiqIoiqJkEzWmFUVRFEVRFCWbqDGtKIqiKIqiKNlEjWlFURRFURRFySZqTCuKoiiKoihKNlFjWjnvEJG+ImJEZIbPsQkiMvcMqHVKEJE3RGTDmdYjEiLSWEQeO4XyT2k7eN8b5x3bdaqudzYjInHO56vTSci43pGR4ZaDap92RKSCiPwtImWd/bIiMkBEVorIIRHZJCLDRKSEz7m1RGSuiCSLyBYR+beIRHnqPCoiX4nIHqe9rvCRszCD9q3j0bPMqWoLRTnXiT7TCijKGaSxiNQzxiw504ooNAbuBN4604rkEB8C0860EucwPwJXuvavBt4Abge2nRGNcp7/AOONMZud/frALdh3ZylQCngeWCAitYwxhwFEpDgwC/gBaA5UxbaNAV50yf8/IBn4H9AmjA6dgQKesleAKsByAGPMBhGZAvQBHsruzSrKPxk1ppXzlT3AVuAZ4LYzrIvyD8MYswXYcqb1yCwiEmOMOXKm9QhgjDkALAzsi0i88+8yY8yGjM4VkVxAlDHm+KnT8OQQkWJAO+BGV/FsYJIxJsVV7xesUdsc+Mwp7goIcKcx5hAwy5HXU0T6B4xu4FJjTKqIXEYYY9oY86tHr3zApcCHxphU16ERwFQR6ek8G0VRXGiYh3K+YoCXgOYiUjNcpXDD9c4w6COu/Q4issAZUt0rInOcHzHveY+IyGZnGHeyiDRyZF3vqhMlIr1EZI2IHBWR30WkY6QbEpHCIvKJMyS7TUSeCVOvnIiMdXRNFpEZIlI1guxOjp51XcPLPzn7sSIyQkT2i8g6EbkrzH3/4dzPGhHp4TrWF/gXUN41xDzSOVZdRKY7uh4SkVUi0vVk2yGzzzWM/LIi8qWIHBaRDSJyXyT5IpJbbKjJJqcN/hSRSSKSx1WnvIh8KiK7nPZdISLtXMfjRWSUiOx2js/1vmN++vvoEniWlzsyDgNPOsd6O8/niIjscNq+ZIT2uMN5Rw+LyDfARWHq3Scivzr3v1FEemYkN7M47/ICEWktIquAo0BtEXlFRLZ46sY4936fq2y7iLwkNlRih4jsE5F+zrEWzjt3QGwoT0HXeU0cWQ2ddkp23od7M6H2XdgO/YJAgTFmr9uQdvgZSAESXWU3A184hnSAsVgP8zUueW5jOLM0A+KATz3lc4DDQKtsyFSUfzzqmVbOZ8Zjh1GfAdqepKwLgDHAH0Bu7I/lfBGpboxZByAiLYFBwLvAFOwP3zAfWYOAjo5uPwJJwHAR2W2M+TwDHUYA1wM9gO3AE0BF4ESggogUxf6A78YO2SYDvbDerSour1Y4RgGDgVexw8ETgMXAWmyYxr3ARyIy3/HOIiL3O/f0JjADaAj0F5G8xphXsMPalYEbgJbOdXY6f6cBq4D2WCOpKpBm0GS3HbKLiAj22cVjh8iPAM8BRbHPPhy9gbuxbb0eKIkd0s/lyC0OfI99Hk8Am4EaQFmXjMlAJef4LqwBPEdE6hhj1mTjdj7FvovPAftEpAPwNPAU8CtQDPtMYsMJEJG6WI/pJKC7o/M4n3pPAi8DrwFzsd7PF0Qk2RgzOBu6e6mC/bw8j22bzRlXD6Ej8C3QAbgKeKSio+0AAAnESURBVNbp6FyLfXYFse/984A3tn8U9p0bALQGhonIJmPMrAyu1whYaIyJFPddD/uO/O4quwj4r6feGuz7fREwM4LMjGgLrDXGLHYXGmNSRGQx1pPu952lKOc3xhjddDuvNqAvsMv5vxPW81PF2Z8AzPWr65FhgEfCyI/CdlR/A551lS/BepTcdd91ZF3v7FcCUoGOnnofAUsyuKfqjpw2rrI4rPdrg6vsBawhXdRVVgTYD3TNQH4nR35HV9ktTtlwV1kh4DjwsKsttgIjfO57PxDj7L/h1tMpi3fk18zCs81sO2T5uXruub6rrDzWkAn73gCfA/0zkNsPOASUCnO8iXPdBq6yWGynY2hG+vvoEniW3T31BgMTs/hZGgesBMRV9owjv5OzXxD4G/iP59znsZ2dXJm4TlNHZgWfY2Odz0w1T/krwBZPWYwj5z5X2XZs58F9DyuAY0AZV9nbwEafZ/K25xrfuN+FMPezCXghQp1orIH/a6CNsIa1AR7yqb8L1/eNq/wy55wrIlyvINb7/FKY469gDe1Mvx+66Xa+bBrmoZzvfIz9Yet9MkJEpJozbL8Da5wfx3pRqzjHo4E6wFTPqd79RljDYJKIRAc2bDxlbbHxoH7Uc/5OCRQYY/4m1Et1o1N2wCX7IHYyU0hYig+zXf8HvKFfu665H2vglXaKymCHqMd75HyG/fEOG2KDNYA3A0NEpI3jvY1EZtshu1wO7DDGLHLJ34htv4z4CegkIj3FZmIQz/EbgOnGmHCT6y4H/jLGzHNd9xDWSL8mzDmR+MJHx1tE5DknBCTcu+bVa6oxxu1h9XpNr8Qa/uM97/TXQAnsO3KyrDPGrDqJ8+d47mEN8LtxRldcZYk+z26Sz349MqYk1vjNiP7Y74z2JjT841TQEtvZ8IZ4BNiF1VtRFA9qTCvnNcaYE9ih5/YiUj47MkSkAHbGfFngcezQcD3sxKEYp1o81qu003O6dz9Qbz/WIA9sI7GeqlJh1CgJHDShk8j+8pHfxiP7ODb0oiyR2ef6/5hPWaA8cN8BfXd46gT2i4a7kLExn42xnsPhwHYRmS9Oyq4wZLYdskvJMLIiyX8ReAfogn0vNotId9fxYmScpaJUmGvsIIM2jID3mQzHhnm0BhYBO0TkxQhGtV97+L1zYD2s7ndujlOemfcuEt57ySp+77BfWTROaI4Lv/vPLyKF/C7ktGdubNiSLyLyOPAI0M4YsyxQ7hjVB7EjQO76UdjO6d5wMjNBW+AXY8wvYY4fBfKehHxF+ceiMdOKYo2IPthYUS9HgDzuAhEp4qlzJda7lmSM+c1Vz/2DtwvrsU7wnOvd34MNGbga66H2Es5o2w4UkNCsDF5v7h6sN/wFHxkHw8g+GQIGolePQO7cPRmd7LTnHSKSG9tJeRX4QkTKGP8JVplth8w8Vz+2+8gKyA8bb+7o8iw2FrcyNl79LRFZbYyZjg29CddRAtuOftctQXAbHsVzX9gwHl+1PDqmYuN+B4jNfXw3dpLuFmBIGBl+7eH3zoEN1fAzeleHkZ0V/GKPQ54x4dviZCiO7Si495OdUZoQjI0/3g8U9jvuTDp9A3jUGDPZp8pvhE7yrIg10H8LrR4ZsdlSbsSm6wtHYU7OWFeUfyzqmVbOe4wxR7E/XvcSatBswRpnpV1ljT118jl/0zxNInIVUMF1jRPAMqCF59zmnv2vsZ6vQsaYpT7bMfwJ5MpOky8icdjJi25mY+OKf/WRnRNGjZctwJ+EZgFoDRzAZiuAYG92CMaY48aYr7GTGEsRxhAh8+2QmecaTn4JEanvkl8OqJuJcwEwxvyBnUR4FLjYKZ4N3CQ+C3Q4LAKKi8h1ruvmB27FlRECe1/VXHWisKFDWcIYs9nYyaFrXDr6sQSbEccd+nC7p8732I5GYph3+lR04sC2Rbykp9WDzD3jrNLSZz9S7vrV2EnLQYhIY+wo1Gsm/MTMr7DhOPldZW2wneEF/qdE5E6sc21sBnUqEDwRUlEUB/VMK4plKHaI+ypgnqt8OtYQGC4i/bE/gN6FCxZiJ1h9ICKvYb3UfbET79z0AyaKyGCsd/hqrDEEjhfaGLNaRIYAYx1ZS7FGZnXsJMmQNGzOeb+KyFTgPSd91zZstodkT9U3sZkxvhaRQY6OJYAGwAJjTLh4yWxhbJ7bvsBQEdmNjV1uADwMPO3yHv+GNVI7Ab9gPfkFsZ2cz4B1WK/iU8ByY4yvRzsL7ZCZ5+rHl9gwjfEi8hTWIH6OCGEeIjIJG1e9zLluwHj5xqkyAJtJYr6IvISNFa8GxBpjXjPGzBCR74DPRKQX1pP9BLYj97rrUpOAriKyDNtm9xE5+0lAx6FYL/JCbJhRQ2yWFb8RmwCvYg39cSIyDJvNo7O7gjFmn/MODHRCqb7BOnKqAA2NMV5jNKf4AidESkText7Lg6fgOreJyF7gO2wn8VrgpgjnfAtc5y4QkVrARGzs+hQJXrFwhzFmvfP/O9jPzwTn3a2K/e562biy8TgdvrLAhU5RQ7GrGK51h444tAUWGSfzUBguw2bjURTFy5meAambbqd7I3wmh6exw8VzPeU3Y4dxk4H5WCMnKGsCdmb/L1hDaQU268NcYIJHVjesxywZa5i1cmTVdtURbPqtX7HG2k6sgd8hwn0VwXqWDmGH05/FP0tGIjaV1w5H/gbsRMzqGcju5OgZ5yqr4JQ19dTdALzhc99rsB7odUAPz/EYR6e/HJkjscPlo536R7AhBZ8C5XKoHSI+1zDyy5FujG/EGmgZZoHBGvRLsUbqQawB2sIjtzy247DX0Wk50NZ1PAGb1WWvc+15QD2PjDhsqrY9Tnv1wRr7ftk84jzndsIaeXuc668AOmfi89TKebZHsJ7Reriyebjqtcd2KA4797AIeDyTn9lI2TwWhDmvBTa1YjI2Rrsm/tk8XowkE9vZMkC06zNvsJNHZzr3tcktO4P7uQYb9lXCR77fNsRzfi3n+R/Gjvw8i12oxnsPmZGV6OjyWAb6lsZ2+OtHujfddDsfNzHGL9RMUZTTgYj0waYSK2oi53hWFOUsQUSaYEMuKpts5PkWkd+Ad4wxg3JcuRzGmSx7vzGmxpnWRVHORjTMQ1FOEyKSgE3BNwfrKbsWO4Q+TA1pRTnveAnoIyLvmOytVnhacLKPdMOOciiK4oMa04py+jiGnYXfAZvaahswEPj3mVRKUZQzwhhsTHMpQudXnE0kYlcp/exMK6IoZysa5qEoiqIoiqIo2URT4ymKoiiKoihKNlFjWlEURVEURVGyiRrTiqIoiqIoipJN1JhWFEVRFEVRlGyixrSiKIqiKIqiZJP/B5rhSKfbn2lcAAAAAElFTkSuQmCC">
            <a:extLst>
              <a:ext uri="{FF2B5EF4-FFF2-40B4-BE49-F238E27FC236}">
                <a16:creationId xmlns:a16="http://schemas.microsoft.com/office/drawing/2014/main" id="{5DD98DC6-C96B-4BC9-B740-A5B9359DE87E}"/>
              </a:ext>
            </a:extLst>
          </p:cNvPr>
          <p:cNvSpPr>
            <a:spLocks noChangeAspect="1" noChangeArrowheads="1"/>
          </p:cNvSpPr>
          <p:nvPr/>
        </p:nvSpPr>
        <p:spPr bwMode="auto">
          <a:xfrm>
            <a:off x="3488788" y="3276600"/>
            <a:ext cx="2759612" cy="27596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7" name="AutoShape 3" descr="data:image/png;base64,iVBORw0KGgoAAAANSUhEUgAAAtMAAAF7CAYAAAAQUwcvAAAABHNCSVQICAgIfAhkiAAAAAlwSFlzAAALEgAACxIB0t1+/AAAIABJREFUeJzsnXWYVFUbwH8zs91ddHd3SZeEAoqEAktKl4jxKQpYIKUIEtKNIinSIdINSzdsd9fE98ewEzu9OxvI/T0PD3PvOee95969c+e973lDpFAoEBAQEBAQEBAQEBCwHHFRT0BAQEBAQEBAQEDgVUVQpgUEBAQEBAQEBATyiKBMCwgICAgICAgICOQRQZkWEBAQEBAQEBAQyCOCMi0gICAgICAgICCQRwRlWkBAQEBAQEBAQCCPCMq0gICAgICAgICAQB4RlGkBAQEBAQEBAQGBPCIo0wICAgICAgICAgJ5xKaoJ/ASoQyjgICAgICAgIBAYSCypjDBMi0gICAgICAgICCQR4qdMp2SstTsvmGhQSb7yOXR+ZmOUbrU+DxPbYaIj00x2h4ZGm+xTAGB141qXyxQ/eu8YHVRT0fgNSUxPUPrXsySyop6Sq8EsSlpFvUPjU8qoJlA2V9/VP3LLy+SE60wIzVll+Z/Tnkh8mlMkRw3h9jM1CI9viGKlTIdHzeKpMRZREW2AkAmCycyop5KIQ4PK0tiwickxE9UjYmKbI5Uev/l5zZERjQkPn4CANFRnYmO7qmSFxvTl9iY/qqxaakbiIyoByiV7rjYD4iO6gJASlI68/+3gwFtvlfOLTaFwZ1+ZHzfJfrn/rL9fkioal9wl3k8e6RW5g/vusLYPosBGNN7Me+3m8OR3VcAGPfuL0wZsIzh3RcA8MXodVrHGtN7MYd2XrbgagoICAgIFBU7LodobR++/aCIZvLq8O7PGxmwZAvd560BoO7nP9Hxh99U7aHxSQaV5z4/bSA0PomwAlSu88KD+FjabFrJ73eU90NMehotN6ygx+/rAai8fAGfnzzE1KP7ATgT+oxm65ex494tACotW0D7zavYdf82AF23raXNppVWmduPo1bw06S1zB25HICxLb7UUpb/WnWcAZUmcmzbGQBGN/uCgxv/MSgvKTuDdgcWMvL0RgCCT62j9f75KgV425NLtN4/n73PbwAQnpZIeFoi3Q//AkDvY8sITUtQyfv88i7e2D8PgMnnt9Pn2HL6n1DeDxsenqfan1+r+kekJ9F6/3yG/7sBgNq7ZtPt8C+qYxU0xcVnGgBPr2Wkh+7Bz1/5x4qOaktA4B0iwqsTEHgLhSKL1NR1AHh4LgLAz/804WFVCAy6C2Th6NgDN/cZAPj6HUAme45EUgoAd4/v0HTPtrVrgI/vLgCiIluDyA7Ry/eLoW/O54dVw5gyuzcAI3ssxM7BlriYZL1zz2mfNXET6w5PA2D131Pp3WQmO859CUDlmiX45Y9xyvl7O+PobMfcT3+nfc96LN4+lsjQePxLeALw4FYYYonapeezef2QyeT5uLoCrxsfdZjFw+tPSUtK19p/IGNjEc1IQOD1oU/9Gsz5+6Rqu3ONSkU4m1eD7eMHEhqfRAlPNwCyZTIOTR9m1tiVw/owbfNfys/D+xTYHC3l7R0buTlsAvfilEpqh82rcLCxITpNqWBmyWRsDLkGwLx2XXGytaOkqxtTjvxF78rVyZbLONJ/KGWX/shblarxS6celPfwsopleuAnbzGkllJfmbZ8JL/8O1NLma7WpCLzD/2PwTU/om3fZny+bgwyqWE9pMvBnzndbZpq+8u63Sjn4k3TfXM42+1j6nqVYmProXQ8sIjupWrxxZU9iEUi5jZU/r12tB2lpUwPqtCUb+q/BcCCxu8CqNrfr9CYb67vV/XteWQp57tP51Gycv7Zchn7Ooyl2p9f071UrXxdJ3MoVsq0Lub5h4tEyn4+vn+TkbGfhPipeHjO09NTgaYyLRa7aLV5e2/E1raGckuuQKRxfIUCNh6dbnAOhtpz5gZg72Cr+tz1nUa06lzToDvI7GWDqVA1UGufpnIt8OryMO5/RCZvUm03L/PI6sc4tvU0N07dwd7JjsDy/laXLyAgYBw3Rweali9FSFgUHapVRCIuVgvBryQKhYL0bKneNk9nR9wcHbgXUXCunfkh5++vAM4O+tBgv3GH9vDPwBGF4sYhNnFPOrk46I6RGB4jz5VLQqHQ3na2sdPajspIRq6QU80jQK88Tf3JFDk9iyqbRbFTpl3dphEV2Ro//xP4+h0nMqIevn5H9PYVi92JimyOj+8eAKIiWyIS2ePuPlPVJzqqI2KxP37+J0hM+B8gx9tnm44sP/+TJCR8QnbWNfwDLrJq/1SW/bCPK2cesvHYdFbsncTAtj8gFotYf+Rjpg1RLrN8NGgFU7/to2rvM6QlvQe3wMXNkeAu81iwSf+X5tcf9rF+8WFc3R1V+8b2WYyXryvL90xi49Kj3L8ZyvojHwMwe8om3ny3MaXK+ebpugq8XswbuVywQAsIFDGrg98p6im8cvT5aQO+rs7smTJYp+39pVv5sH0TKvl7I1coeOenjWTLZCwd8jYlvdyZ278rN55HFMGsDbOj1wDabvqNIbXrU8HDiyP9h9Jk3a+IRSLOfDBKp//oeo3psGU1Hva6iizAmIO7yZTKsBVLrDpPhVzBmBZfIs2S4ubtyryDn+n0mf3+Yt4c2pZSlQP1SIADHcfT9u8F+Di4sL3NCL65vp8HSdHsbKdfD/q+wdtkyZWxBHKFgj7HlpEtl7G02QBKOXuy6v5pzkQ94kTXKaoxvY4u43z36Qz6Zw0Ao05vZGmzAeztMJbW++dT3tWH1S0H5fNqWI4o95tDEVEsJvFqIEdBjtX8dbR05Jy/dR8khUlhWKa/ef9npq8eg43tq3ud8kq1LxaoPpf28uDA5OAinI2AgEBhcSTkIe1rVLCaPM3AwycffmQ1uQLFAqsu9Rc7y7SAcc48rYICGf6uA6jgNbuop1OoyOTJnH9eHwWyAlFA/0t4+LjSzVX5du5fxldraW7NrflFNS0BAQGBAsOairSAgCUIyvQrhoLXN73S04S5r/X5W8LYhUMYu3CIVWX+++Ap685c4czDZ3SuUYm573bVat919Rbf7DtOllRG6yrlWNSvu9my912/y+2IKI7deURofBIiEZTz8aK0lzsDm9alUdmSVj0Xa3Ho1gPWnbnMrbAoMqVSvJ2daV+tAlM7tcTZ3s60gEIkLCGJTeevcezOI5LSM4lPS8Pb2Zl6pQMZ2LQu9UuXQCK23FhTkPcFQEa2lHkH/+Hw7YdEJ6fg7exMCU833m9alzdrVbF4voZIzsjku79OcOLeI1Izs7G3taFuqUAGNK5D6yrlrHYca7D94g12X7vN3YgY0rOzcbS1pZSXO83Kl2Zg07oEuruaLaug7gsBgdcJwc3jFeP00/IAr6Vl+kpYe9KzHwMF4xpRWBSGm0d+0XSVuD1rMgoFVP9ygVafkW80ZnLHFgAkpWfQ5FvtHPGtKpVl+aBeRo9zPzKWj3/fzx0TQUMj3mjElI4tLZ67OW4eMrmcmjMWae27PWuy0TEv4hNZcfIC2y7qT7tkZyNh97hBlPH2MGvOBcn9yFj+DrnHkmNnjfbzdHLkr4lD8HDS76sJhXdf5DBj12H2XL9Dela23vY+9Wswu1cns2Tpm38OSekZtPlxpcHjdK1Vhfl93zRbtj5M3VPmkJaVzYAVW7gbYTzXb6C7K9/36ULjcoZfQq15X/xXEdw8/tMIbh6vK1Ep24t6CkVKjiItULg8jIrlrV/W6+xffvI8a05f4tqMCToKE8A/95+w43IIvevX0Ns2ct2fZs9hxckLrDp1kZtfT7Js8ibIlEqp+/XPqu2573ale+2qRscMWLGVK8/CjPbJksroslBZMOb852NwdbDP/2TzgCkFT5P4tHSafbeUxQN60r6a6eXygrgvcohNSaPlD8tMzuGPyyH8cTkkT9c4NTMLZ3s79t+8x5St+4z2bVmxjEWyrU1CWgbNvjO/oFl4YjIRifrTuELB3hfFnb67tnA+/IXetjJuHhztPwyJBVkkNNFUvqc1bsXY+k1U248T4+m4dTVSuf7UchU8vOhRsSqTGjY3+3hLr5znh3MnDbZ7OTpxqO8QvB2dzJaZQ2p2Fp+fPMTOl/mtjfFl87YMrd3AZD99LydN1v9KZKp2wboHI6dgo5FppOrKhWRItbO47HtnEDV8/Ewes7B4JZXp6NQ/CU1cRqYsHIVCirtDE8p7zcbexnRFRHN4Gj+HmLRdSGWJIBLhYlcbf5d++Dj3MFuGVJ7Ek/jZxKcdQapIRiJyxdupI+W8ZiAWOZoWoG9eCXPyNM44chIzzvEi8RdSMq+iQIGLfW1c7GpTxmMaIlHeb5GEjFNEJK0jQ/aCjOzHiJBgZxOAvU1JvBw74u/az+xAwmxZQVVdkvM04UdiUveQKQ1HLLLHxb42Jd1G4+H4Rp4khietIjx5nXLOIjGejm2o4PUtkpepGMWF8LW7fOQGn3b7Hmd3J1IT0/Ar5U3U81iGznqP96b1tEjW5G37EIlE3PhqAjYSMW8uWsPjGGU1ziypjKnblLldT00fhauDPYuPnWHFyQsAfP7nQb1KU6tKZfmud2c+3XEAgKblS9OiYml61a+Bt7PywX/k9kN+v3ST43eVlnuZXMG4TbtZPMCy+Rvi/ZXbuPRUXWRp7dB3jVryAHot2cCdcLUVPcjDjXl936RuqUDVHFedusj8Q6dUfRp/s4RbMyeTx9/nfKF5jW0kYia2b651jRPSMvh0xwHVNQYYt2m3WVbUgrgvQOnWkVuRntShBcNaNsRGIkYmV3ArPIoJm/eoFMbG3yzhjcrlWPbB22Zfm8vPwpi0ZS9pL63RFf28GdO2KZX9vBGLxdx4EcGqfy9yNyLGqOKfw7UZE3gUE0dCWjqPouN5HBPHhrNXzZ6PIZLSdRVpkQg+aFaf9lUr4OHkQJZUxrlHz1l35gpRyUrFpGfdagZlFuR9UVyJSkul8TrjLyRPkxKosGwem3r0pXmJ0vk63qVI5bNFKpdTcbnpOJWHCXE42dqa7AeQLs2m2spFJvvFpafRYO0SWpcqx9pu5uXe7rd7K2fDnpvVN4eZp48x8/QxJjZoxuRGLcwe12bzSh1FGqDi8vn82LYL71SpabD6ZLff13F3xCTsJcVDjS3Wbh45Lg0ONqWpX+I4mdJQLoW2MihEInalkvdcvJxML/vlyPZwbE11v9XIFVk8ivsfUSm/Gxzj49SNyr4/G2wHCE9ex+O4r4z2sZP40bCk8aU1gHPPayGT5610pjmuA5puE4awtwmiQYlTRvvk5mHsJ0Sm6KYf1IeH4xtU91ujs/9GxLukZd8psPNPzrzMg9hpJs+/pv8W3Bwam3XMhPQT3Ioy7FLgYFOaKr6/kJhxjifxahedgnDz6FdmLFueKqtK9fIbzp9RK0mJT2X7gr0Ez3zP5PjclqubX0/S8pvM3X7qk1GqH+Lc7cZ+gJ/FJVDay7grxNlHzwhe/Ydq+9M32zCoWT2z5m7IzaPP0o3cCotSbe8ZP4iKft5G53H64VOGrdkBgKOdLauH9KFOKf0ponLPw9XBnvOfjzEqv6Aw9xoPW7MD+cvfA0PXuKDvC81rDLBlZD+j13jX1Vt88scB1faZT0eb7aZib2ND5ktrV8jMSYgL4G3H3O+BuTIAfn3/bav4cFvzvijuyBUKyi/TrT1Ry9efRgEleJGSxLPEBO7EqY02Xo5OxKWrS5ub4+ahqfi52dtzPXi8XmWwpKs7NmIRTxMTVMpPaTd3Tg4YYfIYb+3YyLWocJ399f2DqOnrT1JmBn8/vq9jya3rF8i2t/phJzFuwLoaFc7bO3TTqno5ONK8RBkCXVx4nBDPtegIVeEZTU4MGE4ZN/33lea1WNutD4P3/UF9/yBq+Pjxx90Q0qTablbjGzTl50tn8XJ04q2KVbkVG805DUW/ipcPB/oOMXo+Rnj93DwypM/IlIZyM9K4EiCTJ3MnegzNy5hftjVLqlyuvR0VTGLGGaN9PZ06GG1XIDOpSANkyaIIT15DoOsQo/3yqkiaQ1TK72a5TWRKw4hM2Yq/i2kFDJRKqrmKNECAywADci6ZLSMv3Izsh0KhP/m/JiGRAynvPdus878dNdxoe4b0GTcj+xeKr3tynHqJ19FZqVy4eDpzaucFs5Tp3JgKQNJUmCzB1I85KK3Wmpx//DxfP+ixqWlainRJT3eTijTA3APqMrrf9e5sVMkD6FWvBn9eUZYQTs7IzONs84+517hzzcrsv3EXMP8aW/u+0LzGgMlr/Fbd6lrK9Lozl5nQ3rxl8hxFemKH5gWiSFuDbJl2wLWjna3VgiEL8r4obiy/dkFn35h6Tfi4ibZxbsW1i3xz5jiAliKdF5IyM9n94I7WvokNmjGmfhOVNTU1O4v1IVf58fwp2pU2z4UmtyJdy9efMfWa0LV8ZdW+LJmMf0OfEvyX+sX0alQ4M04d4bvWxo2Ndf0CaRpUSmWdfq9qLdqVKU/ncroVPKcd/5vtd25q7fvp4hnmteuq0zc34w/vxcHGhh29lDrA6HqNab5huVafdTeVKzv/DhyBo43Saq+pkN+Ni+F5ciKlXN1NHq+geSWUaUBlkbaT+FMncB+2Ei9V2+O4rwlPXvtyS87l0DbUL3HcLLlp2fd5ljBXpUi72jegvNdMnO2US2TZ8ngiktbxPHERvs5vGZV15qn2zVbNbxWejm1U23Fph7gTPerlnGfyOG62UcW/vNcsre1HcV+oPrvZN8LHOW/L3UkZ53kQ+7FalkMTqvutUrmfyBRpJKSf5G600pL2MPZTnsTNoknpm3rl5XD2WQ3kCs3S1SLKef0Pd4fmONkqo+7Tsu+TlnWX54mLSM9+aHAVIfe5g/b562s3lzNPK2llBanqtwIvx/aqbZkijZsR/UjNuokCGQ9jP8XNviGOtvofdgqFlKvhXTVkiqlf4jAONmVVfZ4n/sTzhIXI5Cnci7Gu368+ylRXuytUb6a+L+MjEwv82AAOtjZkGKhUlhdsJRKVYnH1ua5VxhCeztouVeGJybT7caVqu2YJf7Z/qP+FLjea7h3mlIb+tncnEtLTOXZHufJw6WkoDcqUMOtYRcF3vTuplCZLrrElmLovNK/xlpH9zJLZtmp51TVeevyc2co0mLciUZQMXaNekWlSrhRrhhZ+EZjCuC8Kmu/Pqv2KnW3t+LPXACp7+ej0G1GnIYNr1qPyCvN9yo0x4fBeAG4MHY+rna5Pv7OtHR/WbcyHdc1b/ay7erHW9uYefWmmxx3FTiKhbenyPPnwIy3lc/Pt63zbupNJk+yWnu+RkpWFi53xjERz23ShZ4WqfLBPvaL/x70Qs5TppMxMHo2aqtoOcnGjgocXDxPiVPsSMzM48/4olSINsLzz24w8sFO1vebGZb5o3tbk8QqaV0aZBnC1r0utgB06+8t5zcDdoblKUc2QPiNbHo+t2NMsuS8Sl+Lh+AZVfH5GItZOKWQr9qSUx0RKeUw0KuNWpLriTmmPKZR0H6fTx8upI83LPFK5mICcR3FfGFQMA1wHam1rKpOOdpV02s3lZmTOj5SI5mUe6rRLRE54O3XRmqtMkUZc2gG8nDrrlfk4bpaWIl3SfSylPabq9HOyrYSTbSV8nI2nx9J3bprnn9dzfxI/W0PpNXz+dQJ38yjuSyKSNwBwJayjQXeM88/rIlPkWDFEel+QSrlPwN+lL9fDe5MlK/gKXR/O/YCH155SoU4Zpi4fRWcH5fX6ePXoAj82KDMAhBsJgLKUCr5eqowfsSnmW4wC3FxUnx/HxPPmojWq7aszxmNvY94j8OS9J6rP/RrVNvv4wS0aqBS9305dLNbKtOa1sOQaW4Kx+0LzGoNpq3QOmtfYUoqzIr3/5j0uPlH79P82xDyfV2tTGPdFQbLu5hWt7ZvDJhhVJu0kEma2bM+Xp/RXXraUq8Hj9CrSlpKUmUlCZoZqu7ZvgF5FOjdn3h9Fsw3qGIQh+/4wy3/alCKdQ6tSZc3qp4/cK0KTGzVn3KG9WvsCXbR1sk7lKmptW+rfXVC8MiX03B2a6VWkc/By6oimC8ydqGEWSBdT3W+NjiJtCQkZar9ifYq0JtX916k+RyQXbsnn54nqoIXGpS6a7K/5EnEn2rAiFp68WvXZxa6mXkW6OBCWtAoAidjZ5PmX95qptW3ILUatSEPdQMNZAewkATQs+a+5U80Xtd+oRoU6ygwEji4OHMjYyIGMjbTvb156OU1MLdV7u+i225rwy7MUiThvj6qAl/l22/64UkuRDpk5yWxFGmDbxeuqz51rmrZK51DOR/1Cf+mp8QwgrxrWvi80r7ElaF7j/xI7X7oI5fBfzvXcY8Zq053yQLo0m5mnj6m2bcUSsxxlB9WsR7cK+c9hXsrV3WBZcEsZ/rd29qOdvc0zKOVWRk88t35WrBZ5CNbU51rVKEA7ANycv9WTxASLj10QvDKW6Qre35jsU8pjAs8TlMpicqb5UdTV/X7L87wAEjPUwYRBbqYDCDwctBWa1KwQnO1MR4vnl/Tsh6rrA2BjhuW+pNtYrTH6SM3STp1TO3B33iZYwKRnq63QFb3nmHX+YpE9coXS3/V54kIq+2hfi7h0beuFk53xtGpWjnmwmK1zd1uczcPRzniEubOZFgxDHAi5z6w9R4lNtb7VK8DNhX7Lt2ilCVs37F2LfWQ1l7c1gyEtISk9w3SnAiJLKuN/Ow+y59od053NxNr3RW4XAkvSt+UFSwqbFAXXXxT8ClZB3Be5uXj/BV9vOEhiagZerk6M6NqEbo2VbpT9v9/Io4g4srKl1Bur/Htf+UUdqDn9t30cvfaATvUrM6xzY8oHKlcS6o1dQOcGVfB0dWTHqRt82K0ZwZ0a6Rx73c2rWqnoJjRoZva8P6zbmH0P7+bpnHNY0N54bnJLyJ3Orzj5+Zdx9+Df0GcWjanoqbsqlDuFXxU9rji5ScvOsui4BcUrY5l2sDH95uNmb57fUW5cHXS/hJagGSzn7mD+lzWHxIxz+Tq++ccxnUEkN+akxkvKLJz55xfN83e2q2nWGFuJ+sucoccynZoVorPPNEX3tVv1xVaLxxTkQ3vp8XNM2rK3QBRpAHtbG67lUtLGbdpjsZzUzOLxwM4LS4+fo83cFVZXmKx9XxT2Nbb26om1Sc+yXsyBPgrqvsjNiIXbqVk2gBY1yuLkYMfJG2qXnE71K/Phm01xd3ZgwlstmfCW2tC05+wtTt58xLut6nDk6gP6/7BJS+7t55H8c+MxPZpW56dd+jNOPdLwvwUo72H+KkYlPcqepdT2Dci3DGtgk8eVPfOx/FngYqv7sp17nm5mWPWLRT46XiHLtDkKiLtDU8Qix1xBcKaRiPKWiSCHuDR1NLmnmbmJxSI75Arlj0ds2j6C3Ibmaw7mEJOqbTFW+27nV67xggfFBc3zvxza2uLx6VJdZTou7bDqs1hkniXOzaEhSRnnLT7+f4mDIfeZuv0vpDLtAgZBHm50qVmJKv6+lPB0w8nOFi9nJz5YuY3n8ZYHT87cc1T1WSQChUJpIR6wYiubRpif1UQmVz+yS3q6FyurkDFqfbVI7zWu6OdNiwqlKevjia+rM17OTjjZ2dL4myVFNFPtawzmZZv4LyNT6C/uYQ0K875wcbTnu2D9Ftoca/KOf2/qWJa/XH9AZaX++N027Dt/mx+2H2P6u8pgs2dRCar2trUr8tGKPfw4QrsWxMWIUK3tNqXNz4TiYIEbmCFMpaHLD4byLxcU/7x4yrmw5zxMiCM6LZUMqZTEzAwSszJIyrQ8W5GHg2lF2Zw+xYVXSJk2BxH2NoGkZxdueea0bM0gNvPeAO0kQWRInyjHZ+VvKclcUrNvFYjctGy1ZcPepvgGWOX3/PWlKsySqf1gzT13B5tSJFEwyvTA8uPY+GixKuCwOKJQwMQt6iATsUjE9a8mGPWLFuVDedUsRZ7jOnDlWRgLDv2rKnttiiAPV57GKn3zFvXrTvWg4lN5yxC9lmzQUpgmd2zByDfytnpXGGheY8BkGfj/OkHubjyLs74/aGHfF0M7NaLe2AU0rVqGPi1r0aGeeTEHzg7axolujasxa9NhlTJdwludDq1FjbJMWa7rXhiakqQtU481VEA/p0Of8cHe7cgKqBaJndj0i4ZE9Mo4T/zXlGkQiwr/TUahsHx5UiJWW8NzfHILGplcbbG3EXvg6Wi5dda03OIbDKQ5T1NpDs1FKlf74kpEzmaNEYkKrrT0xkfq1EkHMnSDW4uDkv2/nQe1tkNmmk4VmFPVzVJKe3moFGmAK1+Op95MZeGl5SfPs+rfi9z4ynimHoC2VSuw5l+lO9fxu4/ypExnSl9gb2O8wmJusmUx2Ep8uPCsLLWDTlk0XjPNXKOyJYu1Ig3a11gAmlUoXSDKdGHfF8GdGhHcqRHhcUks2nmK3WdD+Gm06UqVqRnav6tJaRkEeqn93GOS1MaNtMxsvNx0V5izcuXpFjDNoScPmXx0HylZhvWaAGcXXOzs8XF0wsfRievRETxLsmzlMD8GkuLIf06ZzpbFFvox7Wz8yZRaFqmvWR7bzsbf2lPSi53EhyyZsliFCBGVfKwT4GMr8VKdj6altrihef7WOnd7SQAZUmVqnmx5nIneSqSyeKsc2xj6FGmAvh/10Lu/MNl/857FY6yVs9rB1oa/JwXTZaEye4BUJqfDvN84PNV49p/RrRurFL1lJ88zpm1Ti48dk7KFhIwjlPf+GUfbioREdKOizzKVgnzxeSVsJX7UCVJmfAmJ6I5MnkTtIGWO3NjUHUSlbKRuCctjFGb0aGeyT17Ty1kLzWsMEJeajleuPOGvE8EtGrD1gjrDyfUXEdQuaV0f3MK4L2RyORKxmEAvNz7s1oyJv+7U6RMWp6uIOdrZEhqbSAlvd0JjExk2fxvLJ76ras/MliKVybGRiBm+YBv/66dbVM3Vzp7EzKIL/C0o7CU23B1h/XoFjxPjGZEra0hNH38+rNeI7hUMB9ePPrjbYmX6v8Z/TJmWm63QWBM7SYBKmVYgQ4Tp5YtsuVopnhs3AAAgAElEQVShspMUzpKxncRfpUxmy61349tJ/FXKtFRWfL9QmuevUEjNCq40hWY6RanMPCuSVJ5kulMBMWy2eYUwCpIsadFai8p4e2iVkg5NSCIjW4qDreH7wc1RveKV1/mLxS54OfXgWfzXVPFbT42AfWRK1RH6CkW2SpEGqBGwV6tdpkiltOcX5AVPMyoRnrxn/ZRZlqB5jQE2nbvKuHaWB3T/Vyjj7UFZH0+exCh/Kzafv2Z1Zbow7ov2nyyjbZ2KxKekc/b2U2YN0q1VIJcr+HbLUeKSU1V+z98M6co7s9fRq3ktdvx7A5lcTmk/tR99SR8P3v56Dc2qleH28yha1CirI9fLwVFLmc6QSq3iC13UZMoKJjh1Rq7c2iJgzzsfFHEOqleDV8YhxRxXiIT0f1Aosk32szY+zt1Un+PTjxnpqUZznt5OpqsFWQPtQinWC25R5vhWollZsLihef6RKVusItMzV+VEc0jO1C1t+zpR1sK8wJO27DXdyUKuzhivtZ3j+mGMGkHqFaT3lm3WKfVsCg/Hdng6diY1y/y0nZr4uXyAs13dPI3NndEkN5O27GXLhbzlebYmmtf4l2NnLb7G/zU0g2R3XrlFh3n5S+Oam8K4L47PGc2MgR1ZOKonZxeOp2P9yjp9rvwymc/6tdMKIGxbpwJnFozn43fbcHbheC78pO2OJRLB3plD+bx/e610eprU9w/S2v7nxVOz5y0vIF/h4szJ50+0th99+JFZinRkat7c8P5LvDLKdFjSCpN9nibM1dgqvHepQNchqs+P476yfLyZmTy0LN4Ky39kgtyGYydRWzYsdU0xRAm3D7W2DRU3KWqC3IarPj+K+8oq5+/vYn5GiBzkefCxt5QNs3eQHKf9gIsJjctTajxrMyqXj+bhW7oVI0GZdWPC5j0cCLlfIPMImTmJDtXV1bRqzjCeT/330eqy49dfRFD7q59Yf+aKkRFKX+9p2/dT7YsFJGac5GHMWKr5/wnICYnoyv3oIWRKDednDYmwTp7asZt2GWwryGtsKb+PHsCo1ur7o/ZXP/HGnOVG3XxyrnG9mT+TnFE48SeFhaeTo1aVxtCEJBrMWmz0PI/ffcSnOw4YbNfkVbkv9GGOrvtWpWpa21tum/9icPiJbnXcoqQorMPmHvNq1KtZZt6avDLrHc8S5uNkVw0vDUtgblKz1NkaKnh/WxjTeokIkcgWhSL7pYKmwNhteC1c029VZJZbCICDbRlVppLEjDN5mmftwD+5+EK5dHoptJXectqWkjsl3JWw9gZLbxctIsQiB+SKDEBulfO3t9G2fNyLmURln4UG+ydnXs7X8cxl99KDvP+/3lr7fEp48ddvRxk6y/IXAGvSo05VPv59v2p7/OY9SMRiKvl5UzXQl/CEZM491i4Ru2VkP/ott85qQg5ikYif+/eg84LVPItLQCaX0/bHlWwb1R9fV/3BpNdmTKDO1z+ptr/96zjf/nXcrOMFuA4nwFX9QlcjYL9We6PST3TG1C953WCbKb7q2Z6vdiuXbRUKZSaTqgG+VA30JS0rm4tPXhCXqg7K/aRra77ff8Li41ibSR1a8DA6TvWSFZ2catbKQVERm5JGyx+WmexnqAjNH6MHGg1o3TN+EI1m/0LKyzzcaVnZZqWq+663rjsFvLr3RV54o1RZGgaUUKXIO/LUvOe9Avji1GGT/QqTL5q31armOOXoX8xvZ72iMLnxcjQ/ZfDraMXPzStjmQa4EzWCTKn+N6Czz7QrCObFYpgfGpVUpzo7/bQCLxL1P+xeJC7RKvTRoMQ/Zh8j0FWdKipD+ixPWUDsJP442uZY4xScfVad8OQ1RsckZpzlYewnWhUEc1O/xHGt7dNPKyKVG/chzl090BKuh5uOBtdH41KalkTl+RtzDVIopCRmnOXc89oG+5Ryn6D6HJO622BxnNtRQ7kR8Y7Fc84LYhv9L2g2BvYXNte/msC7DWuptmVyOXciotl55ZaWIu3qYM/tWZOpUyqwwOZyYHKwqrR4RGIyb8xZbvDHwc5Gwu1Zk6kWaFmcg6X9rcF7jWprXWNAdY0PhtxXKUw513hw8/p01LDUFyU/9+/BhuF9LR5XFIVYFPksG2GOInLhf2MZ0KSOVUqKF/Z9IZXJtTJvGGvffPIqdSYtICxOHVfSY7ZuqfErv0xmz9eGUyfWmaR+cVnWWTtz01+PTAdAd9m2pti5Lgyt3UBre8e9W8SmF0yxK4A4M2V33b62wObwKvFKKdMAV8M6qrIn5PA4bpZWoRZHW+sUI7EEG7E7mpfzWcKPxKcf1eoTn36MZwnaidZzWzaN4e3URWv7ZoT+H5v0bP3L5jlU8f1F9VmuyOBx3EyeJczX8vmVK9KJTTvAraghhEQOIDJlm1GZuhUq5VwKfYPYtL/JlqlTMaVnPyI+/SghkR9wJ8p06XVNNNMepmRd12vllSnSjJ6/WGSPjdhNPUtFBpfD2pOUy485LfseLxJ/4fzzuoREDkAmN/xgLeH+oVbKspDI91U5xHOITN5EfPpxnfMoKGo0r8zTW9rlZ5/fDaN6M/NyvBY0thIJM9/qQGV/w+Vie9Wrwe7xgwplPnPf1Y5bMGWJ+330ABYP6GlW8ZahLRuwY0zRpCQ0dY1tJGKta9yiYpnCmJZZNChTgsUDetK0vOnqt0NbNmDXuA+MBpG+6nzRvR17xw/G1cF4ak03Rwf65lKWc1OY94WNRIyPm+G0oZrt/d/QjQnY87/85RvPXaJ6+vEDPEwwnqjgblyM0faiwtdJ+zr2+lN/1iZDhCZbN/g9Sybjdmy06Y6vASJF8TDP652EZoW+mv5buB011GSQlwgJzcqY9vPSlG1Nl4TTTytiTnBfkNsIynp+arH8q2FdScs2XeTF1DmlZt3iWnh3o31yUy/oEI62FYz2iUjeyKM48zMOWHLtZYo0boT3scr5Xw5trfNSll+Z5vztbSU+NChxkrPPqpstN690cXofhVyBo4sD6SkZiMQi/k7bkGd5wReCaejZkLEVx1pxlnnnlwe/cDH+Iqsb6VquBP47LLr/HXeTQ1hSP+/3blGSJZUx8Kv1PI9K4I26FZgzxnR6ypFztnH5rvJl+OJvU3TaGw6bb7CtINj+9xUWrD7K6a1TTfadsfkgp24/4cjMkQC89+NGFgztQZCX0ogRHq/MzR/o6crmk1fZeT5Eq73OpAXs/3IYQV5ubD55le93HOPaQmWA4VvfrgHgaXQ8VxdMJjY5jfcXbGZecHeql/LnUWQcE1fs4llMgmoMwPwL//LTJW3XyDH1mvBxk1Za+3Y/uMOEw/oDnp98+JHJc89dldCcMZair/Khr5Mz37fuRPsy2r/PZ8Oes/fhXTaEqIOejc2p2YZlhKeoaye42NlxY+gEHafVsJQkVl6/xKrrylSWzrZ2pGarY4EMHUNz7l3LV2Zpp5757mPqnIxgVTf0V+Y13s2hMU1K3+RJ/LeEJa3UaRchoUHJU9hJCidnsyGal3nAs4S5hCev12vNlIicqF/iOLYSw1YBY9QN2s+zhLlEJG/MV4o1Z7vqNC/ziAex04hJ3ffSj1g/no7t8HXpZVKRBghwHUiA6wBuRvTTsfbmxsupk0VzloicVOf/InGpRWNzU7+E0vL4IHYaUSl/GD2mm0NTqvqaPl7zMg+4FzORmNQ9unLELjQqeb5QiwrlR3EWEBCwDm9/8hvbZg3GxdH8Yk3LP1auOuYozbm5+NsUg20Fwbtd6rFg9VHTHYGBrevzdX/1s33rRwO13Da+3noIsUjEklG96P9GXfq/UVerXZP+b9Tl+x1qP+Fdnw1h+cFzjOzUBIBe363F3taGKav28PeM4by/YDOnvx+r5eYBMKVRC7bfuUl4qlpRXHLlHEuu6M/Z7uvkzO9v96f1Jl1do6h5/OFHfH3qKGtuqldmo9NSGbb/TyOjzOPUwJFUWDZPtZ2SlUU5E2XLy7h5cGLA8EIvb17ceGWU6RzKen5GWc/P8jS20dD5XFilfJO3pjVQUy5AaY9plPaYlidZux7d4q3y1Y32yY/83FT0nktF77kG23c9ukVzP935tP5jGSf6jDIwSkTNgILLGlGY528plX0WUdnHeFYIKDhrtICAQPFg6Lebufk4ArlcQZtxStc6TUvy7aeRTFq0ExGw5KN3KB/kbUCSZXz6614u3wvVkttt2goCvFz57dN+HDx/l4ysbHq2rAlAt2kr2Dd3BMu2nGJUP2W10ObvzeP01qmq/3Pz5aK9zJzYnUHT1rFu7iCavzePwb2aMLBHI9Yeu8g3A7vojMmhekl/pPK8pTz8+/JdRnRsotpuUqU0cwZ143GkslhbrdKG83Cf+WAUow7s4sBj4yvXTYJKsbWnMuaqQ5kKHDYzaLGwEAFftWzHh/Ua02z9rxZ57DcONF5BVSISETJsIp+fPMjO+7dNyvugRl1mtdItlvM68sop0/9l5AoF3186YVKZLkyK23wE8kdnh4EGqyOag1j0yoVZvNKkxvRFlnUWsU0ZXPzMD1Y2B4U8mdTYPrj4HjTdWcBiVn3WH1Bal3O7YzwKi2Xa4t0cmK80SHSbtoKk1Az+WTJeR44lNBu1iD++CSbIx00ld8X0vgzu2og5G5WW5eW7z5AtldGzZU3CYpIY3LURAD3bGw6yzs25a8p8zevmqv2qe7avjYuzvV5FOseFA2BC9xZG2zXdM3Jvd6lfRatt7mBljYfyAcoXkWVj+uiVkUNOMOKd2GjmnP+Hc2EvkCsU1PcPpLZfIB83aaW19r+yay+9cgyRF3eDmtO0rehbJw6gRknTK+wBzi48/vAjZAoFlyJCWXPjMufCXxCfkY6XgyPOtnY0CSpFl3KVaFdG6dYak5zKiOV/cOVJGI52ttQvF0SdMkEMbdNQJdfZ1paF7buxsH03Vly7yNY7N0jISCchMwN/ZxdalyrHlEYt8Mnli27OuRdmn8LmtVOmYxJTGThjPSlpmYzq1ZxBLx8kl+485/CFexw8fxdbGwlfD+9CkxraQRfTf9nDtQdhyGRy+ravy4i3dKtzpWVm03r0z3zYqwXDejTRaR97fBdHnj8g0NmNGt7+LG6t9Aea8s9e9j25S6ZMStk1PwDwZMh01biya37gyZDptPtzBclZmbQKKsv8Vkqf58dJcfx64xw7HobQNKAU6zu9pzXu9LujeXP3agKd3Rhdswk9NZTj8Sd2czbiGdHp6mjrnON2272G8NQk1Xw022zEEsJSk1Ry9/fMX5CIwKuBjciGO8l3WPZwGXLkVHCuwIRKE/T23fRsEyejT+Jt701t99q8V0o3w07whWA+r/Y5ZZ3LcjL6JLvCdiFGTKeATnQN0A4K/On+T9xIvIGLjQtjKo7BVmyr97h/hv7J4cjDZMmzqOtRV6+Pd85xK7pU5GjUUaPHNUb/2RvY/L/3ze5vKQ5unyHLvkJW6qoCkS9C/zUUKFg2H7rMuHfU/rpje7fky5X7jYwwj2ypTKVI58jdePAyb7Wqqdr3JFwdfHfnaSR1KuoGwXt7Gg4YBGhcuwwKBTwJjaVcSetY1AuTqt6+rOra23THVwCJSETjwJImrc7HQh7y6Za/SclQ+jZnZEs5cvMhGdlSLWVakxF1GjKijv42AW1eO2X627WHOLBQWWRk0MyNlAvyplWd8rg6OTC8Z1Omf6DMY91o6HyqlfVn3ZfKKPwmwxaweeYgypdQPjiSUnV9jJNSM+gwYYmWy4cm9bf8zJFew/mljfLtOC5DnYFkfqvuzG/VXaU066Pn3rUc7aXMgJEuVaZzC01Jos9fG9nUuR8/tOhKclamjoxPTv/N1f4T2fv4NuNO7FYp08GHf2ds7ab8/FKhzz1uX88hBufzMDFWS27f/ZvY1nWATr+iosHIBVxart86kUNKeibD5mxj64wPCmlW1iEhKY2p3+zgRXg8EomYkQNa8nbHOgB82PATfr34PUOqF0xg0t3kuzxNe8qI8iN4lvaMAxEHCL4QrBMEGHwhGHdbdyZUmsDj1MccjDzIwciD/NZQt4LbveR7fHP7G6q5VaNfqX48SX2CTa5S78EXgvGw9WBK5SkoULDi0QrkCt1gz2EXh+Fi48LQckNxlDiyN3yv3vnlHHfD0w042TgZPK4pBnaoz6PwWBzslEppkLebiRGWIbGri8SuboEo0yKxK86++6wuN6+cizvFnrDfSZYmEuBQguHlxuNr72/yb7I/YidnYk+SIk1GhIhKLlXpXzoYd1vdSptjLitffObVWY6jRH8e3fFXBiNTyCjpWJrPqhVMvYJ9Z27z+WB15dg3m1Xj+/X5z2vs5KCd8//NZtX4Zt0hpg1oS7OaZQGoXNqXnK/OjhPXWTxFac0N9FXfu3t+Vf5Garp4aH6eNUlpyMlRpM0JTBTQz825yt+p3BZqazN+zW4ANk/oT61SSncYqUxuMLVj7/nrmdW3k1lWcn10/mwFB761LGNXUcrNL6+dMj1/gjo/8bLpfXn38zW0qlOeyqV9tfqVL+HN7SeRqm25QqFSpAHcnLUDyRJS0uk86VfOG4mufrdiLbrtXsPO7h/g5+iCl4OjRXPf2U29pOZoo/zxHnxoG4feHoa3g/KHwdXOHhux9lL82o7KYJbu5aox5/JJ1f5zEc9Y3UGd9zjAydXsuTjZ2GrJHXdit0XnUhxwcbR/5RTpjMxsug3VzmE+d9khLlx7yjcf9WTekS8BCH8Uqdedo7ND/lK0xWbFqhTT6m7V6RLQheALwewM3cnbJZTfrYORSreBhXUXqvp1C+xG8IVgjkcfp41vGy2Z219s11J2m3lrr/jsClNWaVtQV/1jM6f2HIIvaK+GnIw+iVwhZ1Fdtc96dbfqjLw0kp8f/Mz4itpL6NtfbGdw2cGq+eQ+rjl0b5o/FyhZdghpsX2xcxoMIhGZyT/j5L0RiW1dRGLj38eksHKIRHbYOvUjK20zTp6LsXFQB36lx49DmnkKW8c3kWWH4OyjrnYny7qqsnjndh9JCiuHrUNnQEF25jEtuSlRrbT6J4WVxi1IWcExK3UVmck/Y+vYE4U8juz0PbgFPTHrOky5NoIMmdq48DztCTNCptLOrwv+DkGEJF3TGROREcbMWx/r7L+eeJnrNy7Tzq8L75TUXjWwEdkiVWSz9OE8plTWn3VI9rK67PhKn5g197wQ6O1Kclomrk7KoMSktAzSMg3nuzeXtAzt6qpJaRkEeCnvo8FdGxGfnM6wbk2QyRVExSdzNsT88toC/w1yFGlQpiU0xL3w/KUHLCiFtzgq0vAaKtOaONrbEp+sfIC/OXU50fEpBHdvQoUS3iSlaFuec7/x5+a9/61FLjceCvBpwzZMqtuCkUd38E/YE2p5B7Cnx2Cz56svp+3zlER+vaEdkRxcTXtZRmTg89qOfWm6bQnDazRCBMRlmp8A3tfRuUjKm2py6e4Lvl53kJiEVAK8XBnerQlvNlWXj42IS6b/rA0EeLoyuEsjujRW+9s1GKlUzEr6erDrG22l7IfNR4lPTufE1YfMGNJZa9zTyHjWHbjIvrO3qV+5JEsmFe5S4cyf/tK7//hZZSECZ3flS1XtVtX09ssvVV2r6uwLdAjkePRxlTK9P3w/gQ66RVYCHALYE7ZHR5nWJ1OTo1FHCXDQDSyq5FKJ+ynqYKLdYcoXutxKNsC1BF1lrKprVZ25FDZpMe/iGqiu3JqVugkb+1ZGRijJSPgER88F2Doqr7mD+9daii1AdvpurW1NDFm8c8t1BB25hshMXoSL30lEYnflWE/zqhb+8WIjGbJ0yjiVY3rVWar9MoWM8VcMPx8DHIJ4M/BtugdqF0LKGXc06m/kChl9S6llfFhhMosfzOFBiv70mkei1K4WrjbWXWXQ5OfJvek3Yx375ioVg35frsfOCjmyHe1tCYtJJMjHXSX312nK69Owaikm/7STBS8NSuMX7NAxIgn8N0kxUn5eH5lSqcG24HlbWT1V6bJXb8wCrixRWta7fr6S/d8MV+0HVG051BuzgP2zh7Pgz5Mcv/aQrwd1pktD9e/r91uPEp+SzvFrDykb4MXWz9Qvw8MXbOfS/RdG5fb7bgPpmdk6ch+FxzJy0R/EahQPyi0jv7x2yrRCATk6aVpmNl5uSutwdHwKnw7qQO82yiCMxb9rW2tyv/Hn5vdvgxn27Rb+On2LN5sbtlY52tiyvtN7jD+xmz2PTUfLmiLI2Y3RtZpabOUGaORfkqj0FL6/dBw3O3v+7PZqWWlHzttOl8ZV8HBx5NrDcE5ef6SlTI+Yu41ODavw5z83+HzlX1pK8TfDu5KQks7mI1d15F57GE5GZjZv1CnP5yv/wt5WQtt6ygpg/WduIFsmo3erWhy9/ICf/viHCX1MKz/WIjTSeFXJHOYe+p/e/X0/Mp3j1hiOEt37zNnGmehMdeL+FGkKPva6qR9dbFx4lqarlDnbGPfPTJOm4WevW0HQyUZ7mT5ZmqzTJ4cca6MlxzWH208jmfrrHhZP6MXpkCe836GB6UFa5HJVEZnnwyzN+hd7NxNZjcyUZbFcA9g6vUdqdBecfXYhkphf8fHf2OMADC+v7XsvEUnwsfcjJjPK4NjcinTOOLFIglwh01Gaq7nVwtPOm/isWL3yLsadBsBJkv97wxhBPu7EJ6UxfeleFAoFcUmpzByu9tU/evk+EbHK+3nL4Sv4e7nStr7yGfQsMp6r98NUbc6OdjSoUpIgH3dmjehK3y/W0qJ2eZXc0v5qdxdNS/SF28/o3dr8oEOB4oFcoeDozYcs+vtfnscmULt0IE0rlWZMx6Y6fSev28ut0ChC4xJV+3K7k+S4mQAsPnCa/Vfv8jxW2f+9RZt0ZLpL1c8VTQNfnQpq3/tvg7vy2Wr9MQDDFmzDViLhjVrl+XTVX1pK77VH4aRnZvNGrfIcu/aQo1cf0K6u8r6f1KsVz6MTjMrt1KAK8clpWnLvvogm+MetDGhXDxEiVv59jqXjrW8Ee+2U6YkLd/DTZOWFHPX9Vj4dpE7r0qhaKUDp+5zzIMtBLBLxJDyOsoFeAETFJ+PnqV6GdXWyZ9vswTQdvpCmNcvi5abrj3c24hlNA5TVvCbXbcn+p7rWkYru3oSmJFHCxTyryKbO/eiwcwUr2vWhgV8JAJ4lJ1Da1cOs8TW8/Fnd4R18HPX/eFg6n8LExdGeb4a/abD9x9E9qFLaj08GtKPleG0rWZfGSmuoPmX67rMolb91i3E/M2P1AdrWq8i8bSf4dGA7ejRXlq7/dGB7GoxcUKjKtCif6wHDZvfL1/hUmW5Z4GRpMi42LqptV1tXUqS6OdaTpcl6FVhT5+Rk40SaTHfVJEuu/YLrbOOMu8idObXnGJVn7nHNYdqyvcjlCsoFeDN64Q6LlWkn7/UkRzbG3nkEIEIhN16ZLQe5LAKRWPs7KRJpP3PEEvOrq1oi1xAObp+hcJ1MetxwpJn/IrGtYZZPdo57h7edrpV0QsVP+DLEcv//6m61uJl4ldB07cJMIkRMrvQ5X4ZMYcvzNfQrNUSr/WnaYwDGVdR1H8krhgqrnF420eCYdvWVlUoHdKyv01ba35PS/p70bFlDp61NvYqcWqo/IBjgjMYxzy6fZLBfYTH84hCTfVY2XFPg88hN7nkVxRz0sf/qXaZtVK5OlvR2p0318py9/4zLj0NZcvAM1+dM0lJwy/l5Uc5PqbMsP6JcwR7ZXjcxQg5yBXSuU0XVv1ejGvi6uWj1Wb1bKSc2KY1Zg7sQnZjC9UfhDOmoXhHv2qiqQaV33sgeVC2lfNluNkn7d/nO8yiVxVihgFZTf1Ep0zXLBlCzbIDFcofN34ajvS3jeiqzyOz49wZNq1m/0muxVqYLIhfvF0M60XnSrySnZTK6dwua1yoHwMwRXfli+X7uv4hhQKf6jH2nJb/8fko17txvk5m2eDfXH4Qhlcnp3bo2Y99pqSP/7MpJNBo6n95tamsp6gDnI18w5vgukrIy6Fy6Mlu76AbsHXh7GB3+XElcRhrXBhh+2OYQ6OzKobeHs/rWRQYd2oabnT39KtdhYh3d9EO5+fLsIcq6efLrTeWX42ToY9qULM9nDdvqzCc0NZFa3gH88WbBZS7IQSZ7jkRSymS/4K6NaDByAWKRiO9GdqNDA+1S2VVKK79YIhH4uLvoE6EXzSAyH3cXXkQrrcF/nLhOZraUr9YUXSqxXp3rMmeZ7vGtsURsDveS7+nsi8yIVLl4ALwV9BZrnqzR2+/9MpbfP619W7MnTLcQzu0k7ZWdnkE9WftkrcXy88PaT/rzzldr+WTlPjZ9brk/usSuESJE2Dq9jUjsi53LcLPG2TkNIDv9T2wd1am7FCaqw1pDrkIWjbJgrQi5VDf/rkjkiJO30lc/OcL8FwtbsX43Oh97PwIdShKe8cLg2OdpTzgZc5i4rFiiMyNJlaaQ/vLlS19wlc/LVY6T0Ye1lOkX6Uqr7VtBfSnrbLpAlYBAYTNt41+0r1mBBYN66Lh91py2gAaf/syV79UvUxO6NFd9zlGmNfflJnf/fs3r6AQg3n0QoWz/6yyf9mvHd1uO8jw6gSVmWntzFF7Q/V3W/O0ViSDVhEeAOXKrlfZTuYcAxKfk/zmpj2KtTFubnCwbOdk8NOnarBpdm2n7mQ55s7HW9txxumUtNeUa2s5hQp3mTKhj+EYGZZqbY711HewNZfgA8HZw4qP6b/BR/TdMjtMstHIh6oV2SrtGUH3DfC1l2tB8chdsMTY/yzHPYjikSyOGdFGmNvxsxV/sOR3CovFvmxhlGrFYf1BGgJcrq6a/h4eL5S411uKtjrVZseUU8YnaD4Sjm7StTIbySfcJHMkf4cvzfHxvO2+mX5/O4LKDeZ72nL8j/lbOK+gtVZ/Wvq1Z+2QtE69OZFT5UapsHgDt/dpbfMzeJXqzJ2wPU65NYUQ55b24+flmAh0CCc8IV/Vr49uGjU83EjN5vQ4AACAASURBVHwhmH6l+uFh50F8VjxHoo7wWdXP8LTTze6QX7zdnDg2f3S+ZMhl4SrFU2xTARffQ/Ayg0V2xn4UsjAU8iSyUlcjlgRi49BF6SMdXpGMhE9UAYiOnovNO570MTLpHZXc7LTtSOybIpaUUsmVZhwABWRnHtWSq1CkkRReAVvHPsgyT2nJTQorjY19a8Q25ZDLQlHI9btS6MPNxt1wm60b4XoKtCZlJ/LJDXXaQ1uxHeWcK1DeuRL3U+4YdOUAaOXTjn9ijpIqTcH55arK0ofKioKdA/Q/5wWsT26Lb2xWLNOvC5lB9DH7T2We8EWD9d+fU7q1Yv4+6+ai18eQTo2IT0ln5+mbfNqvHX+evkm2NG9FeHJj6Lc3P6yY9C5nbj+l4bhFuDrZs+mT/AXhG+K1UqYFtLkdF8X0f/cT6OxGTEYqG+5c0as4myIp6XtcXMYgFrsRH/chnl6/Eh3VHpHIFUfHHmRlXcDN/WskEn9ksggkkgAiwmsQEBhCWGgQQSXCkMuTEIvdSEn+GVDg4mp4qTIHmVyO5OWXb1SPZkxavNPiuVvC0inv0OfLtcwf21PlHxYanUgJX8OKQEGw97cxeRoX9SwGD5+8u+uIEPFVja8ITQ/l14e/IkdOOedyLKikm9JpVaNVbH2+lUX3F+Fj70NTr6b0L90/z8de3Wg1C+8vZP69+bjYuDC24lgUKPj2tnbqshUNV3A8+ji7QneRIk3B1daVdn7tCkSRBmWQ6+wNh6lYwpt29SpRu7xu4KUxksIragf3KbJIjmqOq/95AGwdlH60ds7DdMa6BT5QfXZw/1qn3VCRF7FNOcQ25cySm/u10VggojlBioZIluovJw2QKtV1LQJUivT3tX7BzVb7O7jo/rdGlen+pYfyT8xRljz8kWlVvgIgPisWe7GDwTECBY+33auXs7qwOHBNuSpY0Cn0TNGocikmLt2lCnL1c3fBxdF4goai5uOV+zjw7Qi89bjfWgtBmX6NWdexL1NO7SM+Iw1PByc+adiGcm5eFstxcuqN+KWfZWbmSSIj6gMS7B3qk56xDw+POchkL5BI/EmIn4RCkYFcHq8lI2e8g+OboDAcSaxJh6nLaFevIva2Nuw8dZOZQzubNe5ZVAJX74eSkp5JcloGe06HUL9ySUr4GFeK/T1dUCgUDP1hK2+1qEFiagbHrz40mc+6sMnJMZ0713Tk02iCv+6bZ7mrGikzP1RxraKVps4Q75V6T2+hFk305X82xKRKuj6e+sa38W1jMkuHJcc1RoCXK4sn9OL7zUcZNf93ziy2rIKdxKai9g6RHcgNK5b/VbLkhrMNJEmNB93mVqQBvT72+nic+oCYzCi87JQBs/U8G5sYISBQNCRbmJGjIDlz+yk9X6YFrV+pBE726qDEZ1EJXHkYCsDmYy8DZCuVpIR3/oxOR64+ICU9UyXX39NV5U9tisEdG9Dhk2UAlA3wYvvnHxhNC5gXRAqFJZXdC4xiMQmBvKHp46y0TC9FKr2PTPqCrOwruLpOJSamDz4+f5CVdRk7u/oqi3TO/zmkJC8GkS0uLqMMHU7ADHp4DGFPwpqinsZ/nne+Wsd3w9+kUknd7CXmkBRWGlunfoglgSjkMWSlrsfF7zhim/JWnmnxJaeQypL6G3Tazsb+w7qny/S2j7n8Pu62nnxXSzcFX45MQ3IBlj9ayNWEi5RxKkc550ocjz7IL/XXWyUwVSDvFIfgv6KYQ47F2VA58Z5z1/IoKk4r+0Ze5Js7vua0BWaXNi/ONJnwE1s//4CyL7PaZEll9PhyFQe+HWHVL7r1HVSsTHDPRflqFyh4NIMFPb1+BUTY2FTG3qEdrq5K/zcfnz8AsLNTRqfnKNCaijSAi+s4QZG2Aq16G47YFrAev381KM+KNChdIxw95mDvOhkH929wC3pWLBTp0DTzUjCaQ6eDxn25W/sqKwHOuTtDa78ChUqRNkRidrzOvjVPlpo1r+HllK5kT9Meczxa6dMvKNICxZWp3ZVZoxLT9AQQFBDJ6cXHGp5XbG0kWpbzQ5fuUalE3p/Zhij2bh6rdxvPaGGqXUDgdeTjVfkLihMwj7GLdjDtvTYcunSfS/de8OvkPkU9JatgSqkMTUughJN56TcPdhqntd3+75840kUdE/FeqcGciT3Bk9SHWhZlgJ5B72IvdmD7i/U6cqu4Vudu8i3GXH4fG5ENchTIc6oXVpzOzw9+MDovsUjbljSwtK7/uIBAcaF1tfI42dvSYsZSyvl5sXl8P1wclBU05XIFe6/cZsFfpzj2xUirHXPSur2cnZW3GJ3iwpzh3flm8xFOhTzG08WR99s3YPHYXqYHWkixUqY/6Dqf9fun8H7X+WzYr/T37FxvBgeuKINr1i05yqAx7Vi75CiDx7TTaV+58CDDJ3ViQKcf2XTwI+7dUlo9Z07dopInIPA6s3Xubt6bJmQrsBYyubIKlEikv0Lpq8jyu6dQAKOqKFN/7nl+Aw87R1r56/dPXBBylMk1lM/jcWe3sbhpX5be+YfRVZWWtKo7ZnKn95eq/vqs3gvrruJ07An2he8gOTuJQMcSjCw/EW87XxKzE/Qq0xMrfcaNxCtsfb6GZGkyHjautPbtREf/bmaf6wdlRrL+qTK7TQuftiZ6F19ORp/g39h/eJH2AgVyHCWO1HSvzdtBvQss+DZFmsL2F1u5mXidZGkK9mI7yjiVpZl3C1r46KaNLQ6EZ4Tx+4ttRGSEE50ZjYetB028mtG75DtFsiqhL5hQs1DK1+90pE+Tmqrt87PHMfq3P/nnzhOafrFEZ2y1EuYXSzLFV+904KvfDxst8lIQ9H97EZt3Ws9I2rx6GZpXt35e6dwUK2U6MyMbAJlUrre9VUdlkvoW7fSXSm7frQ4AsdHKgiv29jZG5QkIvG6s+mKroExbka+HdKbvzHU0rVaGmcHmBcAWdzoGVUOmUD8zf7hxCIlIxImu+n9Ee5Sqpfp8PvoJAJ1LWF7Ovrl3a5p7t9bZ727rYdDvuZZ7PWq519PbZmiMJvlRn6Zem0RitvLFQCySsLzBbwb7jrgYrJXzenrVz6jkUllv309ufERMZgygPPd5dRYalHsq5h+ORx/lSepjrf1Z8iz+jfmH0zGnGF9pErXd65h9Xjlo+g33KtGHboHq6qmRGRF8EfK5aiUAIF2Wzp3k29xJvs3+iH3MrvmdxccsSO4k3+bHu9qrFXFZceyP2MfF+At0CehKa9/i/0K1dFgvHkTG8u2fx7j+LBwbiQRfN2fealid4W0bWe047zSpxf3wGHZdukVaVjaBHm50qaP/nrUm1lSkC5NipUx7+ykzOmw+9JHe9nKV/Fn83T7Gfarf8uDkbK+1nZkppXL1IIPyBAQEBPKDv6cLJxa82suguTkUdgdbsYSKbsqKhO0CKjOjnnal0RepajcPRxu1P2JzP6W/99+htxhTVTfvfe7+Rc36pysA6GCBNTuH1r5t2B2mTMcp11OuXpPcxWMORR4wqEznKNI5x9BHtjyb0ZdNpzFVoOCn+wuQiCS8U/I9Ovr/n72zDo/q6OLwm2Tj7oEkkBAguDsEAhQt7u5eXEtbKB9e3KFAcdfiVtw1ENwJJESIu+/3x5KVrGajpbzPkyd7752ZO5G7e+bMOb/TVG0fRbyNFcklpgnTGHpffThMkJT+e0Fg+tNf+ZwQoPT6l6QQtvtt5YD/PlZW1izmPifI8PJ6L9zApUmay9IWd7Rl07BOHPd9QasKpbJ0r6wwtV1DprbL2gJjzvRDWFmbcuLIA/oMbEDnHrXQ09NFmC5k5ZLTXDr/jIT4JKrV9GDWAlm1pyZ1ZwNw7vpvcud3HhrF+lXnuXH1JZN+bUPDJvIVQPOTAqXm0bXxAvaen0xIUBTDu67l4OWfszXo88f+lC7vQkhQFA5OWZNlefkumJsP3rPryB3iEjSrwmNtacLIPt40b1BGm+mKqdtpkdy56wdkFwT+QZF0HblRrp2urg77Vg2ikIPinzclJY2WA1YTr+Bn6tqqKqP75ezKPF0o5OHTT8xYfoKwCMV6sdJ0bFGZcQMakxs75pr8XqV5+zGUaYuP4hegvsSzqbEBvTvUpHf77CX+KZqjJnjXKsmciW3oWWwkO9+topmRcmF6RcVccoKQ0BgWrD/H45cBxMZpnrjSoGYJurWuRikPxxyt5CgUwtaDt7L8DFcs7cLPw5tibqpec7jp5PWcXSCKUWw2ZQNn/pD/QMz8N61V2Z3FvyqOrV745zn+PvdI7X3NTA35eVgzvGoUz3GJp/8KsanRTPYVLYQ08WJnJioligmPJF40ZYoP6cI0higwQJW1l/YIL664HMtM0n9J6Yn89EC+8JijkSPFzUoiFAqJTo3iSdRjuTb17Lzo56ZZbLj0PEz0TFhReY3C8t92hnYkpiURlxorXjTYG9ozr/xCje6j6r6QPSUNIUIWvfyDlzEvZM7roEMV62qYCkx5F/sG/wRJhTxzgTkxqTE5NofcpOGijVycqFnV1LyiSd3ZnLj4MwYGAkYM+IvXLwPFxnF4WCw2tqIiSaePP+Toofus2TRQrr8iYzrD+BYIdBW20YIctTIKlGd67PS2DGq/kkKuNizdkv1kkOWzjpKSkkZhVxtmrVBf9SYwJIqhv+wiLFK90aeIiKh4Zq08yayVJwE4sGawUqM2O3h1Xky6kkVQerqQTiM2MGVYU9r8UEHmWpvBa1UatHuP3+fvs4/kqulpQ3q6kDaD18pV6lPHwVM+HDzlg4OdOaP7NqRh7dzfVspMbHwSzfrIy22pIi4hmXU7r7Ju51WVBnpus/OdRDlBkdGsysjWls0HbrJxz3Wt+1++/ZrLt1+Lj5t6leb3MVn3FELOPMOXbr3i0i1RgQR1z3Cdsm689g9l27l71CxVRKN73PKR3ZJ//ymUJX9d4METzYuexMYl8dviowDYWJlwbOO35R3PLT7Gv8dMYMHr2Ods/bAOQGFoiSZY6ltSyaoyDyN9AIhNjcFMYC7X7nzIeY3HlPZgV7SqJGdIA3KGdDXr6gzz+EmuHYjCGCb7SvKFroVepY5tPUqae2o8JxDpdo/2Ef2PORg60t65A9VtFDsOolOi+ZIUkqXxc4ufHgwlOV2ykLY1sOWPCosVto1JjWbcw9FyhrQmVJ65kipFnDE3MuDM09cM9KrGxKainIHS05byfJbIK3ztjR9brt9nY19J6e3jvi+YtP+UuE0G22768Ofl29T2EL2vnHr8iqczJZ/NG67cJSgqhg1X7orPDa5fXXxPG1NjWpb3xOdjIEVsLFnSVbv31KxiYmqIgYHItFyypg9tfpCE1mQY0gDNW1Vi8bzjGo87d3F3sZOtUOHcyQPIDgXKmK7dwJPaDbL2kKti3T7NPmAGTN7Oy3fBOXbfDDqN2ECfDjUZ2sMr22NduPGSRnU8aTN4rVJDWpo/1p1l8/6bHP5TJDM3duZ+jTzDScmpjJt1gKXTOmk912PnHzN/7Rmt+4PIy/nb4qPYWplydGPuKVN88A/DzUVSdevs1ef8b/mJXLtfXqHM+9xlYmuF57Vh7Kz93H3kl2PjZdCtdbUs9/ngH0bPsTlTiEUadc/wjL6ibfNZ/ZtrNf6yTRfYf/KB1vMDCI+Mp26nRZzeOlIjb/p/mfkvpskczy2/Aiv9rBeqyqCBfUOxMX0z7KbCMIrTQSLnipORE8GJwWKDOTk9GQNd2cpxDyLuyYydmR1+W2WON1TbrDJxzsbAhvVV/5LxjC94OU8rT2t8WjwVLCsyuoTqcAELfQss9LWvtJpTxKfFyxjSgFJDGsBcYMHKymsZ5ZO1z5t5py4zvXUj2lcWhR28CPpC+9U7xMb0hr4dGLvnOMu6tWLw1kNyRnOrCqWYtP+U3LhrL93izNj+WBiLnulFnWVDrQbXr86Sc9fEBrTMz2JkyKkx/cR98xIzM8k9jYz0Mf5aHfHDuy8M7v0n3fvUxcHRAhtb+YWnKqR3qwtirvf3/UHQaBtfW7Ydup0j4zx/GwSgkUGcQUiYZIV911dzo+fOow9aG0np6cJsG9LShEXG8c/1F+obaon072jv8fvMXJE9Q7pIYe0/mPOCgbO75cg4t3ze54ohDeBZLOtFAmysTHNhJiK2HbrNX/tu5MrY2TWkpZk873COjfWtYm1gi4GuAeYCC3oVHZQtQxqgqImb+HVAwie561+SvoiTFIuYuFHIuLD4ml/8B7n2n+IlY0iPDaKwkmuhkhLxAh2BRgoUujp66OroyZxLSU9R208RA91zTnYtt7kddlPm2NnYRW0fYz3jLN/n+usP1C/pLj4u4WAnE3pVr3hRzjx9zc8Hz9CzZiWNx+1YpRztVu9g07X7WZ5TTGIS7Vbv4EuMdjt02SFKalcwISGZ+HjRgmbZghOMmdSSAUMb0qpdVep45f2uc27y3ZgGdiztp3FbgZ4uhRwssTDTfMXXauAaYuOzJ35+9Jwvs1fJrl7tbcyUtJaw59g9Vm+/LHfe0U6152D87ANZmyAwd/VpvLooX/lLY2djRmFHS/QFemrb/r70ONfuvs3yfDTh6StRoszNB+9YseUi2U0hmDysSbb6r5zRhVkTWjOoW12aepXGs5gjRoYFJ2ELYNeRu0yYczBXxjY00G6zzMLMCF1dzdwV0s+wpn027buh8BluMmk9Lz6G8PLTF7rMlJdvU0a6UIhXZ9XPir5Aj0IOlhgbafb3930RIBMuo4yBew9TYt5Sma//CnPKLWdZpU38UWENdWy9sz2etAf2Tri84yTDKw1Q374BjRwai4/PBp2Wa38rXLJoyxzisez1IlKFqeLjX0vLFrlRxS+lZONLV7zJ+t/cztAeU4Hmi9YIFaFWQSFRWb5/VtnzaZfM8dRSmsXYVrPOmiKGf0Q0f129x4LTV1hw+gqLz16ldy1ZhRlzI0OOPHxGv7pVNB53YjMvTo7ph62ZMWWnL6PT2l3qO33l+axxnBzTj58PnqH0tKUER8dq3De7JCWlkvpVQW3CT9vE50OCo6lc1U18/OvEPXk2p7ygQIV55BfKYiLdXGwZP7AxVcurj4X83/ITnL36XOG1iKh42g5ex/md2ku+xMYncerSUwAu7RknY4S+fBfMmP/tJyZOvjLSyq2XxK9LuDmw+LeO2Ep58Vr0W0V0rHw/TUJJpLlx/x0nLj5Ren10v4Z0bVVV5RifAiPoOXYzaWnyUoZT/jjMhV1jtTa2lPHk1WcSk1KYOPeQ3LW2TSowpn8jpfdMFwrZdeQuG3ZfI/XrnCuXcVXYVlOqlFP/v6ZtkiKIYqazk4B495GfwsWZNLo6Oowf1Jj2zZR7YWLiEnn2Ooi1O67w+oMkvnLJb9qHF22Y15OBU2QTyXLqGQYUPsOWpkZMXn+CI7P6Ex6teX6AIkPayFCfncv642SvfKGblpZO7/FblO6m/bLwCD/1bkCPtsoNgivvPgDwemru6sWqouS8pbzKx/vnBplDCgCufLkkfl3KvDTFzUqww09kYPhEyu9KSCt5ZEbaaw3gaqL5e42bqTuNHX7gfMg/ADyPfqZx3wwGSXmlG3dcQssfypOUlMIvY1syYMxWomISGNLbi2YNyzJo3DZi45IQ6OmyY+1A5q84ze377yju7sDCGZ04c/EZR0495NCW3AvhS8uksGKkp5kDrEWhH7kXcVd9w690qV6e4g62dKiiWF1i9cVbDPaqzuD61WXipzXBSF9A20plaFupDF5/rJe7bqDCGWWkL+Cvfh0QCqHq7FU8mDZSaducxK2YPUv/OMGFc0/oP8SblRsGALDr8GhGDd7EuzchODpZsmrjANo2lSSpblx7gb07RIvJDFWPgcMa0a13nTyZd3b5bkx/ZeHUDkyadwjvWiWZPaFNlmNyfh/zI0O616PTiA0Krycmabetlpn9qwfLeXM9izlyeutItUbWlkV95M4d+2sEbQatJSomQe7ap88RuGoY6D9pnrwxCrBqZleNDUzXQtZc2Tue3xYf5eLNV3LXf+i5nM2L+lC8qL1G42nCk1efadxTtiR9+2aVmDj4B7V9dXV06NWuBr3a1QDg4+fcCxcqCEz547DKHYL6NYozb3I7jcYyNzWiZiU3alZyAyAyOp4LN19RqYz6rVhllPJwAsj2Mzzst92Ehst7chQ9wwdmSJ6pfxYNzdoNv6Knp8v4QY1p10S9FrCeni67lg/g4GkflmxUnNi2evtllcY0gIlB/u52FAgNqRzCxsCG8GTFz35mSTyBjmYfublRaKWmbW2xMa0Nxc1KiF+npKRx5NRDAH4Z2xIrSxNMjA2Ys/QkzRqWZePSPgSFROH01VHVuU1Vfh4tySvwqlWcpt7ZU73KLTKH16jjl5be1J63loP3n1DC0Y67H/x59yWc57PGEZuUzF/X7okN2bPjB9BkySbOjRcZmH5hkdz3E0n2bb/pg5mRAdXdXHCxtqT0tKXUK14UR0tzIuISCI+TX6yPaVyXhgs30LCUB6GxcazoLsqJqTV3LeWdHSlqa83BB0+Y1yHvNPCTk1KZ9GtrJv0qn5+TYVhnIK3IMWh4IwYNb6RwzMzKHVv3KU64zU++h3l8pXaVYgzr6cWciVn/EM6gkIOlSpmqrCpbKKKwo3bqIMoMUIGeLnWqFlN47UNAmEZjX7+n2MAyNzXSylM7c5ziJLl0oZC1O65keTxVZJZwMzLU18iQVkRBiJfuV2a8yq/soMqQ1hfoaWxIK8LKwoQOKjzZmpITz/DsCcqL2qh6hgNCtdu6njuxrUaGtDQdmysuVKKO2CSR91RPJ//e+pPTVGsy/9twM3VX3yiLZNWg0wRHQ6ccHzOD1s0qsGp+d6XXMz+PJsYGBTKJTFuOj+5LfEoKh32eYm1izKhGtQGYeew8k5tL9NZdrS3xj5C8Txy4/4RfD58FYO7JS/xy6CynHoscSaMb1+FZYAh/+zzj6edgdgzqInffvnWqYGSgz8EHTwiNlbw3FbO34VlgCHvu+uLtWYzm5b6t+OSCSIHyTLdwy/q236kPktivNrt2MqFOXRq4uVH3rw1cH6i5CLqODtnWCAY4vmkEzfuuUnjt4CkfBnWrq/XY6mJnS7o78Oq9YkmiRUp0bQE6tagsDiGR5vbDD3hVV1xCWJrJ8xUnPp3eqt22kq6uDvMmt2Pqgr/lrmWWFctJlk3vTPUKuV92NDcJfBesMoxDW2m8g6d9lF7T1dHh0p6CsWWfE89wec/CGBnqK/REZzzDYdFx2FqY8jksWnxt9Kq/OTijb5bu1aReKepV99Bqnr+P+VGp8szrDyGUcJOUFs4cFx2TlCRzTjrkY9+jJ/x68pzcmMb6+vhOlH+mE1JSmXH2Aod85d9DMoeSSN8z85wyt41JSqLKEvmSyU8nj8ZAT3Z3LmOs11PHUXbBChmDvapLYfb07irXThEl5i1lTssmdKlYTuF1RTSw9+ZBhChJ7G3sGzzMRO+Z7+PeidtYG0gW2sZ6xiSkiXYCX8W8FMvUBSdKFKXUVeLLrAKiCVmJd84qqzZeYNOu61iYS0IpBozZiq2NGdtXD2DP4bvce+iHnY0Z65f0zrV5KEOb31dWsDU14fCIXnLnF3RqIXdOOsxjQtN6TGiquPT6cO+aDPdW/X6mp6vDqTH95M7vGtxVvvF3cpUCZUzXayHlndEBOycr/t50GQsbU0pXdkOgr8fLRx8JDYxkzLwuuBaXzfq3MzUhMjGBZ1++UMEx64oAOYEqaarbDz9ky5hu80N5lddb/1CBxRsUb+OpSlbM2B7PjCZygb4vFFeVmjoie9tK9WsUZ+qIZsxbI68Mcvz8Y1o1Vv27yCrlPQv/6w1pgApeWS/jrAnKQgoAruybkCv3zE/mTW7LuFnySbgZz7ClqSjrf+LaY+z6TbRA0ddTn0ybmRljW2k9x6ZepXn9IYRdR+TjO09ceMLYAZItU2njscS8pZgbGvJgvGLp0C4Vy2FtbEyTkhIjP8OwnXTsNAtby8oAVlgk0mTPbISeeiEfqpUxjxLzlqqN2a6yZA1VXAqzukNr7ExNAOi4dTdlF6xgWO0aTPCWfy+ttHg1G7q0o46bJEb+S6wkEW5kvVqsunaLNddvM6KurKGy8fZ98c+fFcpaSJVTD78tNqalkw+bO0mMqsYOTTgeKNIIPxt8RmxM3w6XqE+Ut5StEZAZQ11DlddzmytHJ8kcH9wsH/t8cvdo8etfxsrKujnlQv0FVWij0qEJqSlp9Cs1hh1vFTvQAJrqd+NsiuJku8S4JIxM8/dvmdMUxBCMvKBAGdO/ru0nc9zSfTyHns7HONM/W2pKGm08J7H4wGiZ85vathe/XttK+VZtbuNRxI63H+UTST4GZi+mtk4V1R6sMsVzdhsvODRabZuJSlQdWjXKvrHbqlF5hcb00k0XctyYXjenR46Ol18sPKc6Y12b5ENF1TIzaFy31De1XZtBjYpuCs9nPMMZ4VwZhnTm15qgbaiGNN1aVVNoTD967q+gteZIG9IA5oaGWBoZcerFaxljesXVm+L2mY3QFqW031pedkWUiLS3t6yH7WDf7pSYt5R1N+8oNKaH1K4mY0gD2JtJPLJjvGrzITyCpVduyBnTf1y4QiXnQlrPGeBB5H26FxH9H9yX0oxuaC9Z2DR1asaJwGMIEfJQKglR2phWhzaFRTIn5P2XiE5R/1mmDQJ9PZWGtCqEQiF3Tz/Eq2P2d9O+k/8U6JhpoVAoZ0iD6B9YmC5kzvAtMuffR0TQ7/AhKq5dzZvw/EsGc3O1U3g+KyWWFVG6hGpjOaerLcbEqp+vojLNuS3lllPJnBlYmueO1+JbQVoRRpribvbMHKe9Z/XfSMYzXGXoUrmv2iOzVjVz7EDFyTZZwdZa8db95+DsSY8lpKTwx4UrDNp3GO81f1Fp8WqiEhNJSk2VabfvkUjBZ0qj+oqG0Zp9D5UrA6lieB31hsnStiIv6etQSU5IZtcsJAAAIABJREFUeLwo7GJ7D+3VZAAiksNlwjsykNZ5NtEzpY6d7NZ+QIK/TJhHbvAuLnfkRf8NZE4E1YaRtX5h17zDvJEKNUxPS6epvkS7f0qz2STGJZEYl8SkH2aKz+9fchy/5/4MKCPajUmITSQxLonkxGQSvqpp+V55RufCQwh4E8Sg8qLdvrunH9LWpj/+rz7T1qY/IPJ0Xz0okmHM+A4wr/dKgj6EcFLFLuJ3co8C5ZnOKlGZMu7HnDpJixIlmNbAm1EnT3CyV97HZgGY59K2jZmJ6nEN9BX/OU2NtYsXS0uXl6jThJLuDuobFSC+hfAORQR9+MKhFac4vfki9q62zDw0EWctdi/uKylz3bRe7oSU/Bs4PldUUe7Yjaf8ULUkN599yHKYh24uuvSTUlLVN1JCcloatVb8SXyy+kVrVILIELA2ztkFaVSivFynJmTlN7r93kNmNhfpPmfEexsJtPtItDO0E8vaBSZ+xt1UcVJ3Bh6mxbkuVYAlKDFQ/Fo6vjonCUhQHJL3HVmUGd4lqhSjx9T2Mud0MwkOPLv1Why28UIqYbvzeJHToeM4UUlv4691KgyMDMSvd8w+SK/fOuJc3Ine00WLut3z/6bjmJa4lCxM+1Hy8dfSGBob4OTmQMtBjVW2+07uUKA90wARofLbWRlGdBUv2dLjDd3d0dfVI10opFGxYvhH587WjjoM9LMeO5kTKCvu4OxkpdV4ivSepXn+Jkjh+cZ1cq4kfF6gTkbs38jH5wFM/GEWntWLcTRiM8sv/4/JzebwVouqhQFBkQrP92hbI7vT/NdS2NaCwrYWXHz4Fj09XVJS0zl49XF+T0tMSor2W/plF6zA2tiY11PHyXyZGcovys0NRYZDtJbGrzKsTXJ3t2hEnZrs9vEVH/9x8SrVXJy1Hk86YfBR5COiUiQ7A4WN5cf1spd48oMTg/GNeiQ1lrfCe2gqq6eMU4HHxa9181HNpaCTUR4+M1U0CC1ce3cerS370sV5CBt95aVqLWyUl9B+dvMVBkb6hPqHU7a26DPU77k/JaqIFmYlFahuxcdKJG3Hrx/KvkVHaWOVtSTo7+QMBdoz3bxbLXpUm46eQJeSFYqgo6PDK9+PpKak0bBdVSYvk82eHVdbIu49sY72iX7fGlYWJrky7oUbLxWeX7rpAks3XciVe+YG2pSvzuBzwjMKG8vqpZ4LWkETp9FKeuQNU1rMZfeH1eJjM2tTdr5dSbeiP7HHb7WKnprzLcZKZ5U900TvQf2bV6d/c80XZcp2kQoKRwfIKxNkyOpJ07FCWdbdvMPCS9dY3u7HHLt/76qVWHTpWo6Nl5lxDeqw5sZtfD8H4W4r0nTe2kO54pE6Gth7c9B/PwAvY15wM0xSyVA6+TAD6TLgN8Ou8yRKEtaizJge6D6YP9+tFR9v89tCn6L9NJrfNr/NhCVLwlp6FMmfXdu8pLhZCd7ESiqCPoi4TxVr1YXDAHb6bVPbJoPUTIvWUXV+42jEFnQ0rKx6af8NXDwL4V6uCL/vn8D/Oi9mzd35vL7/jsY9vfht91hmdFrM6ltz+KPfao6Eb6Zmy8psnr4Xt3KubPx5J836egNw48hdGnSuzcOL8qo62jDGR7nU4fLKu3PkHllBej75cX91FOh39DHzu9J9dFOWTNjFs/sfEAqFlKrsxviF3ShUVD4u+fDzZ8y+fImIxESsjIx4MExxtnpWeOP3hcNnHnL1zhvCVJRHLcgYGebOn/nZm0D1jb5xjgfMY0hxzctI5xXZLYueU5Q9MoOnbWfInQ+Ij8TZRLsdk6yS8Qz7+Yfj8+yT+g5Z4LlfMBPWHWPV6PbcePqBXj+o/7AGKFZEcV5FQWHV9Vv80riB+HjKcflEYIAJ3nVZd/MOJ5+/ooGHOx3KSxaW/pFRuFgpz+OYde4i05ooloAbWrs6iy5do+PW3azr2EacRNhpq+hDtE+17GuSl3F0YPLxMxS3swWQk9vLCiZ6ktj12NQYbn01ps0FFtSxVSx9poMOQoTcDr9FVIpk98dcoLgCZnWbmkSnRrP7oyiJ+MqXS/Qs0hs9HdXzThemceWLbNVSbzXSe98CPxUfxbiHEqfGmrcr2Vhti8o+6cJ0IlMU78QpShQU6OvJKHV4VHQj7HMEAFtn7GPCxmEy1zOPMU1KUrR680ocjxF9lhQpJdrNqNyoHEfCNwOIv886MkXcZ3+gpEhcna87rHNPTFX5M2pKy0JdCEn6TEjiZ2JTYwhP/pIj4wYnfgbA0ahwjoxXUCjQxjSAQ2Fr5u/WTGpl4fXr3P9qQDfdtkWr+6ULhUyed5ibD+STSP6t6Ormzpbet1TxLyU9gTWvu1LFuh1ChHyK96Wn23KS0mLZ+n441W07ExD/DFOBNQ0dRZXuPsX7Ep0Swqd40Xaxq4lIzupD7D1uhe7GTN+W058XM7G0YkMkN5l1eCK9S4xmwKxuNOxWh9jIeIZV+5k/TuXMG2120cRvo63BnfEM33n0QW2oUnaZ9Odx0tOFuDvZMnzZIY2NaWvL3NktyglG1avFymu32HxHojRR1aUwkxrWY+FFeW/xowkj+fXUOaYcPyNndCuTv+tWuQLb7j1k272HSts+nTyasgtWUGelbBnlRxNG5kgFx319ulJu4UrehoWzrF1L9R2ygH+CaNGmyCudQR27elwPvcqXJMW1ARTR2KEJez/tJl0o+r8een8gFSwrMbrEWIXtI5IjmOQr+3sdWiz3SngXJMwFFujp6MmomPz8eBLzyy9U2D5NmMbQ+wOzdU9jM0OMzAyJi0rA56J2SbQFhWZOsvHhqjzVmvIk6j4b3onCXwqidzk7fFOBU9bGRgTFxnLy9Stik5XLeSkjXSikx+hN35QhnZskJ387Ukt3wvbTzuV/eDkMoL7DQAITXgBgqGfGkOLbqWzdhlbOP/M6RmJMZBjPriYVxK8BolNCqGXXnXKWTbEzdMvTnyODElXcCQ+OYn6/1bSzH0hHp8HERMRSNBvlurPCu5gvtPhnhfg4LCmWpueW8TRS5JU44PeA5v+s4F2MyNvR4dI6Gp1dwtFPotjRzpf+ZMCNrbQ6L5KdGn5rJ10ur0cd0s9wbhvSAMUK2ZKWLmTOzn8o5655cmd+5VVowmiv2rQuWwp9PT2M9QU0KenB7t5dqeKs2JPU9cYqfm1en0E1q2JjYoyFkSHuNtaMb6A81G5W88Y0KemBo7kZRgKBwnhlAz099vfpRpeK5TDWF1DU2opdvbrkWCl0Q6lkw6Yl1Ren0gbpEtyZ8TDV7p4dnTvLHPtGPeTIZ/nCWYGJn/ntifziubpNwZRiSxWmKlQ0+RT/ibjUONK1kPZr4SQbehSa9IVDAQcITZL1st4Jv8X0p79mefzMmFqZ0rnQEIZUmsiPWlbS/ZZ5GVNw8kpymgLvmU5OTGHuyK34XBMVAKhUpwQ/r+yjUDLvRE9RHFjLEiVpWUJzjVOhEOp3XUx6egHZG/+XEJeQPam/gsTdsP3Ute8jPnY3k8S/foi7z8XgdUQlB5EqVL9IK20pkTxzNimbsxPNAieit+bbvbtf2cjtH6dS9sgMAFpfWI2Rrj5j7uzln6bj+NGlPKNLN6LmiXnc/nEqtgammAoMmPrgMG1cK7Lfe6iMZ/pZZKDaEtjbDt3mz11XVbbJaVaM0q6Euk4+BpyrK5YCsKRNC5a0kfWqVnN1Vtj3mLfo3JRG9bMkkbemo/paAJWcC1HJuRBzWjZR2U6TnykzGWpFOmhXcCcz1W1qcjf8tsy5jAIuivCyr882v80y5ypbVVF7n2ZOLQhNDuViiEQC7djnIxz7fERt3zVV1C9I84Ltflu5/OWiRm3/92ya0ms/ODalm6vyGgHtnDvg7dCIiY8knvuTgcc5KZWMmZl55Rcw9fFkjeaWmZ+3juRnLSv//he48iXvd2nzigJtTF8/7cvsYZvR1dPFs2IRhEIh9y6/oEPZnxm3sDtNO8uqCfT/+xDzfmiCk5k5bXfv5Eh39UUU0tOFeHVZrLadvr4ePzYsh0dRe2pWdFOpkPHroqNcuiVf/etbw9zUiOhY+Sz+8zvH5LrWdE5jbSDrGYtMFnlQ17zuiomeFf2LiWLTFj1XX9lRX1d5Fcy85PZJH85su8ydUw+xdrBg9KqBVG9WUX3HHKC8tezvs7Z9MRZV68S7GJF82IWgF3iY21PBRuQpH1W6IRWsXcTGN0BAfITYmPZ28mR6RcUJbunpQqYu/Jtrd9Xr6JYtWYjmDcqqfYYB6naSz8bPTPfZO9j9m3yy3r+ZkMRoPidEUslaVPyk0olpPPxxlvi6ouOTjSZQ2NiKNa/OM6JkY/b63aZr0ZpM8dnHH5W70OXqavZ5/UTdM7O53uw3/OJCKWqav3HjLTaIEs22dNc+8VCaBvbecsa0KnQUBDupKyOeQc8ivWlo30hjb+okz5/xNC+l8dy+Jaz0rVhReTWjfdSHiy6uuAxLfSsqWlXiUeRDte2/850MCrQxPXvYZnbcnoGto2wSS1hwFL1qzuD9888MnS7xDL0OC8PGWBSLGBofr9E91BnSsya0plHtf5fUW15ha22m0Jj+EhaLa2HrfJiR9vR0X8GyF22oaiOKmRZ8LddbxKQSL6Ov8D72Hv8ErZDrV9LCi9uhu7E0KEQpC+88nrVy9i48ytXDd+j7e2em7xlLQmwiE5vM4sPTT2LN09xkYx2Rlz8j+XBxNdHWtIe5PQCDS3gBsKG2aDepgrWLTHuAGnbu4tf/q9Ra6b3y8xnu+UMV3gWGYfQ19KCwreLksX8TjyI+UtxcO4WbESUbE5YUy54PImP65pc3AOzzEhky15v9xlF/H3zC/fi9gnZe/eyw8totjAQCdj54REBUNJdGDMTZMmf+ZqXMS6tNcMtMVttLU9jYWdz/WuhVrny5hH/CJ3TQwVjPmHKW5WlTuB02BrZajZ+duamjd9G+9C6adxJuJnqmbKy2Bf+ETxzyP0BgYiChSV+wMrCmlk1tOrh0klncjCouG4OeES9cz64JnV0HyI2fcd3e0InfyixVet1S35qZ5dbIXY9MDuN/z0aLY+GlEejoM6f8nxhpUBL9Xvg1dn1cp7TapZ6OgN/LrsBSP28+n2NSo/gU/56bYRfwjZSt1KosBlvTWOpjn/fwT7Di3RgrA1tmlF2pcMGaWxRoYxqQM6Slz53ec1PGmD7RqzdT/znHxffvuNBP/h8+M8fOK4/fWTu7OxVKaa87+l+gvGdh3n+SL5v++GXAv86YFugYMLbUUfFxfUSJKK2cp9LKWRR3OLi4vGRSG2f58t3Ssnj5JZG3ffYhjkdtER8bmxmx+uYcfrTomyfGdF6h6hk2MzHkzLZRuXr/VrXKqG/0L2Phs1P086iHu5m92rYDb/0FwE93trGyem9cTKxpeXEJG2qKqrUdbjCaJucX0Me9Lr2L1WXgrb8IiI9gcpmcTfjTlG33fIhJSsbdxprrowbjYGaWL/PIaerZeVHPziu/p1HgcTF2ZXSJrIcEZfAo8racMf0xXrIj9iVJce2FDOrayYcrXQs9x/5Pm5T2SRWmMMV3AD8V/42S5srDBv8JPsqxz6oN0TRhKtOfjOCX0otwNMp9++a3x8NyfExzgSUzno4iIlne9sggMjmMsT498jTJscAb06rILP9laWjE4mbNNe6//8R9hed1dXWyZUinpH47iXmqcLJX7NH5GBiRxzP5TmYsbRUbCWYFWEVCG1Q9w7Mnqo/J/Y48ZxtPkjmWDunIfPxXLXn1g9vNp4tf2xqaca7xZJXt85K7YzVXskhNSSMmPBZrBQ6d7/w3iUmVLwT3LlZ1SGdCmmSXvIiJfOGVA58kcfN6OgI6uvTD2bgIH+JeczhAIru66f0S5lf4S+l96tg1FhvTxUw9KWLqQWnziqADl0NO8SxaErZy0H8rI4r/onLeOUHm4kDSnvfsFA7KMKRdTdwpa1GFEuZliUuN4XDAdhkj+1bYRWrZ5o0MZIE3piO+xGBtL1s1KCxYVF2qVW/ZbPEJZ04zskZN/rx3l4buxWhWXHW29NuPilc2pzZnL4Eg+Ev+VF7Ma1o1Ks/63fJSWcf+ecywHt+9JPnJnw8WMKPzEgbO7oarZ2GEQiG/tV3I6ttzc+weEVHx+S7xpuoZNlOQpPyd72iKQF/vuyH9HQAMdY1ISldc5fN8iGhH09rATqG39E64ROO7tIVszsr2D6vF5cuXVtopY2C6mZbA26ElEcmhzHg6ioS0eB5E3KCKdR0UYaJnygTPOQoN9lLmFfgY/5Zlr34nTZiWZ6oaSyvtlDmWDu3IfE1TYlJF9t/8Cn9hrCf7+VPRqobMfXZ/XJ9nxnSBlsYbM68LPapPp3XxiUzouILxHZbTqvgEetWcwa9r+zHoF1nP0y3/T7hbW1PN2ZlZlzXLFFZEdj+E3/jljLh5QcfW2lTh+chozeLVv5N7dHQazM1j9xlUcRLNjHrS3LgX984+omexkTQz6in+0oTqFYsqPD9/XcHNzM7uMxz0H1kQf8vcPulDM+PetLMfDMCFPTe4d9aXYTVEHrnQzxE8vfmKzs4ib/XGX/Zw5aBsAmGwn8g4ambcW+Z675KimNpXD97nyc/ynfylhq1ilZq74VeJ/lrkpZatNwAvon1l2twOu5y5m5h7ESJnVGfXAUo9tdYGdpgKRA7FrR9WqpynIkNacs2DAe7ah7gUJDq49JEzpKVpUahTHs5GRIH2TDfvXhuvVpWZP3Irj26+QUcHqjcsw9SVfTAwkleLGFerDhXWrMJ3xEgOPsuZkprfUY2+QE9hWIvvi4DvMef5yJlE7Vb9ihg/sDHdR8vH9F27+5aNe68zqKtyPeF/K3ktsfednMetrCsACV+TpIuWccajQlGqNRVpwj+79Rq3Mi5Eh8cC0Hqoal1g6euD5/fg55bzSYxPYtml33Nj+jIISefq5/FEJr8iKS0KW6OyNHIuGDJ3ihFy8F0DXEwbUtPxf/k9mWxT08abq1/OAhCfFieuePlPsMgrbSawoJaNN6cCD3At9BylLCR1BwIS/AB59ZZ3cS/Fr+spiKWWpqljew4HaF7mXBme5uWzPUZBoIG98mJIANWs63Eq8EAezUZEgfZMA5iaGzFr61COvlrIkZcL+X3DQIWGNECnsmXxHSEK0djdqUteTlPMvhMP1Df6hlg6TfEKcPhv31Z1o/8yRQrbKL22ef/NPJxJ3nH26vP8nsJ3cpidc/6mV4mxHFxxCoA/J+3gwfknmFvL5xcI04UMr/krv7VbSOB7+QqFl/bdxO95AKEBEVzafyvX577vTU2C4m9ia1Se8jZD0dct2ImTkUlvSE1P4EPMyfyeSo7gaiJRFnoYIfl7ByX6A1DLtiFWX1VTHkfdE3urpckcnpFhnGtCYWPXLM1XGfq6BjkyTkEnw5OflxRoz3RWKLZsicyxvp4eL0eNyfN5bD+c+2+sBYnKZZU/5EnJqRgafDP/Yv9pDPQFJKekKrx219eP6hUUh4L8G4mN/3aKEf2XcSxqx5kESQLX9L2ynwc734qkLtv91FTcPgMdXR3W3p4jPpYeB+DpjVfs/bgagI6FhuHduVbOTl4BlezGUdKqGwCl6KOmdf5iZVgcga4xxSza5vdUcpygxAC5c64mbjLHn+LfUdZStgBPERMPmeMvSYHi1zlRqluakKRAPsW/52W0L0FJAcSmRBOXFkNyetYrQ39HMwq8paNpBcR3Y8fTcMsmLn6VxGu0ZbPcWLnNuWsvCI/878ULly7uxPM38pJAjXos4/qBifkwo+/kNPtXD6LtkHUKr42duZ8DawZTyOHfn6x17toLZixTXh3tO98BGLtmIIMqTUEoFLL04nT1HXKADEP634EOHYtdye9J5AoPI2/TwaUPaUKJc6GilWyJ9muh5yhrWYXQr1J5ujq61LFrJNMmLCnnc6u2fFiOT8R/y6FXUCjQxnRWKyBuaNOOvocP4hMYyMGu2q/0lm26wNgBjdQ3lOL4+cfMW1twE7Jyk43zeymtFle30yLKexZm3RzlJV81YdmmC+w/+YDB3erRr1Pue4G+I4udjRnOTlYEBMlvXwJ0GrGBQd3q0r9T7WzdZ/fRe3RvUy1bY8D3Zzg7vPxUGF1dC0o4v8jvqRRYareqQu1W6kt/Z4fLn0cSnxpCdLIoyXHvm+oy17sWvyvX507ITD7FngeEFDFrRnUHxRUS976pLu7/KGwFb6MOY6hniaVBceoVkn8vj0x+za2g6cSk+OFgXI3CpvUoYSkfSvkp9jw3gn4WH+vrmtGhmHIxgBeRO/gcd4XQhEcIkS1Y0trtBCYCB/F8K9uNx83iRy4GDCMm2Q8jgR31Ci3CyqCE0vFzEhsDO8KTQ4lKCQdkwzQy4qGLm5XhTewzsQzdnXDRgqK6tRcGurIOQGljfILnHLLLFN8BJKYlACIt5qo2dWju1EkmUS8hLZ6fffNXnvJbpUAb01mtgFjcxoat7TUvDduvUy22HJBfxe0/+QAzU0P6daqNQE91WPnOv++w88hdomISNL7vt8ieFQPpNlqxBubjl5+p22kRjep48vPwZpgaq47b+hQYwfHzj3n03J/HLz/nxnS/owX7Vg1iy4FbbNgjL4cIsHHPdTbuuY6luTHTR7ekVmV3he0yiIpJ4Pj5x2w7fJvYOEloRVaMaVXP8MHTPlzcPU7tM5yQmELH4ev/88/wdwoWJSy7il9fDRyPV6ElStumpidw8F19BLomlLbuC0IhzyO38i76b7p43EJHR0+uz6fYf7gR9Avm+q4UNW9OUPxtAuJklSdEiY9jCYy/SRGzJriZt8Qv9jQPvizkYehSOnvI5ky4mjWmtdsJYlL8uBQwQuXPd/RDCxJSQ/Gw7EgNh+k8Cf8Tv5jTeBVaiqNJNfR0jGTav48+hk/oEjyteuBoXJ2Psec487EHLYsewlw/Z2KKVVHT1lsmqe166D8A6En9buvZNeFN7DPx8f0I0e+nrr18gqGdoaM4OVGVCocmvIx5LDakmzt1VKpmkXnB8p2co0Ab06C6AuL9K7Kek6MvXjDv6hWC40TZ2e/Gjlc5dsfmVRR+EIMoserizVf8ObcHZibyMluJSSks3XSB4woqsM0a35qV2y4REhqj8v7fEq6FrTE0EJCUrDiuFuDCjZdcuvmKIs42eNUojruLLYYGAhISU4iNT8IvIJyHz/wVVlX8LxOfkExsfBLBoTEEhyqWbAsOjebuIz9MTQ1wtLVQKluYXfp1qqXUmM4gKiaBCXMO4lHEjjpVPSjqYoOhgYDExBTCIuJ47x/GjfvviIlTrNuaFVQ9w+npQvpO2KryGb7/5CO/Lz1OQmKKzDU9PV1srU3/U8/wdwoWhU29VB5L4xO6GIAfix7GSE+UMOxu0YajH1ryOHwdFWx/kutzJ2QWJgIHWhY9KD4Xmfxaps3T8A0Ext+ksGk9ajuJNOpLWffmQ8wJbgfPIE2YKGf0mggcxB5lVSSkhlLKug8VbUVVSms5zsIv5jQhCXcpbFpPrn1k8ms8LDtSyU4k71bWZgiH3nnzNuqA+Fxu4mLsJnOcUe3QRSo5MbNRHJ4sSl51Ni4iN56Vvo3YmM4ujyIlko5NndorbSddQOY7OUuBN6ZVERIgW2lv5Z1b3Bw8ROP+NlYmFHW2wS8gXOH1D/5hNOujWtcxMwO71KFRHU/iE5L/c1vGF3aN5dFzf0ZM26O0TbpQyAf/MD74h+XhzAo2fgHh9BijvJysJjx/E8TYWfs1br9ganvqVvVQ31ABl/eOp0FX5V6yDN5+DFVaVCWnyI1nGODK3vH/6bAPnYIv9PQdKd5FH8HTqpfYkAYwFthT0qo7zyO2KDSmS1v3pYy1bGnszCETT8M3AuBVaKnMeTfzH7kdPINrgRNpUHiV1vPOMKQzEOga8ybqkFLjuJq9dAiJKaDDu+ijeWJMl7OsiomeGfFpImddRrGVxg6txW1sDSWLiPi0OHHFP4GOvAJZI8dWPI32ASApPQFDXWOt5/Yw8o74tZ6CXYgMXkTnTbGW/yIF/h0z4ou8Z0hZBcSPUVEUW7ZE/KUJu5YPwMhQsdReVpkw+AcGdBHJ37Rq/G3oOWaViqVd+GdH3quofCfvEOjpcv3AROxsCoY8167lA1g1s6v6hhowYfAP4qTZb+0Z9g/tw8tPhWW+gsLHKmyrp2vFu8/VZdq+9pevKBsVt0tuzIyv6PjD4nYZ5+ITr4pffwzpAKSLj98ElJYZ+01AGbXjfkeCogRFTyvluSplrPtrPPbeN9XlvgCCE+5lfaJSpKTHyhynpidgIrBX0lpH7oy+rqncGLlJTdsGAAQnisIP7QwdxVX3MuMrZeAqorhZGfHrxS+nZWteQqFQbZvolEgO+m/J1n2+o5wC7ZnOqIAoEOhR8msC4ivfj6SlpvPr2n7UayFbmlNbKbzzO8cwYc5BbvloX83q+F8j8r20ckHB2Eif6wcmsuPvO6zdkTMZ3W4utqyb0x1zUyP1jb+TJxxZPwyAn//4m6t33+TImCZq4umVUbmMK3+vH0Y7JYojmvAtP8NB4ROIS/gHj8KPEOiJjJXUtGDefq6MQM8RO8upMu2TUz9gbzUdG3PR31goTOGVf1E+BDXEzek8GX4YS9Me6OnaYGrUEB0dUShNeno0AaH9CQz7CQsT2S3nsJiVeLp+JjhiKpGxW3n5yQVP18/EJpwmIFTWS2pp2g07yynicQE+hXQkMOwn4hIvUshmRY7+jv7tKNKeVq1HLW+cKqOyneqQSW3Q1zXj7/dN8LTqRRnr/jyPFBUlaej8p5L2uRO6lhVq2XpzMeQEN8LOA9BIyiudgYW+FdEpkfhGiRYabqbKEyRr2XpzK+wSwYkBXP5ySm0xkuDEzzgaFZY7X96qGrfDLqnsO+3JcJXX8xohQrlCNv9mCrQxndUKiA02/cWS5i2wNDLi2kc/+lWqrPG9Fv8qSlytOWObAAAgAElEQVS85fOeXxcdJTEpRU0P6NqqKqP7Ka/77mBrTkjYfzfmsle7GvRqJ1q1bzt0m7/2Xic1TTYBwiAmjVRjXdIFsg9VIQdLynsWZlDXujg7WeXJfBvs28iB1t2xN1b8pr3tmQ8HXz/lSNteWo3vHxNF3b3r8Rs0KTvTzDVCgqIY3mc97h4OLFrbV+N+86eIkoB9nn5i4fpzfPwcjgaOEgB0dXXo3LIKfTvWwtJc+21OAHsbM64fmJilZ9jJ3oI/prSnuJtib9i38AyHRi0kKm43NubDxIY0gEDPEWvzwYRFr5QzpgGxIQ2go6OPneVEQqMWERzxC47W88XXzIyby/TT1bXA1eEgLz/Jf+g7WYtie+0tRca0sjEA7K3kJecyxo2JP/bdmM5EWKIvTiayajqhiTmzrV/SKmd1kAE6FLvI3jc1eB6xhRcR27AxKkt79/MY6Fnk+L1yCicjFwAuhYiK0WSWuwOoa/cDpwIP8DTqgfhYGd2LDOVBxE2S05M45L+NQ/7bcDRypop1bfR0BAQnfiY4MYCP8W8B6O8+VqEx3c11kNiYHuPTnVElpuFi7E466VwP/Yfjn/eI559RaEYZb2Kf8S72JREpYUQkhxKRHCYXaz3tyXCM9Uyw0rfF2sAWawM7mjupF3+wMrAlMlkU4jnWpwftnXvjbuZJujCN8OQvfIp/Tztn7T5f85sCbUyDpAKiJqSkp1O1sOgfbcTxo1kypjOoVdmd01tHsvf4fd76feHR8wDCImIRCPSwsjDG1tqUKuWK0KFZJRxsVVfZOfynZvPOTHa0mbXtm9t60H061KRrq6r8ffYRAUGRPHz2iZCwWGJ1EjEQ6mJqZYSLkzXlPAtTt6oHlcq45Pgc1P2Ml7sMUnl9hc9N7vZUnaGuDUWdbQqEHveaJadZsKq3RluGiqhc1pVdywcQl5DMsX988Xn2iVfvQoiOTSQ5ORVTE0MszQxxcrCkWvmiFHa0pHaVYqSnpmNmnnM7DhnP8OMXARw7/1j8DKenCzE3M8KlkFWuP8PS5PbfVt34CUmiBE0TI2+5a6ZGjYiI2aDRfYwNRYZaYrJv1iYohUDPCQBd3Yzfu3aRhkLh98I6mQmMvylnTAfF38in2ajnc9w1dHX0qO04Fxcz5U6pgowiz6prpiREdUodQz0ms/L1LPFxcGJAlkth62aKk5YeLwNLfWuGekzmf09HqxzrYeRttdUZo1MiiU6JFIe7ABoZ0x2c+7DpvST+/nDAdrk2343pAsDiZs0JjY+n457dDK1eXX0HJegL9MQe1YKCUAi1J6/i1sKReX7vcw9fM3GzpJCFmbEh1+dn3ag0NBDQtVVVufOXr76kgZdntuaYXbY8fcDvN89zvesQXMwtKb5pCUUsLBlTuQ5tPUrT4+Q+viTE0Wj/X1zsPJCiGxfiN2iS+Pu+V49Zev86tQoVYal3S/qdOcjryDDWNW5LeTtHmh/aSjM3+ZjTgsSNKy+ZsSD7scemxgZ0a12Nbq3lJe56tVvO8tWD5c7t+Dtn4+z1BXpUKVeEKuXks+j/ayQk3wfA2FBeF9nYQLFWsq6OfLiLkYEohjwpRSL9JRQm8yagLOnCOI3moiNOxBIZIboqwhBCo+YTFv3v8T4nJiRjpGWYUnYpbd2P5xFbKGXVB2OBqJJjQmooryL3yEjsZZXytsN5HLaWQ++8aV/sgkxiakjCPeyMKqKrILlOE24ETcVY4ICRwFrr+RVEylpUlvHAZnizlVHcrAxLK+1k9vNxhCXJl67PoJpNPSplKg4jzfLKu5n2ZLjCUua1bRvSrcgQ8XzUeadzi4pWNRhUbAKH/LcRnpzzRWvykwJtTA9qOJeNF39Rei3gveSPsf78VGp7iLQmLw8YyMeoqDyZY17x6vMXEpJTCImKxcFSdeLX//ac4/du8rqW2tKkUgnuLxnDu+BwOv8hv5LUhOjoBF69DsLYxIDV6y6wZnlvhe22bL+Gu5s9aWnpNPIuzYIlpxg2yFuu794Dd+jSsQY6OtCj7zp2bR3GgKGbmDrpR8zMjLj/4D2tWlbSeH79ylbh95vnxccp6Wlc6CQymtt6lGZXyy4U3biQi50VC96HJsTzYzFPfqsp8rA8CQ1GT1eHIf/8zc1uQ1nTuDWp6ekse1AwPUUJCcni78ZfDYK7N98QFRmPMF2IQyFLKlZxA2Bk/41M/K0NAZ/CqetdiimjtvO/Bd1YOOsI0+Z2Uto3ISGZkKAomXtInwMwNjbA18ePiPA4LCyMWb34FBv3jKBprZkMHtUEzzKFWTbvOJv2yasTfEcxero2pKYFkZYeha6e7HtHWrri98l0obzmdnp69NfxJHKlr/zd0Be4UtTuBAb6JWXaKwrz0JSw6GWERa/A3elSjo6bWwiFQu5dfUW9puXy5f4VbH8iIfULRz/Ixty6mDWiir32OyNlrAdQxro/B981YN8beUOus4fs+1nmwjIp6bHicx4W7anmIPk8b1n0AMc+tOK8v+ziGsDF1Ju6hRZqPe/cZHnl3Wrb/K9s1hROdHV0mV5mubZTEjOr3Fq1baaWVv177eTSn04umienZpXyltUob5n1wlya/N4zMNYzyVL7nKBAG9MB77/Qwk0iedNuQANxkZaA91+o4uXJnO3DuH7al/7tF7LlmiQjdtCRw5zt0y+vp5xreDrb82i5ZvI/h24+yVFjGkQKDiUL22nd38hIny3br/PRP4y0VOXC8UeO+WBuboQQaORdmoF9vRT27dqpBqvXncfExAAzM1GIwOQJLRg1fgeVKxbllymttJ6rJjiYyMZV13RyoaqjMxW3r+RR71H8UNSDefWa8SZS5J04/eE1+rrKJYvymwzj1ljKszZv+iEOnZsMQKdmCzlwRhTr3a5LDdw8HHDzEMlAxcUmIdDXw9BQoLKvonsoOjdr6n6iIuX1UDv3FG1h9x+WN1vCxZYtUatVn1scffGCNqVKyZ333ryJS/0HKOihHGuzAXyJmktEzHocrP4ncy0idr2SXvKhPpGxuwAwM/5R5ryb4zl0dWXjXOOTZIt5ZJWw6GUAcoa0NuPOGbuL+9df4/1jRUbPEH1+dKj+P1bs+4nRXVYzY3VvKtQoJtPO9/ZbNp6aQLd6c1i8cxj/+2k7zTpWpWN/LzrVnMmSXcOYOWoHLu52zFjdh8SEFJKTUkmIT8bYJOe904qqHWampuMMajrOkDnX4soYTjllbbyD/hfo6CIdC6x5aXBN5gngH3uB60FT6ORxDT0dWQ34fW9q4h93SaNxVVVX/BaoekpUwXJ7nRGUsXTO59mIKIhzKggUeGm8A4/ncerDUhq1r8bfm2SrM/3QSRSKUbd5BfSjU3GxsBB/6esVXMMlN0lOTcvvKSikdcflrFrWi6MHxtCujfIyvBUruFK1ihsVy7vy58ZL2NqaKe17/NQjtu28wczpIsWAUiULcfroBObN6sSRYz5ZnqPfoEm4mFuKX0t/z/z6bo8RMueqOoreVB71Fummzq/XDB2ghJUtACMq1mRw+WoFNvlQER4lJJ/CbsUk+qnSRjNAydKF0NGByb+3U9tXV1c+xjDzOWdXG87emi7++q+RLhTyx/WrOTaejcVIbCxGEhGzgdS0YPH51LRgImI2Ym2m2DgPjVoEXyumCYUphEUvwVC/FI7WsqWPQ6NlZUiDwsfyKUTzSrSKMDaU94KmCxO0Grd+i/KkpaVTpY4kzGrKgq64uNsxeUEX5ozdJdcuwE+0CI4Kj2NQi8V8ehfCX4tPAzDk5x8p4uFAv7FNuX1RVDjM2MQAA0NBrhjS2WXIvblcDBGF+hwNuEKLK5KQqrNBt+lz+3cWvdwBwNznm9n47giD74r+xlN9V9Pr1nQikkVJuK2vjqfvnf/x04MFAIx8sJDgRInG+9JXu+h5S73M252QWVgaFJczpAEsDLJXDfA72pNhKH8n6xRozzSIEhABhk5rx8Uj92Wu6esrN5gtDOUfUm14FxTG9F1nee4fgqudFU7W5oxr44Wns2z2/+Un71h/9jbPP4VgY26Cu6M1s3s2x9FKdlu14pilTGrfgI51yrP7ykM2/XMXW3MT1o3oSCFr+WSoimNkxfJVeadn7D7HsbvPNOqXlJLKor+vcNbnJTEJydiYm9ClbgWGNFMek5Ud3IraERYWy+VrLzl24iGDB4j0OlNT00mTUvioUN4VeztzEhNT2LztKkMHeSvt61W3JP4BETh9rYi5fPU5WreshImJAb5PPgG15ebxHc3p0d+Lcyd9xa+VcfHsE0ZNbKlRX2dXWwIDIijkbC13LjExBXcPB3oOqM+h3beoVN2d929CaNw8//SeQ+LiaLVzO9FJSYyrXYeh1STb2Bme6x+2biYmOZl6RYqyuJlIleJ9RAR9Dh8kJC6Oms4ubOsgMgLThULuBPgz+/IlXoWFUb+oGxvbShYhE86c5uTrVySlpoq18qW94/p6uow6eZxzb9+ysGkzWnvKe68VYWc5mfDoVbwPrIeNxUhAh/Bo0Va0vZW88WOoX4qw6CXEJBzF0rQbkbEiY8vRegGZJdUiYtaTnPIGK7OexCdeJypuH4b6niSlvNRoboqwNhtEfOJV/L/0wsy4CTo6xnyJnKXVuDo6OujqyM45o+CGdLKtonZjZranmpesd9zENGc+W/KK9dV+odet6TR0qEob5/qsfSupePjn20McrPsHAQmiWN1fSvenxZcxbKguMqoqWBVnXoWfmPd8C1NL9yNVmMbWGr8TlyoKA1pVZZKMMZ2SnsbOWvLJb5kRkk6aUHEF1Ojkd1r/rN/RnvCkvNPr/hYp0Ma0QCAxli1sTLGxF20lpmrgfd3dqUu27p2Ukkr/Fft4+jEYazNj2tcqx5vAMB68DeDR+88yxvTNl36M3nCEWp5FGPljHfy+RHDp8Vua/r6BfZN7yRneR24/ZeHhy3g62zOoSQ0O3HhM8xkb2TqmK5WKycYD3lk0isi4RPxCIhi8WnWGb6MKHjSq4MGo9UdYOaStyrY1Jq7EyEBA5zoVsDE3we9LBKtP3mDt6Zv4LFVcyCE7/LlKJLXWoW1VOrSVJCEKBLo08pYUa5C+1qRxWZV9W7WoSKFCEtm8MT9JQlsWzFH+9z/5/iXjLp+gkKk5lzrLx+vlF/k9r8xe4MrV3RW282pURubYo4QTYaExxMUlMfuXA2zYPVxp37/2yieuZj5XvXZxqtcWeRGLFXeUm1vm++cmv54/x50hIom4Nrt2UsLWlkbuEs9Z2907+aevKL4wITUVgIDoaDrv28O9oSJd15ikJLHhraujg4WhEcd7inIG9j99QptdOznaoycgSqJe3Ky50hCTt+HhnOrVB4GuLsWWLWGnry97Oqt/r9NBgKfrZ4LCJxIevQLQwdykLU42ixW2t7eagbFhFSJiNhEWvRyBrj3FCt9FX092W9fT9TOBYT+RkHSHwLCRmBg1wNM1ANDJVmyzmXETijgcJTBsOCFJVxHoOuBgPQMLk445EjO9YPI+Vuz7iYVT9vPb8p5K262dc4xVB0fy+ulndHV18P6xotK2l0/64uJmh1tJBXEV+UxYsuLY+IN1/+Bc8G2eRr1jbEl5+bt6dqK8E58I2QWMqUCxjGUX18Yazaeu03wufx7N1cDxOJnUwkTgQGTSa56Gb0RIOvbGyncv1dGv4yq2HFScqB8cGImj1GdG5mNVNK0xk+1HRmvcXrrf2TsFf4dt+cv/ZrXXnKJAG9OpqWnERSdgamHMgrE7CAuOor/XbFy+xmq+8PlAvZbK39yyQ63Jq0hPF7J2eAfqlCqqsm1tz6LyHuPuIu/w2I1HOfW7bNLaq8+hMu37Na5G8//9Rd/le1k3ogO1PSX3M9QX4GhlJufhVkT9ssUUvlaEIg93v0bVaDd3q4LWBQ//gAh+nnaAk39nvYzs8AtHAHgfHcGWZw/oV0b7N+6cpKDOSx3GJgYYGRvw1PcTJUsXyu/p5Cgb2ki8xns6d6HJti00Gih5tg53k1SYMxaI3k77/32IM70lOt3mhoYIdCURdWXsJYvrzmXLMeWcahkqaUz09cVjFbG05E5A1rLynWwW4WSzSGUbT1eJ3JWtxWhsLVRLaemkzMVEF86eeUR979IcOH8Hgb4e7TpIxpEeU9m5zMfGhtUoVlg+VlbRWKqo17ScXGLgobu/y3zP3O7Us7kAHPGZCYCrVKhSRpt6TcuJ2wH8ukx5tcGCwuRHKwGY9GgFCyuOZvKjlQQnhjHUo4O4TW+3lgy5N5f11X5h3duD+MUFsabqFLmxhAgZeX8hKcJUZpYbipORLQf8L/Aw4hU7as1UOQ8nk9q0djvOreBpPAv/i6T0KMwEzlS0G4WnVfak0ZQZ0orJm6IhzS7MJzQphvstZEOkqp76lSKmthyuL1k4t760iOT0VM40kpRO19PR4W1MMFMf7uFjfBgW+iYMKd6QTkUU7ySnC4VcCnnG6pfn8I8Pp5yVC3MrdcXRyFKm3bnAx7yJDeZsoC8f48LEc5Im85yVzamaTTG8HUurnNOsJ4e5FPyM+NRkpXOS/t00L1yRORW7cDH4GUtfnOJLYjSuJjYMKdGYH5zyJ9lXGQU6ZrrbyCZ0qvALLdzGcfHv+7ToUZuBU1vz5M5b/rdpMAc3XGLBmO0Mb7Ygx++dni7a/lNnSKvCwdKMz+HRGrWd3bMZACuPX9f6ftnF3dEm3+6dVVycrbUypAGZRMD6zm5az8Fj8yKK/pVz/3s5Na+8Ztbi7piZG9Hgh7JMmt5OfYd/KSb6+oQnyKpcZA4LAPgUHc2f9+8y9+pl8Ve/yiLN+1dhodTZuJ6u+/ey09eXc2/fZmkOdjKJrwWjepiTkyVOTpZcv/oKPT1dUlPTOHE06zkL6tj4SnmokaYkpIWrvB6U8Ejl9ZiUIK3v3aL4JPHXymkH1XfIAU7VXy7zfUHFUZyqv5yFFUeLj7fWnEEduwriPj2KNGN9NZHqxpzyI9hRayZ2hlYy44BIY3l11cmsr/YLTkai3JCJnr3UGtIZmAgcaeS8nrbuZ+jicYuWRQ+qNaSb1hCN3f1HURjjnF9Fv8dhPf6UawPw6rlo4dWztSih9eiBe1z+55m4/+V/nrJnyzVx+12brrJr01WFY0n3B5gxaZ+4j/Rxxpymjtop7tfx/+ydZVQbWxeG35DgLsW9lCKlAlXqXuqlrtTd3V1u3eXWoEqdurtQ6l4o0GLF3S0h348pSYaZKAHS+/GsxSJz5syZM5Bk9uyz97utifyup0khvLaglDAA4BmxpcTlp6OfNVma91nSDwx4vgs6yhpooG+LAk4RNny7Cu+n5HBOALgT/xmNbi/FvPenUczloJWxE8KyE9D10SZ43FqCEoHQprDsBHC5XHQ05YfSjanZhvQjjLJzepkSJnZOV3+/g5ueFWlOc96fIs1JkO+Zv9Hv2Q7MfX8KLIYSLDT08TMnCb9yhEsIVhUK7Zn2mdsVPmViMQHwvNGXvv2DyV02g8lSwo2f9MuVlUERm4PWi/cjT4KKawCh01wWZyvC8xEWlyLXuQlj9/UXOHzvdaWcS9EIHzVHLuOwS4SrksiCvOb1N9Oy92Y8uyw8SZPNKcHwqUfhv190gR158S0pCa7GxGfzUcQvUoiHMAbXcYOjgRH6ubpS9vU8TdxgA8cSmq/JufT6zCp/YQL1v0eJ/8mgoZ4YNNSzQs5xLmIQOllshJ6KDfI5abgaPQHtzdbCSK024vPe43HCWjQymgAHnc7ILk6AtrIpDoe2xFjHZ7gcNQaFJTlQYrDQ3/YUAqJGo4P5emgrE2EZl6J8UFxSgIF2ZwHwDefS/dUoDqnJRELkuyDiYfTAafriSktmnoa9gwlmLSHKfvfs15B0fJPmtUgJ0C3bOdPo2PApPR4APr+PBAC0aOdM2n7/ioj5Dv7KXzXqZ9UY/4Y9wK24j2hlTOQ5HAx/hEE2zXAmiqpQ09eKbEzvD7tP8RCPe3UI79MiKccu/ngWbUxcsLnBENLDflBKGKa88YPn3RUI6kw8JEx25IdGHvn5mNImClnmtNWdHFJFNydBonNT0c7EFRdayj/0VN4otGdaHOqaqvB9thSHHy2GErNqLqWYw8H4vReRV1iMVq72ODDJG7dXjsWT9RNpjWYAYHOoMd/cP55wBo2nS94Uczg4fO81lJQYmNenNW/OrzZPq/BzV1NNWfwvSyanBRASjZVlSAPAlkC+12r7y0D0pzGQyzK+YUNseE6WEivVvTdQ10CRwOd/wX36EA9rXV3EZkm2qqWIxMdRC0fIgwF2Z/AyifCOvkzahYF25/E0cQMAQE/VFoPtL+Fl8m7aY3vbHEFXy53ob0s80PSxOUra721zDF0ty6/1S0dRIbtCxv1/x6OJPbhcICqCvgDIuh1DsHHvcDRsWpN2/8unP/D8Ed9b/OxhMJ49+E7btyzujYkH69L+pdv1PGwBAE6u/PwCA1UtGKvpICybeEAr4BTje+ZvuOoRBV1y2ORkTANVclinmTo1TrubBbXC88s/3u4lrr0oq2ZNjWqhkaE9ikvko/gly5zK0tSoFgCInNOquuVTBqos/lpjel7HteisNhSd1YQnj1QG/TeexIdfsdg9vhd2j++FZk42MNPXhp6mOnIL6EveFhRRv1iDfxPLFuXRcpaU/huJzPwP22diWBt33pxZVfRA8jdyPuxrVU/hP8HyzVexz+8xhk45wmsbNvUI7j0N5m3ffvQNo2cRsfyjZx9Dy978ogOJyVlITM7CsKmEYTR/zUWMnXNcbvPb0KETGh08gNq7d6J7bSe0saVPrBTEVEsbd4f7oPupE6izdzc8Dx/C5RDiegLHjsO2Ll6ot38vOhzzxS6vbrRj3BrugxEBF9Fg/z65XUtFkZCQSflZsuBshZ0vuYAwXmLziJU1bxs/AMDVaCJRtJBTmmwnyscoCVywS6h657Jwcmd1cpc8KE3kK/29ZH0/MBiAjV0NSh8APKWopATiPWFipgcTMz1en0EjW2DwqBa8/kNGt8TQMa1ox7r7ejnveABYuoEoUFXav3R7+cb+AIB/9gwjjdHXujEicgij3/fXExSXcOBlXg8qSiz4/SIevqNy6Vemp9XuTGlz1Kbmp+wMIeQbyxrjpfS2kr0ydEXNSRwarL9DPUehwzxEsfneUgCQ2ZjeOu5fzDlEvzQEAAwGUcL7bfhvNHQQXg40JYtYprU1Jscbc7nEj6QsOUm84aZ1by75QSJIycqFkY6m0H10TP33slzOXRGc+fEZZ358QlxuNpLzc6Gvqo56NczQu6YLGppYwEJLR/wgcuSfN0/Ed/oPcOTbWxz//gG/czJRS88IDnoGWN2sIwzU6LP5RZFdVIjFL+7i0e9fKOFyoauqhi4tawEvgFN7+Um6J/eMQcvem9GxFbF86uRgiqPbiYS+o9t8SMb0pr13wFBiYMVsokjPj19E5Ul5UKqm8eaPmoew/XQYamjwFDvK0tvJGb2d+Ao2dOMwGQw88KFWIRMs2CJt8ZaKYuWSCzhwhJxkLUq2VFZUmdo4FzEIPa2J+Nh+tidx+lcfuOkPgpv+QNQzGIoLkcOgyiS+C67FTIKKkhap3HVA1ChosAzR1/Y4AqLGoIRbDDWmHrpbUSvWXYuZhAYGI6Gvao8bMdNQWJKDEm4xOltsgraydIoiFw79f3xfKBo7199AMZsDcwt9rNlOVSupTPpZNcH+0PsAgOO/iDhrBhgYatccpyJeYKpjJ9yIpc81sNIwlOgcpcZ6ZehFV8Wc9p16ipNXiZXMwLNzEJeYiX7TDyPwbNWHSP61xrQ4tk88hPunn6NuS2f0nNQJzboTygibRu/Hs0uvUFRQjLsniKfBOwWnKMe/3DQVPjvOYszu8zDU1kD7erUQk5KB2JRMRKdk8NQw1g3rgumHrqDHWl8s6d8OairK2HblKdJz8lHf3hwff1Ezzy0MdVFvxnbYmRigdxNXXAj8gsSMHBybORD17chf0mnZecgpKOIlMr4KjYaZvg601FRgoK0h9PrbLzuI+vbmaOfmgN+pmVjSn1/RqnTOU/4NQN9mbsgpKMK2K09hoEU/XhGbg5z8QsSnE3FmHE4JvkUnQltdFab62lBhVVx857j7AbgbFUZpTy3Iw8OYn3gYQ8TM9bB3wp62PWnHEJUk+GX4DOioiH/ybey/D4l59DqcosaPGjNf6D55zEvcOLLMCwDqnNiJ7CLyykpwWhKC05Jw7VcIaqhr4u0Q4SW9S+e0oXlntLCwwei7FxGWQU60yS0uwtFv72DFZGDCg8vY1oqaHwEAaqrCv6ZqO5iCzeag1h+1heaNamLOBPlW/6xGNGUNaQA4cJjaVl6G17xJ2lZnGmCIfQBv20m3F5x0+UvJQ+ypzoERDrd4r71tfCn7BeOjBY/vZkUfOiIpXGk8K9XIDWGx1FWBngr//lpUwuYlnI+ybw3fn8TD1r2EL2hrIrv0p5WmASJykoUqcFQF8prTzHUXEBaVjMCzc+A5kMiRMzfRRcuGDmKOrBz+k8Z0b6Mx2P54JWYdGIfczDysGrAdSkoMNOnaAPOPTsL8o5PQWW0orRFdirqKMs7NH4awuBSs8L+LSy+/wMJQFyb62tgxjm+0ta5jj087Z2HR8VvYdOkJjHQ0MK9Pa3T1cMaHX7EYtescZezCYjYCN07B6acfcPDuK9TQ0cTtlWMpRVu2Xn6K44/4hWrajXqF8Xv5+/s0rYOVg6mGw6edszDr8FV8jU7E3puBcLEyIe1vXccex2YOxMJjN7HoxC3oa6pjXp/W6NbQmVLsBQAazdlF2s4vKsaQradJ55M3P9JT0Pf6KZJB52xgjAbGZqipa4iEvGxc+xmMhD8G7m4hhjQAzPVoibSCPPzKTEN4Rhp+59BrrooiJT8XTIEYNI7AzZEpY5y7POYlzfk5Et7QbY9s4i2QKysxsapZezgbGON9UhwexfzE87goJOfnonv5WGIAACAASURBVM6JnbjTZ5TIVYFDX99g0Qv+EveMBp7wNLdBekE+PiTF4d8vrxHTlYuYyFDcjgxF1GXCyBdMQjQ1JksnCe4bP4ys8DB/MnXpsZrKZ/b0E9i+Z0RVT0MhiI2snKTyav4OSj21w+2I7y7NP2EMUbkpiM5NxXyXHjKPPaN2F8x8dwJZxfnQUZZu9ZDFYILNlX8F5fLMSZAP33+je1uqHJ7un8J+Vc1/0pjOzymAXR0rAICmrgYmbh6Ow4tPo0lXanC8OGqZG+H0HPH6oRtGeGHDCC9Sm3tNC1pDs7CYDU01FYzr1ATjOgmvODindyvM6c2P35r1cZDEhuv2scKNSwCob2eO2yupiVx041eEsSyOUXcvkAzp6Q08Mce9BanP0sZtcfTbO1z9FSxSJGxafXIlRFk8ub9GkxUmBMcou09S5DEvac4vyfjphfmkSNMn/cfxjGV3Y3OMrdMQzc7sR1xuNrKLCjHt8TVc6i481OpXJl+KzN9rIDzN+VKTXraO0FRWwbb3/CS/Ei6XVm6uGsUlLS0HBgZaSEjgPwxmZuaLOOL/iw8vQqt6CtUoEOF/khA9DGxJ7d8yCfUPF12LsodITAvj2gCAJZ/OYav7UKgoUU28ohI2bbuBqiaSCuSf9Cw4p90NfWj7CJuTIIb6mohNpCY2R8ell3+ScuA/aUwD1FjqylDJkJTyLPhtCJmNziZ94a7fHBnFadgRugRzav8DbZYu1gXPAJfLxYSai1BD1QzZ7EzsCF2KkbazYKUhXtJLUQjPSEVsDv9D/XX4DGgLCXkY7eqB0a4etPuq4VPbjyhNrcZk4WIP4cZv/ZPEcraFlg7ueY+GprIKpc/LQZN4hvm7xFix59ZWUcXjfmNhpE6N4Z/RwBPnQr/wvPKb3z3DgoatKP0UhayMPNw6E4TPQT+RHJ+BtORs5OcWQtdAE2rqKjC3MUK9Zg7waOkIe+fyV+oTRkRIPG76ByEhJhU/g+OQmZYLbV111HSxgLmNEXr5tIClfQ3xA8kBHR1i+VowdroiYqZl5dXDYDy88g7f30UiI4VYydLW14CjmyVad6sPZw9bmFpWjMZ+yMco+G29XSFjVyR3zr/Gk+sfERmagPycQigxlWBkqgv3lo5o39sD9k5mVaag9TfTwbQOln++gDp6VjwlCwCw0TTCmi9EyJKusvDwTXEwwMC+RqMw+Y0vmt1ZAQYYcNA2QR67ELH5hNGpzlTB804rKMducR+KEYH74XFrCRy1zWCmrofovJRyy9IJzsnj1hKYqOlCR1ldojkJsmNJP/jMP44bj78BADKy8zFklm+504zlxX/WmBYVwvE3s8hpG2Z9HAR3/ebYFDIP692OYMmXsVjndhgphYnYXv8MFn0ZjQ1uR/FP8BwoK6nAN3IblrtQE2wUlV5XT/Bej3BxF2pIVyMZA274o4BDKMj8GCk8aU5Qsu1+3zHQYCkL7dvXwRUXw4kvtaPf3ol8oAkaNAlaNEZ5KZtadsGQW4T6w7VfwQpnTJ/Z9wA3/YOQHC9c7i39j25tfHQq3j37gaObbvD2qagpY/qavmjfp3wPfYX5xRjTYSNSE+nDgTLTcvH+eSjePw/F9VOBAADHulbYeUl0BUNxeDlQVz66Dm6KaWsIySoWizCqBGOnJYmZphv3Vvhmmp6ij1NiKuHGj42ktguHHuPIxhsQRnpyNl49DMarh3zVmGYd62D5fnrPmTh+fo/F/YB3eBDwDtkZ4hVAbvoH4aZ/kFTnkORvQ0fZv5eyCgtXv2+g9Du0/hpu+gehIL+Idpzo8AJEhyfisi+/qIl7C0es8xsn9Nz3L73F1vlUZRdZr0UYdO+lKav6oHsF6Z3LSj/rJrif8BXjHNqS2kfXbI0Vn+VTyKeJkQPeea3Dz5wkbPp+DV8zYsBiMNHa2Bl19a0w0r417XGuupa40HImFn88i9j8NMTlp6OuvrVc53Qg7AGu/n6HmLxU3pwm1GqH2jriHQ/WZvp4dGIGdh57DFUVFiYu84ffxuEwNtQWe2xl8J80pjV1NfA9KBQuTR15bfERSTCz45eEtXayQFJ0CoytK16KrqKorU1ULXLQIics2GgQAfmO2m4YYTsdiQXivYeKRE4x/8t8TbMOVTiTv58zPz7jVUIMAMLDL4rjwfxMclGGNAB0sqnFM6bP/vgs0pgWZUgDgIsh/3MpuCJR1TwIeIct886Ue5yigmJsmXdGZmM6LSkLQz3XyHRs6OcYeDnMA0uZiavfNoAhJ6UTOjq04icYsZSZuP1goYje8qOEQy6e1L32Ap4kmjS8vPcVXg7zcO7tKmjrSe4dpDPkFJliGmnWrrXmy5Qk2a6Xu8j9Hbwb0hrTT29+Qqs/xdfKy+dX9FVE5WlIF5UUQkWp/E6dRob2tIl43S3cEZF3CX0txyI2PwIW6oQEp6ikPRddC5H7bTUNMcvZA07akicD22nVgH8L0eXYyzOnibXaY2Kt9hLNRdg4M3zaYIZPG4nGqEz+2nWaF5ff4O5xIgP28t47eHHlLW/fqotzMKvNKmybcBAr+2/D2Hrz8PHP0kApnX1aY1bbVdgzw68ypy1X+liMxMpvk9DHciSvbV3wDPSxILwr3pYjserbZIRkiy6RW81/k/dJcVgaeA8AEWohzsP/KTle4rEFx8ooLF98LJPB/xoSVla2ssnNypeLIV0KqxxhD9N7l7+QCLuYg1UTqeoV8uTkuak4eW4qhvm0wJRpVaOocmTjDZkMaUHmDtqHnP+jmO9dSy/KrDbSqI2T2D50D3A3T1Or/snK/UtvxXcqJyHZ9JJ18qSJYXuYq9vyDOnywmQw4aRdXy5jVSOev9Yz3bw3IT7eaQR1ycKthZPYMI9+s7qh3yz6ggnyZHTnLTh6Zy5vuzzJfNvrnyH91lHWw0rX/aQ+S5z5N15tli5lvzC+hyfgW2gczt/8gHN75C9rBQADph6psLGrIVPE4aDPtZO8bXFeaQD4KGBMS5MMmSBEMlBRSIxNh4mFvsT9o8MTMaHLFrnOYbWMUnE9nBeCXSw+w57JVBJrRL56GIzxnTfj4J2K9aTa1zTGnp130aN35eYyvH4UjAuHHpd7nOjwRPT3WC73UARF5MTOu7h1RrpwE0F09OlrGQiy+vAYLBt9mNT2KYjemywL9y5SjemRc71oesrGki8+KCwhKhRuqUd42ed+GoiWNbriZco92GnWxoSay3Au5gDepz+Hs04D9DAfDgMVY4TlfIVvxCY4atdFH4tR0FU2xJnovfiQEQgVJVU0M+yIrmaDseDzUHC4bJyLOcA7x+fMIJyO2gM9FSMscNoOBhi8875PfwZzNRtMqLkMcz8NxAKn7dgTvpzXtvr7RGQXZ2C47UzU1W0KAAjL+YrnybcQkRuCObU3QVfZEH6RWxGZG4IcdhYMVIyx2Ll8EpAVQf/pREEvFWUmioo5iE3MgImhNrLzCpGXXwRHW2P4baTX9K9MFNaYfhzwFhsn+8LUxghlcwePvlxVNZNScEqNbFlwcTCFi4Mpzt+s+CfwaiqeWn5bea9FxUkLEperOCEWwujhsggz1/XDJd9n2Ht1JpaPO4qMlBxMW+ONWnUsMaXHduTlFML3ERFiMKXHdjTrWAfDphOe0sTYdDAAGAsxrid124bIH8I99Dr6mpi/bTA8WtYW2uf7u0j4brmFr29+8doaNK8ltL8whnmuEWpIbz07BS5/yhbT8f55KJaMPERpj/mZhDWTj2Hp3hFyT8o2NdXl/W7VxllMb/lCF2rRd2xr9BzeXOj/OisjD6PbbkBudgHt/nVTT2DJHvE3aXFGt7iY86qij9sSSnx0TRcLLNkzHGbW1IIcXC4XAb7P4LflFoqL2KhhRi0nTUfDVvSflbsX3qBTv/JV5BOWxzBwYjvadllY53YMnzODeEZpKb3MfdDLnB9jP8BqIgZYTcTHjEBsCpmNf+qexMeMQKx3O46Xqfex+cdcrK3jCyUGCxvrkp19G+ueopwjuzgD/9QlHCL/hMzAQqedtOcFgKfJN7DKlf/AstzlAADCIC/lY0YgRtkR78WlX0dhbR1fNNBrjpG2c/Ap4yXq6ZHVpcoSm5EFCz35FEervWY7fiyTzLF4fhfhiFh/4A7efY0mFWgpKmZjyGw/ucypvCisMb1t5gncit8rvqOc8HJZDF0DTbT2qovgj9EwszLAom1ExaRXj0OwetpJePVrhMz0XDy/+xW3vq/n7Vs/2x913G2goaVG2leW2UMOoHnHOug7qgXtfkWksIiNDsN2oXZNEzjXNMWlOx+xfl5PtG5MGAfN+2+FWQ0dNG1gh6sPvoDDKcGL88SbfdXOm/gY/Bue7nZ49TESSkp/bVTRX0WDU4R3gaWkhDNdB0GNKdnH3FhDC3F/YpbFFXWpKtjFHNRys8Teq0SGefi3WCgpKWHtlOM49mQx9Ay1oKbBj9FetGsYOGy+x3bn4gsAgPXHqElTQQ++CTWkGQwGAj6vg6q66FhyAHDxsMVm/0m87Y+B1KJD4rh74Q1Sk6gPN7XcLLErQPwqg3sLR9wK34yJXlsQFZZI2hd49yt611mMK9+oSWjlIToqBVMn+sHFxQKTp3eEtU3V5KMwGAzcDBO/sqKjp4ELH9YgP68Q3nWXUvY/v/25IqanEOxZfolkSE9e2Qc9homOMWYwGPAe3Qreo4kEYTZbck3izv0b487516S27QvPlduYXjTiIKVNv0bVJKRtD12IyQ6EggabWwwAqK1dFwCgydJCAYdITB1gNQGPkq7ic2YQWhh5wUO/Je14LCUVZBYTha4m1VxO26eUWn/yp0RROhcAvLlcifPDmZh9qKXlSmtMy9OALi83XwWjp6crqU1FmYXGdW2EHFG5KKx106xLXYmWN+WFprYaDt+cjUlLemDX+Sk8QxoAVk4+jhtf1mLqil5YsmMI9gZMw5Jxvrx9U5f1wrrDoyn7AIClzEJGWg4m99mFTt4ef5UhDQCqKiw8OzcbhzcMxZyx7fHi/Bys3EGuRLZ+Xi/MHdcBT/xnQU2Vb2zcfR6MgAPjMW98R1zYN45WI7Ia+TLl4VWkFRDxnj9HzUUjE0uJj3XSrxwptfKiqs43lpu0c8GxJ4uw5o+SxIhZneHqwY85DLz7Fe+e/eBt9/JpDntnM9pxV03wo23fem4KboZtksiQpqO+p3Re6RM77mD7QmqxJx09DYkMaUEO3JoLDS1qUYOiQjaCHnyjOUJ2li48h6u35uKfrYOxlGb+lYUkhrQg6hqqmLNpIO2+pNiq0bDd9F1+YQp03BCIWd5/Y7ZYQ5oOlhSVb2du6E/bLmxVQFJiI5IpbZv9J5drTDo+pr9EfEG0yD5malbIY+fgwm/qipAgXzPfoJ5eM/Qy90FQ6n2h/QJ+H0UBpwB5nFz8yg2Res4cLgclXNGhX93MhmK92zGMtlsgdrzTbz/h1ne+ZnrtNfwCb1POXQUA7Hv2irSv9HfbXYTXvM1OcrhPyx2HSMfPukTYFrEZWZRzDOneEJfvf0bge2LFr6CwGKMXncTl+4rx0KuwxvSY5X2wcsT+SivDmptdgCl9diPtj8SVKGwdTBD29Tdvu1FrR6H7NLRUMX/EYUSFJ6FLOZ/CFYWiYnI2eC1bQo2BwQAMRGTBq6oo7ELIf4J9n4JwPYL40m1iaiX18e7GFaeLXFFkpediVNt/8PYpYTCvmXIChqZ8T8qjax/AUua/7xq2doJnJ6oXR5gcGIPBgIu7rXwnLYbLfs9p2yet6C3TeOOX0FdUO7HjrkzjlSUhIRMJCZlo294FUZEp8D8ZiJ6VHC9dirmM3vA2PekLen17F1mO2Sg+DAYDtrXpHy4rgwcB78R3EgKdKgkAWNjKf0UkviAKJ6N2iOyTVpSMraHzMammaL3kgFhfbAqZhdPRu+FjO0dov5F2c7E9dAH2hC2XWklk0ZfhWPB5CE5G7cSmEPowPy648I/eg3mfBmHJl5GIy48SOWavus5wMzeh3fc6irB5ujjTOw7y/9gM7BKycZ+UnUM6/sUv4XPo3rYOOrVwxtyNAeg4cjfa++xCyK9EdPAUHnJXmSisdePTcBkAoKs5VaalIsI/bn1fj8KCYqyeegLvA8Nx8tFCGJoQN2UmUwmHN5O9sZ28PXj7Lhx5SrsPAH58joFLA2uKfNPfwq/oFAyfcwz1nC3RqYUTDGkSTgRDLxkCtQg11cmSaAZ64pNVACI8ofRDt/dTEKbUayrmiMpHcI6KwK/MNGx8S7wP1VnKONdtsJgjqIxza4Qt7wgN2bOhnzHQsa6YIyqfW2W8jsv2kktWn3y+hLS9/zr5RvL6YTCadSQvFQLAwmEHaM936fNaWaZZLvJyqN66dX7j4N7Ckaa3eDr3bww9Q22sHH+U1P4rOE6m8cpSGis9amwbAIBNBRgzknLkgXgPGx3CvKxPrn9EWyGGdilJBaG4HrsSvS03wEC1fEvO56KXYIA1XxLs6u8N6Gm5CL6/JmOU/T7ciN2CLuYzkMfOhLayEXLYqdBiGWL3j4GYVvss3qZdhhKUkMtOR0tj0ZrZ2noa8Hu8qFzzlYZBk9rjzP4HpLb9qy/DzskMbo2lLyq2dspxSptmBZWWXuBENqRLkwQFmeywkrK/NAa6rm5TXtsyl3205ygbk+2kXZ8XMy3qvHRtG9xOUNoEx99S7ywWfxlBOnbRlxHY4Eb+m/7OyOSFeWiqCJc49bQn3ve3g8MwuWUT1NAi3+tNtLUAAM9njRd5fBMbYiX1a3wiJbwkPisbK6d1xcppXYXOoypRWGO6MuOlS1FVU8a6w6PB5XLh3XAVAt6tBABwOCUYO4/+H8jhlMDawQSdhGjImlkZYOupiYiPSUOvBstx5cNquc75+e/OyC/mLz91tAsW0Vt6Ri88iWdnZ0Ppj7xRakauxMfmlvH2xSfRF5soy4VuQ9D7jxLFprdPMaluE4UrMe2ga4iQdOoSY1XABdD2An/5LMRHNsUYNSYLSgwGSrhczH92G79zsigl3P926AxpAPjxKYbSpl9DG2rqojWy5Y3/XvplX1kN6VKatKNPCLx7/g069ZfPilnoj3isXHoBGzYPxptXP9FvYBO5jCsp0oQd0GHnZIaIEHLMfLjAKqMwbsSuBpdbAgPV8he4iMsjL+dH5r4HAIyyJwywnzmvwWQoQ1uZeGCJzfuO2jotkc/J4m0nF0RgrIPoUAMA+Pc2fQhQReEzpwuiwhPx8t5XUvtin4O4FvyPVGMF+D7F60fUe92G4xPKNcf/J+Y7bcfq7xORw86CmZoV1tY5SunTxJa/wlnWuBVMINzZl1BGm9yS+MyXGs2lfZJzCLshLjMb5rravPbS36XH7+5PrKJ1/uPhFjyH4FwUEYU1pgHg1b2v2Dr9ODoNaoqxK7yREJUCpjITNcwll7mSlAHN1sDRzRIWNka4ffEt5m7ox9u3+fg4eLksRidvD7BYTHx5GwHvkS3QpV8jbD4+Dmumn8Kdi29h62BC2ieImZUBxsz1wtxhB7HlJP3TWVXy5FUYElKykJNXiJuPv0FTQwWtG9fC2AGe6DX+ANo3d0JObgFCI5IkHrO9Z230mXiQSED8FAVHgaI5omhgbA59VXWk/9Evtju6Gbvb9kBPe6pBcCPiB+5EhWFXm+4Sz0seTGvQDFMeEnFe618/xqLGbVBV5r7dHxk7e10DXO1ZPomgr8NnwOU44YXZ9SEQwalJONzRm9LvQ1Ic5j+/jdD0FIVNVpQUYZJyqw6OruSZAKd23aO06RlqyWVsHT0NZJWpzndw/VW5GdOrl11ESQkX1jZGmD/7dKUb00NnlE/b2sLWiGJMZ6aJdx4MtNmNExGjcTN2LbpaLCvXHIbZbcOh8LFgMohb85iaB7EvdBgaGXqjkaE3xjscwf6wEdBk6WGE3S48SPgXz5NPQI1JJN31sFiA+Pwfok7BQ9+o8hP1lu0bga61yN8X7GIOuCVcqQoKHVx3jdI2aXlv1HKTPEfk/x09ZUOe6kdFs7Z7B3jtPwZrfV38O0i2cLXXn6Mwa/0FaKqrIievECZGOkhMyUI9J0vsX0Wf81CZMCorJlkMlEkE3fmMy4ceYf3ZaTi69jLGriBu6HN7bcOWK5JJff0/UNGe6arkUvg3zHoivCSwIMIMOmn0knnH6OjhaX/xDzySjF0Z85JlLFEGcFB8NAbelFxmkW4swTmJM7azigrhdoKvj17ZxvmDy++wZS71eqtCZ5hORm3Y9E4YOr38RVBO7LiD03uonm95Sbulp+di9PB/4e5hi6kzO0NfjAaxvMqJl3L2zUqJdI+FsXvZRdoS3+V9H1SmNF5Y9kvU0iarMtCdn8Vi4lqIdN5geeFddyny8wpJbU3aOWOlhA+vHE4JutemhvP8P+iC/z/TY8IB2FgYYM/yAeg4cjfu+U1Ddm4B+k47jLtHRVdtFIJc/V8Km4B4zfcJlh0dDyUmeYqJManlGjc66zjicgLKNUY1lYO3gytsdCTTMq0K5nrQSxr97TQ1s0YdQ/pEk/8iUaEJVT0FkZjLKQZZXuMIQ19fEwHXZ2PZKm+xhrS80dJVL5chXR6O/xpVJeelIyhFsodgU2uDCp6JcNr1ppYgf/1YcrWKt08k87xX898iMzsfthaE/rm6GhF+p62phpYeNatyWjwUNszjc2A4NHXUKe25WbKXeWWX5OBH6gaoK1vDXKtPeaZXTSXxtP94cAFse/8c134GIyk/F4UcNozVNeFpboNxbo1QW4SkW0V6OafVb4bJ9Zpixcv7+JAUh9CMFOioqKGmrgH6OLjAVYRBKs95VcQ13uhNJC+9SojBjg+B+JAUBwYATWUVNDWzwnDnBiIVQ6SZk46KapWGigR/EC15VdW4NpRPeeE6DaVP8pKGCWMO498jYyv0HMKoVadqlvffp51DelEMdoZ0gLKSGiY7Xq+SeZQy3E6y0vP2zlWn3DN1tTdJmg8AuCVcsNkcieLe102lJh6OmNVZbvOrRjGxszJC8E/C8eFWm//+1dKsvLh/USisMd2+f2NEBsfBVuBD//3NL/Qa21bmMcPTRUvbVKOYMADMcW+hkMlwTAYDaz3LvwSvqDQxtYK/V9XHo1Ukv39R8wDkXR2wPBiby2d1xsRS/rkmgvTr3wRRkSlQVSP0uEtVPioDA+OqKSzhbjAACfk/yh0rXdloalMdVZWJgbEO0soUJVricwgbT00UeyydJN7gKR3kNrdqFJMZPm2wYhcR9rl0Uhd4DuRX+Z01Una7UF4orDE9c+tQeDvMRn5uIZgsJVw88ACaOuq48GOLzGPGZJ0S36maaqr5vyInk7rapaElna5rNUDHLuKrsFUUpQZ8VfC3GdIAWc60Kth1eQaGea4htX1+9VPscX5bblHa5JWgW41i4+5ihWsHiIctdTVlUllxRUBhjWkAuBS+raqnUE011fzHUWIpAWVKI0tTKrma/0/y2GnQYBkgq5gfc6+jbFquMX1D3mCUUyNs/fgEc+q3xoQnF/Fv676Y9uwydrfsDbuTGxAxbBHv94b3j7DIvS2aXtyNoL7T8CWVUCOZ8OQSAr2nlGsuFYmhkJUEcVKNZw88pLRtOj1JbvOSlR1fnmLXV/piS6W4GZjBv/1QaLCkl9u091/Pez3OqQkWNWjP2+ZwubgVE4zpLy6LHGOpewcMqtkAGqzyP3hGZafD/+cHHAymJuyWoqzExL4W3mhnUavKlK4qE4U2puVJIadiNYFjsk4iNvsicot/gsnQgBrLDJY6g2CpLfsSeVbhV4Slb0NecSQK2UnQULaGpc4gWOvwC1UoyfAvLGDHISbrNJLzHiGfHQsulw0VpiH01BrASmco9NX+G5Uaq6lGElTVlFFUUExqKy6qNqarEc356FnwsT8G35/DeG0znISXh5aE3nZ1AABdrJ0AAEGJRDz/8/hI2v7e9kT/xHyikpwqkzCUOGLKSCsCNrVMEBWWSGq7fjpQaqlGq5qSSa5WBIn5Odjx5SnO/vwotu+XtHi0vLoXQb2nQ1lJdk307xnksLSet48gOEO8ZO3a9/dx4PtLvO4zQ+ZzA0B8XhY63DgAjhgluOISDsY9PQ9H3Rq43XVcuc4JAMlpOdh36ikevgpFcTH5+1kRvNQKa0yXVj6cvnkIugz1lPr45zEdkc+mF9zPL47GvQj6IgalSCIxV8BOwLMYaqxOCTcTxUWZCE5ZieCUlbDSGYxaBvPAZEgWp8YpycPDKGoRmNziCPxI3YAfqRvAYDDRwfYL1FmWyC3+JXbMpNy7+JQk/ENUyElCYu4dJObeAQAoK+mgjc0rof1/Z59FcMpK3ra0knyCf3+6Y+OSM3Hv1Q/4dG8s1bjVVCMtNcz0kF1Gf1mRKpYmxKTC1Mqw3OPERaXIYTbVlOJjfwwA0MZkKurpy6adWxZ9VXXMCbyOrZ6Ebn4LM1sAQFNToiCMsTo5pEGzjJezkFMMN0MzvOo7TS7zqUi2X5wG77pLSW1hX4QXybl38S2lTV2z6sKxpr+4jOvR36U6Jr0wH7XPbsSahl0wtBZV1UQSXiREIDE/B8bqWqgp4LGWhJSCXNj7r0fwgPlQZUpv/s1+eRWXI7+K7yhAaGYy7P3X40mPybDSkj3/Y+gcP7g4mOLJyZkyj1GRKKw03s24PbgZtwdpSZnwMpuCfrXnYsecU+CWSKaLLcyQlhfpBa9pDWkVphEYZf6sMVn+eBjpjgJ2PKV/WUq4hbSGNEtJC0oMftYql8vBvQgXaKo4SDTfnxm7adtVmIZQY5lR2otLsvAgsr7Q8Sy1B8JCm1/Y5ne25LrEsdkXea+NNegTR96H/Mbe86KXzaqpRh441S9/5bqK5OubCPmM81o+41RDRl6GdCm/svjyr3tbEqpT+1sRdRZKjeSIYUQZcEstXdI2+49HOi6XnNyniKhr0BvCV0+8oLQlxWVg+8JzlPYNx6umAFqfu35CDWlH3RpoYsw9JAAAIABJREFUY14TXlZOqKlD/xC87O1tUuiGtFyK+ExrSBura6GTpSNam9mjnqFwxRbnc9LXJhj+yF+oIe2qb4Ju1s5oZ+Eg1GBufW0fUgskr6BclqsHJsDSVB/tRuxC/+lHSD+KgMJ6pksZMssLQ2Z5gVvCxbNr79HVYqpEpcbpvJ2l3lB1ZWu0sLwj85y4XA7exvvwtpkMdbS1fUsxorng4GGkB0q4hED9s5h2Ij24OUU/EBTHF/JXZ1mghRV12TCfHYvglBVIzX+BqExqCVA6mpoH4H5kXRioN0E9491gKdEnbTyOaoLiEuKLuIRbiNziX9BUppfUcjFag9jsCwCA4JRVsNQeJHYeBew4fE8hEna27hoIDZYVAOo1ZOcVSHJZ1VRTblp1rUdbrENReHT1Azp4Nyz/ONc+yGE2BCWc8hX7ivkpeSVVRedw+EAMsCEk6cobM90iYB+udZVdt3rxq9so4nBgq62PI237l2sulcHSvSOwdgpZ6m7/qstwdLOEU30bfr9Rh0BXYK52vcp/EP43OAifUuMo7e+8Z0FflX71OSk/Bxs/PkRAGWPU8ew/CB24UOo5bP70mPfaTEMHaxp2QTsLesdaakEuGgVQJRPP/fyEATXrSXS+SxFf8CKB/DCur6qB131mgCkkmzUoKQpDHpBFHxoF7MSvwYslOmdZekw4AAsTPdw4NAnqqlWXcCwMhfVMC/L9zS8Mrb8IGyYeJUnlVRVRWX6810oMFdQ32UsxpAGAASbqGpPl+JLzqAkUpQSnrgaXy48F8jClN5TVWRaob7JfqjkzGCw0t7wND1NfoYY0ANQ1Jn/oUvPl6x2Oy7mC0oKXaWk6+J2Uid9JGZSfzJxqY7qaykGY5m5qYmYlz4Qo+V2WH59j5DJ22BfqOGrq4pOhmEzqd1tutux6/wAQ9rViVw4rExUlDegom5bbkAaA530mCzXIJOFWtzF40HP8X2FIA0CzDq4wopFQvHP+DWmb7uGLpSx73HF52PHlKaVtXwtvkf83Y3UtbG3WEywl8meJXVKCAg5V6k8abnqNFWpIA4ChmiZ62LhQ2s/+Eh/nDRDG+Jr390htrvomuNp5lFBDGgCaGtugsTH1YSc2V7bv1Zkj20JNVVkhDWlAgY3p1IQMTO34D7zMpuDGsWc4+WE9bsXvxf6HS6p6aghL48vztbP9AAP1ZkL71tBoA01lfoWej4nCM6wzCt7zXhuoN4W6svCnbiWGMurU2CjplAEAGiLGEzyvIL+zqEtrglho8z3ppfHWoviZvov32mdgGF4fm037s2xstQh/NZWDNo0BCwCrJvhV7kQATFjWi9JWnkJVpHGyqQ+oo+Z3FXucjgG1smBcVPkq0dKVNf9bySqOx86QDtgZUq11LC1KTCXsvkKNgb19lp+vQ+eRBoBVhyQrPy5P3ibHoLCM8TvTrRW6WDlJdDydF9rj4naZ5/Oy93ToqogvWrLTkxqK9CElVqJzNLm8C5lF/O8ODZYyrnUZAwtN8TryZ9oPw4WOPqS2Ntf2I+lPwqwkXI17gBcp7/HPiRv4/CMW3S/NhufAraQfRUBhwzyWDd2HNaemwLAShf8loYDNl0FSYqjReqTL0tj8LJ5Ee6KEWwQAYJdkg6WkTeqTXUQup9rA5KDYcc20euJr8gJJpi0VaiwzXnx3HjtKZF8Xo7W8GOgvSbOhZ/0Qqkz6yn8lXLJiwvgu/wgdt76jOUZ0q1hVkQ+PvmFZv20oLhTuGZi1dzTaD2oOZVXxH5UpLVYg/GMkb7vziFaYvW+MzPPrrEX+ErqTc0ziY9cM3Y3nV6gJO4LM2jsaXXxal3tuZefFLmJjYtOliAkVniPQrLs7WvRsiA5DmlP2TW+zCj/e8pNqOwxpjnkHZY+NlOTvqF9DG+nJ2aS2qvCetuvljs1z/CntgXe/wrNTHZnHfXHnC217z+HUv39ZHN0s8eohOTzt53fJbsTCiI2oWHWlymRq7dsi96trqCI/r5DUVhWrHoqKMJ3orIw86Ohp4Mg/Nyj7hk3vBPcWjhU9NRIJedkY9OAkqW1vC294SWhIl7KtWU/MfnmVt53PKUYBhw01KRMCLTV1YaIuucb26NqNcfTHa6nOkVtchJIyDzPPe02Vagx3IwvSNodbghGP/CVW+DgZdRXnmu3E5f32MFTRw4CXM3FdAdQ7yqKwnul9DxYrnCENgBSjbKsrWWwbS0kTNgJ9IzIPUfrEZpM9wEqMqlvKUGEa8F5zueKXoJh/EiO5KMGb+BFC+31OmkXaVlYS/v+1MtHH1AEtxZ5bFg4tOYPOWj5Y2GOTSEMaALZPOYruhmOwcpD4Mr1bbi8ibd85Tl0OlJSrB8meO1UJluM5bA7v2sQZ0gBxbZ21fJCTIXtSCADE/eLLW3XRGYluBmNEGtIA8PL6eyTHptHu23aXvPp0/zQ1IUlSbhx5RNpWE5L9v+08/Q2ib/3KL8hRy41aGnvN5GO4ceolTW/x3PQPosSlAoChiWTfr6260Scic2RUPDm+XfZ8FUUkqzgBWcUJeJniR7vfxpEa/vH6cQhNz7+HK/vuorP6cLmNN2N9P0rb1nlEUvvFI08o+4ZOr/yqs9MCAyiGpbSGNAD0tqU+FM8KvCL1OKfaDZWq/8CawgUFhDHrJXVeeirShyE1M7EhbYdmSv4wPdNxJG7GP8H79O/wjbiEhU7ll9mrCBTWmAYAL7Mp6GE9HYdXXQIAJESl4PS2m1U6p5T8Z7zXNTTaSXycYN+UvEeU/ekF4o0fOhgM2eLG8tmxiMo8ii9Js/E+YRyCYvvgWUx7PIpqhKzCb1KN5WHmxx+3OFpov+S8B7zXtrqiPbZxyZk4dl26p2hJmNJiBS7spFbRKoWhRB8D9vL6ewx1FC3Jo65FXW6L/C6bd3Pv7BOk7XWX54rsn5ORi656o0VemzD6Wk4We22i+B4UDoDwAEuqtmNiY4TB83rQ7mOpsMBkkd/XL2/Iljy3a4Yfafufa/QrOaaWBlBWoXqG8nIKMK7TJiTElC+sQRp2BcxAvWbUGMg9Ky4hq4yEnzhyMvOxe9lF2n2+jyRLfGrXi17Cq2wFO0lITcqC/97/ToiHIEaq9InarbtRk7wk/ZwoKr0md5LreF0GNKG0vX5En6yvo08NO6oM3iWTv8tVyqEVXTZ2+s7vH1KPIa3MnCyydPdjw0jbdQxkywuQNAyGDk/DBuhq1hodTTwxys4b7vquMo9VkSisMR105zPqNXfElQh+Ap+pjRHeP6naJ/oiDv+mylSS/EPNEuhbyKY+lbFLsiltko1LX0lKGCXcInxNno/nMR0QmrYZCbm3kJr/HNlFIShgx4FdInksUym6quSbhSTXYq7tLXJ/aHSy3KXx2EVsUhhGKR2HtsCBV+twI/0obmX6wu/LZvShuVmkxKUjX0xipF0dK9L27WOye6dLsXQwhVvz2iL7LO9HjbvT1FEnXdvF2P1YfnqazNcmjOTfqXhykapJ7jWqDWbuGY3lp6djzv6xaNWHrxne1KuByDFb9CKrV1w7KB8DzLlxTaH7Bk2ifzj+/SsZU3uJX5kQhbQxwjPWUT11ADBv0D6pxpk3RHiiMt3DgzRkpOZQit2IY+GwA+U6pyLi+3MYfH8Ow5PEPbT76zSmN7JlXWlQRBZ2/QdD7KcjPYkIX0mKSUVSTCrGNSAeXpf12YKpnssR9kG4PCODJpmN7v3VvjdVOrYqcNanD2eUBCe9yi80I20YCR122gbiO9GgrVx1euCVhcLGTG+dcQLnQzZT2kM/io7hrWgEjU3BcAhxqDD5epN0xiadgS0JLIYWipEutl9GwTu8iR8mtp+sMBlq4HAJY+xdwhg0MSeHrYSnk409YXJ7pSSmyfZwIYpuBmRvuKOHHXY/WUnpZ2ZnjImbhmLipqGY1X4tvr/iP533Np2A9VfmwaM9ffzqljuL0deCX942YO8dTNw4RKp5vrj6jjzmXdFSQm/vfcG3ILIH4fi3rTCxMSK1aelqoHnPhmjes6HQa5MmLruUoFsfEfLmJzHGpI4YuaIfrZe+0/CWWAIiAZddLLrC4OJjk0kG+rsH0hUKAIiYeEFU1ESHTg2Z1hEBfs+Qk0lN+MvNyoeXwzw4uFpg/rYhIquuZWfk4fa51zh74CEpeXDIVMkT1MysDdGqaz08vfmJ1B4dnggvh3nYcHw86nvWEnr851c/sWAoveFqU8sE2y9KV9SjRRc3PL9NjbvuVWcxRs71Qo9hntCg+Z8DQFEhG7P77yl3nLWiIq7qoYOrBW37nhWXkBibhtHzu1XEtCqVqTt8YOlohn7mk3Ahbj92TD4ChhIDC/wmAwDCPkSCyVTC6oE7cSJ0B+0YK/4diZXjfUltFw5TQzzGL6Ff0aps2pgLfzAXRztzB3xNSxDfUcG4FvUd16KkK1RTXvq8mIKA5nw55Gnv12C3e+WH34lDYY1pDW36L2arWuWXHyoPyko6KC4hnr6LOKki434FEfRo03mTVVk1SMmNklLCFe9NzCr8RjGkaxsuIpUlF+T5784iwzXo8DDzxeu4wX/OR73pRmTwEypNtYibR2OfbVKdozxc/Zd8wzsZsh01LMU/DG1/sBThn6IwpflyXtviXpuFGp1aulRliKToFBhbG9H0ppKelIl1I8g66vrGot9jS/psIW1Lc21euqNI1f7e3P2MRp3qSjTXUkoN6QVHJqLdQOHKNoJIImulY6CFrDT+w+vNo4/RdXQbicbPzynAioHkm7a4UBkAOP9uNZ7f/oJ1U6kxxgAQ/i0W4ztTH/IrgkW7hiE6PBGRodTvhUUjyAnKLBYTbLb4Euia2mo4cEv836EsS/aMgJfDPNp9fltuwW8LP7yIyVQSG0+9fL8Pti44JzelEkVnwMS2OHeAGt53/uBjnD/4mLct6v94K7xy3ney8PTSawxZ2At1WxHL+bUa2IJdzIFDPSJWtmk3d0zb6YPYMOH3uCbtqPJtJ3aQ4+slkXKsLGrpSPadToeDruzH/j8RmPqB9LuEW4ISKE51WkEUNsxj/dlpGFRnATJSCA/l3TMvMdB1AdadkS6TVN7oqvGD+KWJLRbsq6tKNVbUWLLpZxdyxHu0X8WRl4w72gULNaQBgPtHdUQadFXJyQ1JuXxdSkGDX41lijo1iOpLayZ2rRRpvNd3PmHvHH4MspG5vkTGZimlNwRBCnILaXoSTNxETgyZ3WmdxOea33UjOAI306ELqVJpgry+Q/ZcSnttG66SDaRVg2ULZ9DS05TYkJaUfYFroCSgcbxzuq+I3mSWem9DYR7/fTx27UDUbSFZ3F6LLm7Yf2O25BOtQPbfnINmHcWreEhiSFs7mODCB+njnEu58H61RP3EGdL9xrVBs4510L63bOWU/0ZGze0qUayvJP9HReFOPv87dcif76nlZ2YAAEatHoBxGwbz9s/cOxpMFhPWzvRe+lLa9xEdwrHumOIkn2lLIEknDF0Zkvj+H/E0bAA1pio8DRvA07ABWhh5YK/7iqqeFi0K65m2sDfGrtsLMN97BxKjU+E1vDn23l8EPSNt8QdX5Ly0+yMlj1h6is+5CjMtyZac4nOu8V6ba1M1H820epJ0piuKOjWEy9GVIouHHADMtHohPofI/v2cPBsdNAkP9aekGbw+HqZ+PDnBzs2EGzfylMbbNPZf0vYiv0lCegrHtWktUijF2W3X4bOsL23fPpM74cB8fuWn5N/0qhV0RIeQl8JHLBUdW17ea6vfmuwNEqduIoyDb2QvjSuMGpYG2HhjAeZ12cBrS0/MhL4EKhRfA8kJPf1nitdTFsS2thluhW/GohEH8TEwTPwBYtDUkf3muXy/D2J+JmHX0gsylRY3tzHClFV9yi0lpqmjjus/NsJ/732c2nVP/AE0bDkzGa4N7QAQsa9Xj8uu1PK3cfbNSswdtA/f3laXdRfG3M2D8CDgndD9Lu62lTcZMRSVo9hKWa3qv4VmJrYwlkKOTx74N628FezyoLDGNAAYWxrg4FPFio0xUONnHacXUJOu6GCXZJP6Gqg1pfTRUSEbNVxwwID8KzzpqMquVSsOS+0BPGO6VFKvuCQTqfn8G6aGMtXLS4c8pfGy08nSby5NhMeaCsPGxYJkTP/8LF0YTGZKNnTFPAhKm8wFkK9NRU1ZpmuTB4Zm0meKS0JZb/LNo48wdBH1YVQQYUUeZGHD8fHYOOs0nt/+LDbOWxjuLRyx4l/ZS0QDgFVNY2z2n4xZ/fYgRIq8EUv7Gjhway5tFUNZYDKVMGx6J0SFJtDGUAtDS1cdAya04xnSAGDraAolphIpzOi/zmb/SfBptR7J8RlVPZW/DharaioeCiOPLf33dSn5bOlXfxWBUbUboYNF1dxjFB2FNqYrikJ2PLhcNhgM6S9fsBR3CbcYXC5HrDzd67iBpIIlykx9Sh8dVTfS9sfEKWhgIjrzPb1Aeuk4JYbopalCDrVsq6ToqbmjtuFi/EglvJTFJRn4lryIVyKdKebclYWSDIaFqU0N0nbI658i+49fPwgHF5/hbc/ptA6H34teFVjen5yk6T1VulCXJl3qy3Rtio6WniZPC/v4ugBYO1ugZW/hqxZbJx4mbQtbQZCUBduHYMF2Iok0IiQe9y6+xbd3EUhLyiKk6rhc6OhrQk1DBdYOJnBv7oimHV1haCyd0o4kbL9AhLnF/EzClePPEReZgp/fYpGdlQ89Ay3UdLWAubUhug/zFJkkWV6W7CHCxBJ/p+P6qUDE/ExE2NdYZKbmQFVdBeoaKnB2t0W73u5o1oFeykpFTRk3fkhXxRWouNjhaWv6Ytqa8r1XxMFgMHD8GaGjXpBfhMu+z/DqYTCiwxNRVFgMBoMBLV112DqaonZda1ja10Czjq5CkzslQZFjrenoN64NLhx6TGlf8e/ISp+LKKTRSi7Lj3IcW5X8zEqtdGN6Y8ghNDdyBwMM/MqNQUujhrDVFB0uVBX8XxrTJdxifE1eADdj2cpQ1jfZh4+JRJbyg6h6qG+8F0Ya9JXkUvKeIreYv6znYiQ8ZlFHxQVZRd//HPcEBew4kbHUb+N9hO4TRnjaVrgZC182eRotW0W8Uqx1hvOM6fC07UjOe8zbV9+EXqZr97lnOHHjDVhMJQzs1AAzBrVGY59tGN/HE2N7U7345aVsRTxZEEyMo6PvdC+Evo/E4wtBACC2iAlAVZ+Y8I90KiDPLr+Ry7UpGnufr4JPHX7S3Nphe0Sqjtw7RZZUHLKgp8Tn+p2VBUsdeiP4d1YW7JzMJFYTOPT2Lfq4uMBIg75ceXmwqmmMqatEhwBVBiaW+hiz4O9Xo6hMWt5dhScdl0NNXQVb7R/hzeS1AIC299fiUYel6PzwH7DUONDRLUJg7kcseBaAt15En3NRQchi52NszbYAgCM/H2Nf6D2885I8L0PRuXfxDaVtyNQOaNhadq3iiuBhbBjm1JXtfvkwNlzOs6kcHsSGYYKz/O/JoniX/hULnMYhn1OA5kbuGBo0F6eabhF/YCXz17ux+g3ei83bbuHlK9GeQgBQZfK9iwm5N/ElaTbJY8xFCXKKfuB39hm6w3nU0GgLTWVCFofL5eBD4kS8jO3NU8DgogT57BgExfbBh8QJvONUmIaw0KbXjwWAJhYXYaXDT157FtMeX5Pn82K0ASC94B0eR3viXoQzAEBD2VbK676F8PSy0kRchKVt5Y1Z1ksuLaV/m7icq6R2A3X6D+H1Z9/w8MAUBB7lFw5p7V4Tl59Ivoxc2UgSSrDQdyJp++bRx0L7fn5O1k+nk5b7f8XUtgalLS+bXgUiKTqFtG1kzl8FyiwoQMtDhzDqElEEakxAAFofPoyviYmgY0xAAHqd4se+n/vyBd1P8JOunHbuRKvDhBc8KCYG3U+cQJsjRwAA065fxz9Pn6KfP1Ea/PiHD6i5jf8Qm5CdDc+DB5GSl8cbq5OfH66G/N2V8aThfWAYwr5JJpcXlBCNrtd84XBiM8Y8uIBncZG8fbbHNiIuNwtTn1yB48ktuBrBl+7qds0P8blZvO3YnCzYHeN7w7+kJmDqkytwOLEZM5/x81oEx61/Zie8rvmSxgWABYG30PziftTz34l7MZIbR3mcItyN/4y0whysrtsfyYVZeJDwDVnFxHv6TruFOO45CQtde+LfxmOgyeJr9A6waYr9oXxlon2h99DWhKqC8TeTmUatyDp8pvwS0mVFt0zCYXCG7Ku4IWWOlYcGdEVQtrjM2+SYSp9DqxrEKuTSrzvwOu0z7BTQKw38B4zpfTuH4/fvNISExInt28qarFmZkHsLDyLr4l6EM+5FOON+hCtexvZGcMoqsWN5Wl6Hlgq/kEZO0Q88/92ZN87zmE7ILuLfGNVYpmhtLb4IiZPhUmip8JdR4nOu4UPiRN4c38YPQzGH0JW215sEV6O1Elw3uXBIRMa/vPGIHxdEZhJGQS2DuWhs7g+WkuyJno3MCQNEUMVDX62hsO5o29ABWupkUXddLXXk5MlWREQcyqosufyIg8FgkCTgdk73RcQ3+oqIy/qSVws2Xqev1CcKJotZKddVFUzbQfa4z2hDrywxvxs5bGDbvaW81+19ffFs3Dj4ehMe3W9JSSguKcGkq+SHvlK+JSUhOZd/Y+/p5IRd3bvztos5HDwdOxYAoKGsDEMNDdTQJBQbdv/pd7J/fwDAiAbkIjVex48jcPx4dPbz4411d+RIzLpZtRVeK5MlY47inIAsnCh0VNRws8cohA+fh87Wjhh+7yxp/8LA29jRsgdCh83F9Kd8o9i/82AMuuPP2/a5fw7MPwZCWEYKJjwKwEKPNggfPg+z67eEy6ltlHE/DpqBKW5NSeO6ntqOUc4N8aLvJHwaPANHv7/Bg9/iHToA0MyoFgJ+v8XB8IfwMq+HI+GPcSnmDZoYEk6IPE4RFnzwR5eHG9Hq3mrksMnfg5YaBsjnFKGEWwIDVS1sbDCY7jR/JQfWUMtXa+vJf2VHFtY28qK0FZdIn0dBd8ziBu1lmlNFQzev3OLKjfee6kDI+m6ttxCNDepirdusSj2/pCjmnVMKhvj8i6MHR8PaylB8ZzBgqtUNCTk35HLuxub+eBjpAUC0l9JEszOcDJeL7CNII7NTeBTVWGQfJYYqaupPB6dEsvLCFtr9EZt9XmQflpI2r8y3gXpTkrydNNBpb4uqeBj7p2qWIFHxabA0rpiktuupRypkXDqadXPHs8v8Zcvbfo8xaTO1eE5Zqb3aDUUXtaFj+OLeGDxf8pCGv4kOg5tj90x+aEf0D/qH5/gIssdHsHBN2dWEo97ecKlB9XoL28+lGaOU6TduYH7LlnA0kkw/lq7aWzXCcTHgx38PqFUXa94+JO1f4NGa50VTZ/GL8+ioqCIqm5/sF56Zis7WhKrJ0eC3WODeGpZaxPeVtbYeJalsgQexjN/N1hnzXvC1tHPZRXDS5783ljdqj/XvHqO9pfhCHvUNbHAm8iWy/3iiP2dEI7kgC/2sieT2vk+3w0LdAGMd2kJLWQ3bg8kPWL0sPfAg4SsMVLTQ1bw+mIy/3ifG4z6NkoewcvbSkhibDhMLar6SpHSydIS+qjrSC/mrYlciv6GfvXS6/FciqZK6PWwUs0R2b9s6WP2ObAf4hb7BFNfmVTQjxeWv/xTeuT4HGZn5mDn3tET93WpsQUe7YDQ0OwFD9ZZQVtIDg8GEOssCuqr14aA/A22sAyUai8lQR0e77+hoFwwnw+XQUnEEg8GEspIutFWc4GS4HB3tglHXeIdU1RJZStroaBeMxub+MFBrAjWWKRhQgqayHZwMl6CjXTDa234k5qCkgY52wbwfYbgYrf5z3cegr9YILCVNMBlq0FWtC3Ntb7SxDkRbG35CYz3jXWLHFEXZCofmWn2E9v0YGovOU/cjPYt4MLj27Bsi49Owe17FJgNVBktOTCFtX95PfUCJ+0UOM5DVOxwlwerM34qapirFAC0rOViYT/aY6NUgxz4/GD0aLQ4dQu8/oRu7X76E58GDOPLuHUq4XHQ/cQJjLl3CoLNneftbHDrEO/5pZCSm36B/EJ/QqBHWPn6MF1F8pY1Znp7o8ScsZMg5oiLooLNnEZOZids+PvA8eBA3hg+X+G8gT7ycFyHs629sWXgeg5qvRc6f4ilzhhzAWK+tlL7CxihL0MNgjO2yFX3cV8C74Uqsm3EKqYlZpD6b5p1FDzdixeD53a/wcl7E+xFGLrsIkx9fRpPze1HrxBZkF5EfPl0N+KWdjdXJes42f4xkDpcLI3VN7G1DaCJf+vkNvezJIRKaLHJRkNJxGTTj2h7byPvxuuaL53GSSd4Ns22B7OIC/Mgi8ih+ZMUjozgfw+1aAAAyivJwuOk49LNujC5mdZFWRM7PGF2zDVZ9uYRFH89ilhPVW/q3wi3h0hbxmbhMtNa+pMjyAJsYy68urKzExL1uE0j757+6jg0fHkg15vxX10nbSgwGJYREUdBTUac8rG39/AQFlSjt1+cF+R467b3sWvkViUJ7phdsCMCLt/yls+cXqZW7mEwl1K1jiR1bpEvW0ldrCH1T4aEH0mKlMxhWOuVbbgvOeoQXyccwtqYfAKIQioeZH7YEd8ZcZ8kLxIhCX60xGprRV3eTJ7nFv3iv1VlWIvs+OzQd8SlZmLDhHOKSs9CnjRvu7Z1cYXNjF3MkqsAnDxgMBpgsJqkQS1JMKowFVlJWDCAXSll7aY5M5wq8/q5Sr62yWXtpDqna4/Q2q+Afzv/brR6yi9R/670lpG09NTU8H8cv+rC/J9mLf72MYVt2/xgPD4zx4BeV+DmbX9hlcN26GFyX7KGa2rQppjYl8gRODxhAuZ7A8eMpYwmOWdGsm3ka4xZ0w7vnoejfZDVcPWwxeGJbLJvghy0LzmHuRuqcRbFrRQBunXuNmWv7ooapLvLzinDlxAu8fhICrwH8lbZxC7pi3IKuGNJyPZq0ccKMNeJSSAMdAAAgAElEQVQTKV1PbUekDz/0yfMCfTIzHee6DMWYBxdgrqmDU50GgvXHOLDQ0kFWUSF0VPghZrlSSJYJzkca1JjKGGjTFPkc4lzdLdyhwVKBxp/Y6KISNjZ/v44cdgGeJAWjnh5VTlRPRRM5xRUTBldVjOlAVXaRRpGmi+sSDBrfBv1Gt4SWthr8/1ScjAxPxKItg/Dk1meUlHAxcByx2vDw+ifo6Kmj4R/99S6uS3D7m+hETgNVDdTUMcTPLH5F40Mhr1BbzxjeduJzjRzPUhWdXvaeLvE1VgXv+85Cl5uHEJ/Hfyh2ObcJtXRr4E5XyYvocAEseHUdnia26G0rmUTv31QBUaGN6cE9G2LjIuEeTQAYMuIADAy04FbHEhPGtqmciVUQT5OOgCmDXJ+iweEKehcYaGjmJ/YYMyMdnNswskLmo6quQvJant16XWxlQXmy6txMLPXme/sW9diEIx/5Nw7BQi0jV/SjFFIRheC1FeYVVfq1VSYNO5JvVmkJZK3et/f4CasLjkz8H3tnHRZV+sXx7xQ9dDeCCnY32GIHdq7t6tq1a65da3d3rLF2dyt2YgDSIF0Dw+T9/XGduEzDAKM/Ps/D49z7xrz3CjPnnvec74G7n3OprOtnhc8TomnbqqhYzQ2/tVqJ5IRM1AuqjNqN/fD4VpjmCQrx8NoH1GhQAcE9ZU6Kpm0Vt69t5PTWWUZMyrE2DLt1Col5OZo7/sDJzAJPvpPJ4WuayZRHDrTpg+Dze3Gi/QB4WFghjpMNYy0TwdhGxniZkoC6jrJkqNjcLHiytQtNmxogKyK0sAZ1B04bZY7OrrVRz073UDBD5f2zb0iKTVc4v+OKogNNHR161YMFm/TyNguuBoIATv8oDNSguT/oDJl32svPEb7+Ljqv9UanMahwjFqkavrTC5j3/Cr2tOiDRo7Uh5/QlFiMuHdcqS71oIp14WCiuTJmWcJmGeNRt/EK1xyenYoKx5ahuq0LJlZrhkaOXjBlslAgEiKVy8HbjETciP+Kr9lpCJeTAmzi5K31e8tXQJTQzF59lcyywqAtt08R31GrqnqvppmZMUxNWAgqZnUvbRASPOyKGAo2yx7OJpXxJvMCurnPR0U2GT+0+lMwrFhO8LGoj3xRNr7mPMD0gGvS8Ws+dUBFdhMQIBDFeY7ObrPhxyZLMIemH0euIBWmDEuEppPbzA3t+krH7ooYAh+L+niXdQVd3OZI3zOSE4qzcQvgaV4Lxgxzhfdc/SkY9e16I0+YgUx+AkwZlgjxKNltktCE3tLXtZ22ayyVfuDiM/zWmRoj/uemC0jPzsPuuf2KvZ6Zu8dg8cBN0uODS06XqsFZvx3VYxkfIaswGfEmmtLWf4Z2smsSyvraSpuuo9vg/E6ZmsGZLdfQ449gpCVmUvrpu7T5r0ilaqQh6Pij4I5fFfLv1JxtAm6hGH5t2PTfeAxtswpda85D49ZVMGNVH70V2lgX2BnVj62Hg6k5zncagkOfX+s0fky1hojnUHMzPCyscKBNb6x5fR8Xoz+jg1dlfBmk3a7Q+/6Tsfr1fcwLvY6I7HTUtHPBxiDd/naLw8GoB5jk377U3q8kCX8fj5kDFHca6gVVBo1e9NyCbcsuQiwmsO3MBADAy0fhuHH2lfT4yLbbCP+QgEO3Zqqc44+em3HqqWLhuG/9ZysYl1yRAANuHVHoq4qWrn5YVK/sVUq05Vv/2fA9tkwhQ+x9RhJG3Vefj1Ucyisg6oED/z2FJdsUZqZkHFvLxooG8x9jW8PUhIWZs07g/OlJCu36hEkzRk+PJXA0IZNMnEwq4mnaMalhCwA2Rh5o40z+sa7Okf2hpPNiwWbZo6s7+Ye5I2IQLiWuwKTKZPZyQ7u+eJCyF8YMc4oRXXhed7MaeJlxRvqeFxOW47cKW2FvTFYWOyGciUhOKHwtZJUa4/LeYpAPaXAJxLp/SepKnkAWmmNvVrQqhnZWZnjxST8yPI071Ya9my3SEmQxttnpubCyK73S9IUrvREEARqNRklOLAqNO9VWOFfa11aadP29DS7suiVNBLx7KhQ9/gjG44uqSxCXo5zC4UDFNXyd3GzQZUBjXDj6BPevvMObp5HYemYi7JyKX7ymR4Wq6FFB5uUeW10ms1k43OJeCDWuVUJvP8Vt+ErW9lgf2AXrAxUNYU3zTq8dhOm1gzQvXo8sfH8aCfkZqGmjXSVZQ2f3ios4t1+5ytX4RbrlzBQO0Vi2i1p1NOS3pgj5TfZdPX/DQEq7shAPZYa0hOUNOmLWs6Kp7wyrXN9gFTzUsSuoD0beP1HWyzBIDDoB8erBCejUqhpaNq6k1JAGgNo1PeFf2aXEDWkJEkMaAKpbByO5IJzS3stTJlVnxZJtIZ2Jn4/ffGRP30N9tkMg1j7mTTKvv2VzxOfLtrMFYq7UkAaA3l4rcCWRWvFqoI8slpRFp0rQ6RO+KB1PE2RhOWyjAJCpO7pz//U32LBN9bIuBpOBgx+pIu99vMZjxTDt4y4lEAShkPimDX8fo8bF7Zl3AtFh8fh3tSwZpd/0zoWHaYTBZMDTn6q72cdrvEIynjboswx3SeFRyQULT8j0yD8/jwQvn49dctUmp24dURZL++koCUWRcfO64sqn5bjyaTmatKmCQS2W4+rJ4j0w6oMdH0LRwu3nD4v4u3oIdjYcib2NRmvubCB08Jsh/elYcSbl+L/d9yAUKkrFNWpdFU7uRVfeKA36+tbCl75/4q9arbQeY8Zk4U3PqZhXp+1PqcLSys0P3/rPVghl0Zb5ddtqHS8tYdJr8iGn/9MpOBV/Fdsjj2kYUTYYtGf69cc4zP3nPHw87bF5EdVb+z1ZUU7N2UlRkk2fpPGicSp2DqyNnBFg2QrmTGUKHbIvKPnvKo4gHcYMWSlyY4YFWHRdMniVf/HRaQzcTd5JOVfNql2hkSUjw3UjKgAsuhUYdDMUCBUr/DVyO612/LUnn7H5xAMkZ+Riy0mZd8KIycDvvZpiQLD+YqMYTAZGLumL3XNl+rR3Tj7F3f9Cse7mPAQ0UC1plZmcjYNLT0uLrrQd2AzTd2ifeAEAjTpSPcgn11/G2wdUpZRhC3qjKOx6sUyh8mFXh1EI7F4fPSd2UHttd089xaElZ6ShJ+oqCxoKDTvUohwfW30B/AJZPGLwkJL3Fna+vQ5x+Rl429kwM8v1jWQnRcKrx+FqepNMWhSC3Kx8bFl8Du17Ky//zlGi3qBPmv63DWICeNd/subOPzE8zg4YWyj3yGsDIU4Dja6drGNx0OaBfd/dWXB21179qixh0RkYHdAIowMaIT4vG9vCHuNeYiRyBDzwREI4m7ER5FwBowIawdOi6FKv3/rP1st69TXP0dakV58AcCLyDS7FfsKHjO/gigRg0GhwMLWAv5Uj2rhXgq+lHWrZqQ/1VEcil5Q77ePRET3c2qLPk0n43dfwtNUN2pj+npqDS/tJWZQBE/bi6Kbh0rb5C89g59ahpbqeQ1HjAQC/e5FxUXnCTHXdKdSw6YBP2bcRYEU+xYZl31LwTDNoLIgI3SRnxIQILZyUeyl8jy/FWN0kMBWIz8uGu7nqhxSBOBsCseKDTWtvzTGNwY39EdzYX2nMdEnQe3JHJMek4cIumZQRISYwuZXyAiD6pn67Gnh+/Z30+OtLmZSWhXXxklCu5uxHe8uhlHMPzj4vdhiJodJpREtc2kNm6x9bJSu64ldTP9vfiz50xfxqyou5/D/SqeoczPynL0xMjfDpTSxO7r6n0KdDwCx06NMAge2rw8iIiY+vovHoxkeMmK5avu3N00jcOv8ado6W+PY5CSFDm+l13Y96jtXrfGVBTkozgBDDwu4w6MwKEPIeIz9rMkws/4SRaU/kZY6FgHsRvPxjsHS8i6ykCjCzWgVe3m6wHa4iN7UDzG13gc5wBwBw0vsDoMPCjvwey03tCEKcDUunRz+OZf35+SfA42wHIc6CpfMrZCX5wtisL0SCcFjY6z9O9uiT+bBx+DlD1NzNrbBUSWGXn50aU9dJX79bSy2YQgPpoe/rWwslRaBDXWyJOII//EgD3pJpoWFE2WDQ+wxVK8nCJBKTqZn77dsVr+R1UTBjWkEkV378WpL2gfF1bUNwP3Wv9PhB6l4waVRNU2sjF3AEihnN6jCmmyORS828zxYoeolLE3+7+aDTDFM3c/y6IWDoKSlKVzoOa6GyrXW/JsWam0anYdTSfmV2baVN1zFtlJ7voOYeF5cDkQ9R//JC/P32DFiFVB/CshMx49Vx1L20ALNfn6K01bw4D0ncbARdW4Y+97fgSsI7SvuCd2fR/tYaBF5bhrvJhldOfPCENiAIAiun/4uFfxzEiV13MW6e8uJAV048w+zhezB90A7sW0smQqsykD1/yJ6t/vMEZg3bjV0r9VNM61dDLIyBpdNj5GeThb8YrEqwdHoGbjZZqdfchgxXs3S8Sw4gBBALv8HCjoxtZTtcoczHNGoMppEsp4btcBkW9sfljmX9udl/w8x2Gyydnv6Ymw9e3qFiecFVMXZ+95/WkC6n5Ojv2Rlvs2Sfi5XZPmp6lx00A4mTVLqIdoM24u/JnRAWngRvdzu0DQwo7XUpEJZ9C7e+b4E50waDfDZh45ceUvUMUg9apqSxO3KoVDMaANJ4MTgZSya19PRYSom/BgACYjxPP4VHqQfhZFIRA7zXKZ238PHD1P34xnmGdF4snE0ro7PrX2CzHOB7fCmsjfPxd+0B6OpVFSPuH0dETiq2NO2JajYu6HxtNzgCHiZVC0IP7+rwP7kCjqYWuN+Z9MB3vrYbbd0qYVK10k2y0Ybgegtw7cWCIo8/v+Mm/l19AelJWZo7yzFySV+06d8UNkUMKdq/8BSO/XNB4bw+wyvO77iJLdMO6Txu5JK+6D25o+aOgEJYSVmEhxRegz7XUdgz/SDlC7Z8uY1/A8dCIBah3uUFAIC3nRfjW24Kxj07iL2NR8LVzBrx+ZnodW8znnYgk5dqXpyHJg5+2NbwN1xLfI+Zr05Iw0MaX12Mg01HoyKbLA4y8sleDKnQFEFOlfVyHeX8/GQlesDaNQ7Z36vAyjkMOclNYOn0WHpevo/ktaXTE6knGgDEonjpsUgYAQBgMP2Uthc+JsS54GQMBNv+PLISSXWtwvOr4/7ltwi9FYbIsARw83jISMkFy4gJnwAXtOpWB7WbVoSrV8mHmJRTNNR5pn9y9Br/atDGdDnFw/f4UkT2nSP9t9G5DaDTaGDQaHjQZQJ+u3cU+UIBXqXFU/pJ+JabDpFYjIpWqksulxXFNableXbtLa4euI+w0HAUcHgQCISwdbKCp78rGnaoBc/KrjppPxsKXE4B3j/6Ir227LRcmFuawtTCRHptwYOCYGxmpHkyA+TE2kvYM1+WWe7bzg5eSxMR7DwS17/vQYEoD4O8F6GCRS28zbqN8wkb4c9uBIBAeO5LzK4q8yAv+tAVdW3bI5LzCgRBIFuQSjGmg2+txpnmE2H2o0JegyuLwBMJ8LbzYnS+vQ7HAseCzZLtxtS8OE9qMNe8OA9vOi+S5i50ur0Wl1pNVegHkEUJWlxfgfvB+oltLOfnJyvRA3SmF8xt94PB9AM/7zB4eXsgFqfByplMRi/I3QAB9yzYjncKGdNi5KZ2AAg+aHRbWNj/B076AAAELOxkiVzZ36vCyvkjpb+53QHkZ06DSBgBOsMebIcbRTKmy4oaU9dheKv6mNxZv6FDPzP3w6IwfvdZnYzicmNaOww6Zroc/dLatSKW1O+IyJw0AMCUas1xLf4LXqXFK+1/Pf4LWHSGQRrTEmb9cQjLtwzGwun/4u/V/bBs9inMXtYLALB/6y30GtwUFmwTqfE9oMMaHL0yDbevvEOrDjXwe/9t2H5sLBoE1yzjK9E/phYmaBBcE+vnncaxiA3SBLIOPlNx6IxuxRC0oYPPVFyJ0hz6pG0/TcjrTQOA5+IE/BlAblfXsmmDNZ8Ho4IFGct3Ln49QtynoZo1Wf3sfdZdXE3aifYuo3EydgX6e81HRTZZbCSJG4ldkdQvjXQeR2pIA4C9sQUS8smciZSCHIohDQCmDOoDinwSsPxrBo2ONWFXKX27edTR8g6U8/+CpaNcgrb5IBiZD6K0m7AnwYRNKlpJPNQkdLAdrlH6WtgdVZifNKQV+xeOi6bOXc7PxroLD8p6Cb8sBh0zzZXL0G/df30ZruTnROJllvy7tH5H0AD4WZJbarXs3PBnzVYK/ST8HtAEIyo3RGGiU0LwNbEOEjNmlODqScLi3KQ/yvjykawe+O5VDADg1VOZxnWH7nWl1bAkpKfmAgC8fsRrbj/28ycoqWPWoG3ITM3FaCWleiXtc4bsQGYaeV+S4zOQLCf916XSDPzWjPScnj/wAOM7r5G2Xz/5DGParcSABn9L+49uswKDGi0AAGSm5WJo4BKEvycf1uIikjGiBbXQQXEoLFHoauaHVB75ZZ9SEIM8oaxKnhHdVGpIA0B16xZ4lXkdAPA195nUkAYAF1NF9ZNAx8p4nBohPZYY0gAQ4lkPlxLeUvpLSkVrQkSIMa1Ke4WfcsqR8P9owJ66/ArNQmRypsOnHaQca+L8c90reP7qnH8ehshk3XKyytEegzSm7zz5ijtPvuL+s3DcefIVtx59hqOOJWfLKRlE4hzk80IhFCUjK0/Rw1Ha+P+o4lanAakhW6Oet1bjLpx8DoIgEPstVXPnn5jlh8mHhV23/lLaXqORH6o1qIDtC88obRcKRDjwkIz97fpbIDZflFWI27HoLGZtHiJtB4CdN//C6HndAQDbF57B/gdzsW4mqQG9fdFZ7Lmrn/CFiLcxlGN3P2e0cBqIw9Hz8TnnKY7GLASDpn7jTRfJyG4etbH5M+kJ54mpijuDKzTBxs83pAZ2Qn4mjOnabfpZME3wJjOWci4+X3uVoHLKKUvSOflosmgbJh2+gORsDqXt2LnnyMjKVzn22DnVSkO9OlJ3Z/auGaLTup5+jdXc6f+M8ntSshhkmEfLxpVAEEABTwBTExYAoHVT/zJeVTkAkJ1P1Y4Wi3NBp5f+g44kXnrZ5sEAgDkrSI3m+atkeuROrtYK/SX/Tp5DVjzzrGC4ISylQbMONQGCwJk9pNQZQQAFXO2qZP73fhnycgswo+8WrD8jK5pUuaYnAODVgy8AgK1XyJCSz69jFCcpIuMDZd5wC2tzbHm0CCZmxqCBBn/LRvC3bETpzxdz8T7rLqpbtwAAvMu6g5rWZAWyiuz6iOS8gq8F+QWexlP0BLZw8kcUJxX1Li9AZ/daGODTGEejngAA3MxssLXBEGz5cgvXEj+gjUsVPOv4t8IcynjUfg42f7mJZe8vIoqTiqrWblhRu2h64+WUU9r02ngEj+eTD+wtl+3Cndmk/v681Rdw5/EXnLn6Bie2jUJKei5G/3kEFTztsXZ+L2n7hZvvcXTTcLz6EIslG65gzKBABGuRn5KUkg0XRysMmrgPhzcOg0AkwrU3XxGelIbLrz4jOYs07Pfefo69t5Ub7erifzkFfOy++UzpWAsTI9xfPBZMhmZfZP91R/ExLlljP3XrIQigzcJdSM3hKLRV83TC0ckDVM75JTEVl199ptwTgBoHrc0a5Pnr8BVcfqWoOuRuZ4U/u7dA86rqiyOdfx6GDZceFel6JNSYug71/dyxZxz5WTnj4CVce/NVoZ+HnTUuzRmmcL4kMEhjGiALnkgM6XIMB2uznvieKQsHKQtD+lcjLM4NNhaD4GKjPBRDXxBiAuM7rwEAzOizGf+cGI/tC05DTBBSg3dar40YMKEdvOVkKSXM7LcFeTlcCAQiLNozEmtn/ou4iGRYq9g12nnzLwxqtAAhI1siZGRzrP1vIka2XK5QxlpXzu+8CUIsy1k+8OEfmJiTlT1zBGlY9KErmDQjWBs54ne/TaDTGOjjORv/xf2DLzmhIEDgS24o5lYlvfF9PGfJJSC+VumxHuYbiGG+gdLjP6vKlE982Y5YVrsXltXupTCucGGXi62oX1jjK7fB+MrKpf7KKceQ+feP/mi0cCua+HnhxASZEbR4ehc0C/mCDQv7AACGTN6Pq4cmICYhg9IuqR1hamIEZ0dLLN5wWStjeuXW61i/oDfmT+kEAKg7Y6OGEdrzPCIeI7bKYsWNWUxUdLFDeGI6eEIhOAV81JmxARdnDYOng+pCLLWnb4BILAaNBswOaQVnaza+Z+Vi2enbKKz7YG2uvNpv1xX7EZ0i26lytbGEpZkxMjhcpGRz8CE2GTWmrkNwrUr4Z0gnhfG9Vx/W8erV03HpXsSnk3UlLEyM4O1oi7D4ZIjFBOLTszFhzzlsGdUdgQHK5eu0vZ63a6ZAU4HW11GJSMzMwaD1/yItNw8AQKfRQKfTIBSJAQCzQlrq4aq146dR84iITsWCdRfh7+eMuRN+PWH0cpQjHytdxSOhDFdSMuRyryIubUSpGNM/O0K+EF0cRkH844MSIMuL7361AgCw9GNPzKn6n7RNRAiw8etoTKm8r9TXWpJ47V0FAJheJxATajUGQH6Atj+zD58zVYctLW8ajAGVi5Zomyfgo/3Z/YjNVS0l+UfNRphZV72MpmTtTDodkUNVJ8H67PsHYrnvplOdBqC+k3L1iKYndiCeQ37BO5pZ4Hm/cUr7VTgqi9f/NmA2InPS0fbiDkqfbwNkYUjVT65GnkAW++5raYcbnVXrKwvEIkx/cgF3EyORK1C9u9OzQnWMr9oMXmz15bIl6w3xqY7VjbugQCTEjrAn2PBeeRJZrwo1sKpRZ5Xzdb6yB2GZpJc0rO9MmDC086VxhQJUPfEPACDAxhGXOoyUtrVctguBlb3RuoovfBxt4WknMy7bDNiAVbN7oE41T8xbfQGLp3fB/pNPMLR3Y2n7zaPkjlaHIZtx5eB4NAtZjYenyd8L+deFjx89j8SdJ18xd6JyW0DiedVVzYMggJrTZF5bZUbd6nP3cfDeSwCqPblXX3/BzEOXVfaRrM/UiIXQFeOVzrHs9G38+5DMxejXrCZmhyiWLe+z5jA+J5B/8yemDYS/m6PKayuqKkdhL/amEd0UvM9JmbkIXrxb7fy6XA+dTsO/UwaovJ7Ca7q/eCyszXWubaFXNQ+DjJmWMG/1eSzeSP5Cjpt7DEtmdEXjOoYp2F1OOUUhOWtpWS/BIAm2+E3hp5PtCIohDUBqSANQiJH+mP0QTibepbHcMuF4OFn85UN6Mrz3rlJrSAPArEfXUOWQ7oncv98+iyqH1qs1pAFgy9un8Nq7Ctm8ArX9AEAoFqttFxdy8uz6oDq+VmJIA8BALR8WxAShYEgDQO1Ta8ETCRF0bgvFkAaAyJx0lYbs+eiPqPzvSlyICVNrSAPAf9/eo+WFbdj68bFWaz0X/QGxnExUOb5K5fsDwKlv7+B3bLnK9iM/SkADwNj7p1T2K8zER2elrw+0pJZxPjquH6LTMvEu/jsy8qil4W8enYQ61ciQr8XTybA6iSEtaZdw5SBpUMobz/KvCx83re+L2ERqArI+GLWNvC8WJka4u2iMUu/o9G5BMDMmd81nHFReaGjrNTIErFdj5cXlejcmSxNz+QKl7QCkhqeFiZFSwxMATkyTqbr0W1vyOUwN/DyUhnG42LBhxzZTO1ZyPQ+XjtV4PWIxodX1eDva4PnKCUUxpPWOQRvTcyZ0wKw/yMz2fC4fZqZGqFqp6DXeyynHkBCIEsAXfivrZfy0tBsUSDnmi7m4kLAJ91OOY3vEBJyNX4dg55EqRv/8xOVmI4fPw5Br2pd1zhPwEZ2jfYJjNq8AV6IVYxHV0ffKv8go4GruqAOvUhK16lfd3lmrfs9Tybj4du6VUMlaljeRzS/A/i8vEJ+XDSadjrbulSjjDn59qXS+Tl6KoQlmTBaaOfugk2cAatkpfm+tfntXq7WKCAKjCxm/te3d0N7DHxYsY8p5MUEghasYiwoAVkYyg+Ph9yit3juLz8W9JJlCkr2JOaU9eNVeLAxpgwltm6CWp2JoWEnxIDQCtaroX+f6WQT5e9Gxjj9sLVQbh+1rk0WVbrwLR2pOnkJ7Ri75++9iozwEzslafUnsrDzZA2mPhtXUL/oHhR9AS4I+TWuobKvhpfr/X/56LE21M3y1uZ4RrevDmGUY0cqGsQoVLNl4BcbGTFhakDc/PTOvPI66nF+GlCz9ycQZAtVmrMOHf8jtvY4r9+HynyWX+DFicR/0mUKNEZQvshLk2LfwkF+SJie2I5dPekKDvSpia8tuYNJlPpKIrHS0Ob2HEkfX/NQubG7ZFV181Cd1j79zHheiqIlG21t1R3N3H5gxZZ/Dd+K/YcPrR3idmgQA+JSRgtpHNyFm+EyFOZ3MLJCcr9zYk/A2LUnhXCpX0WBRRmsPRVlDZfS/eRjh/WeB8cP12OjMRqkRuvLNbRjRGfjcj6xWezn2E8Y/JOPrM3nK1SkYNBocTMzxd712aOteCSy68ryAyY/P4Xz0R+nxs5RYNHD01Ljer1mpMGOysLlZCFq4Kl7jlMfncS76AwCg9cXteNJ9goKhDQBu5lZIyMuGSEvD6/f7/0l3EdhK5nu9ZALexCRh4ZmTeBEVjw/LS6eoR2BDPwQ29NPcsYhM6RKotn161yCcfvoBYjGBnTdCMacn1dMq+RPMK1DueeYUqN+92H3z2Y95aBrDVGp4ueBdjOLfTEnQrmYllW0+jra4g0ilbfLXowldrqdb/aqU401nH2JC97Ip0mPYxvSMrtLXE4a1xKpt1xETn45ty6jZnpK4WkuzLnC32w4ASMvZgJTsVUpmpaOi61OwGMp1iwsjmdvGfCBcbGXzffveBgWCT0rHWJi0gqeD5nLOBMFDRFJTCETKf3Ecrf6EveVErdYpoYD/AVHJnUBAqLIPg24NN7vNsDDRHJyvSt9ZQlHjmIWiFIQn1le6Tjv2ODhZz1EySjMZubuQnruj2PdUci+zMoYAACAASURBVN2S6yOIAnxNrA2ROEehL43GhJVZT7jaaipEQoAvjEZW3nFk5R2HUJQibcnkHEYmR3WyyM8WL15cQzpkfDBe3PyA/Jx8ZCRnw97VBnVbV8OQuSGwdVad9PP/hsSQvtZjGPxtFJVp/KztED18Jg59fo25j29Iz4+/c16tMZ3J41IMaXUxzi3dK6ClewWcjQzDpHsXpefbn92Hq92pvwcD/Wth7SuyAMnjpBg0cfFSmG/7ux9fvDSaRu9UlA5e9sIw5Pbw59Rpg0ly4QzbgnpKX3f0DACgXDpSntCQSRr7rG/SjWJMb3j/gBJ+oY4PfVTr+q9r0lVqTOcJ+Fj77j7m122r0O/fNoMQeG4LAGDJq5uYW0d94uuzFJmc2p4WfRTaGXQ66vq4Yf/oX0uBxtxYfVVYCxPZg8Xjz4oqRSNaN8Ca8/ex/84LpcbwgbvKdzgk3A0jjVKxmNBrcmVZIX89qpREisOA5UdQ0dUeC38L1vvc2mLQYR5/Lj+DZj1Xo1nP1QjqtQZ/jQtWMKTlycm/AJE4G+GJDVQY0gAgRnhiA4TFeei0lnz+C3I0kY+wODeVhjQAWJn30Djfp3gvfIqvoNLoA4CU7JUIi/PUWs85NnUgviUHqzWkAUAkzkJs6iC1fUqSnPyL+JpYW+U603O34nOCP/J5L3Sa91O8F75nLdDqnmqLmOCCL4zBp3hfpYY0ABCEEFl5xzX+ToXFuSMiqRnScjZRDGl90L7GXKxfcBbbVl7C/o03KG15nAJM6LdVp/mGddJcoVDSZ/Su0wpt1WbIPjDDv5OFAqJTScPn4qvPePglGiFryQfOlGwOXkcnotnf26T9hy3pi10vluHI1/X4486fGHN2IiZvHl5uSCuhi4+/UkNansH+tXWas+kJajyxumRBCd19q4AuZ6B+ylCM4ZaPaT4TqVhYIzY3C5ejSUnFLj7+qGRjL217lqxYqfV0xEeFc9rgYUH9PWrsJDPq7U3M0dK15LyeQS6ymNNPmdp9DgysqLkqZnVb2Tb7rYRwpX3czK2kr/d+foY7iRFK+wFAeHYa5bieA/XzLZ2Tj+BVe5GQmYNnkXFotFC3z5hfhcRMxe+F31rUBUCGKgTN24ZnEXGITcvCy8gEBM3bLlXzWDZQeYGmhHTl3zU/KyV1PYnpOUhMz8H6sd3QtKo3Esvwvhm0Z7p/13pYOUuzYSpPeFJDiMW5YDKc4Ot8Awy6nbTte+Y8ZHD2/jgSIyKpCfxctEsC4Qm+ICV7BdJyNgEAzIzrw9lmGUxYZKycSJyBjNx9SM1ZCyuzELVzfYrzohiSHvb7wTaVeRHERD6iU0JQwH8PQITEjBkwNWoAY5bqD/gCQRg4BXd/HNFQwfkaTFjULZAc7mVwuHeQlXcUFibNFeZQhsQjKhbngieMAF8QiYQMzR4YVUR+bw6eQPYBbsseAWfrRdJjvjAG3763hlici+iUblrPq+s9/RxfCT5Ol9XeUwAIT6wLkZhMcLI07QR3+20AJFu4IkQldwWX/0byLvieOQ/ONouVTQUXmxWU46RMWSEVM+OGsDLT7XddgkgkhouHLSYv6K603dzCBJv+Va5wUFTkpenexarfknOxtsDZFx/xKioRi3q3hZ+zHfxdHdCssjcA4HVMIio62yMrv0Daf+i2Ezg6gUx2kvQvRzmbW3bV3AmAq4UlEjnafdnIJ9/ZmiiX7VLGwkZtMO+J7GHuSvRXdPCWbQ3bm8pibs9HfsLKpu0pBvj298+kr/tVroHI7AypR333h+doUEjRQ96YbuupvQHsa2lHObY1lsXHVrPVLu66qFS2dsD9JDJXIouvXWz5rNqtNfbxt3HE+wzybzEhL1tlvyGV6uHgV9JRMe7BaXzqqxiOAwAj752Qvi5sSAOAnYUZLE2N4WZjCTcbSzz9W7+fMT8LrjaWSs+/WzsFLebvQAYnHyO3UmPevR1tMLdnazSoqNwB42LDRnx6NkVL+WempK7H1U5279vVq6y3eYuCQXumra3UZ4cqQywmyyL7uTykGNIA4GyzGHSabE6+ULciEmk55PaYMcsP3o5npYY0ADDotnCwmqbROBeLcylGn6vtaorRBwB0mhkqOF2hnEtIV1/2OjtP9sHnartWwZAGAEvTjnC1/QfejqdgY6HbNjydzoapUW1YmSvq6OqCvCFNp5lRDGkAMGJ6wdf5jk5zyt9TGs1Yq3sqJvI03lMAUkOaTjODu/1OyAxpAGDA2/EcpX+W3P9DYWwsBlN+5DFmVVRoV9VXnimDd6JL3QVIistA+xpz0b7GXEr7jOF70L7GXKWe5tjIFPRvtUI6rn2Nubh3lVSIYDIZSEnKQu/ApRjXezNl3D9zTqFbw4XS9xQkqI9nNTc2Rvd6VXHrA/l//+/jtxCJxdLSti7Wljj7/COl//yesu1nSf9yioeLmXaa8JxCKhZBbtorKNUolAD4JlX1g1aBSKiQDPlCzvtczc4ZNe1l3taXSpIQ5ZU8tE0+BABzJnUbX96gZ7NKVhmAQdP9a1c+Rl0VLLl51YXH9PaV7Q7wRKp3MeM4MvWWnhWUq1J42JbvFFlbqP59cfth7Fmbm4BOp8GebY4BgbVw7s+hKg1psj/5ACtJZPzZ+dWuRxkG7Zn+ffZRTBjaEmam5Adfy8aqg9/l8XG6RDGa5fF3D6fEAWdw9sPWYqiWKxLDmFUZvs63VfYwYirGAMrzJVH2QWbHHg1r8/4qetIQ4P4Nn+LJLcECgeKWqDzyRpy1uWJsmzxmxo3VtpcUmXlHKMf+7sq3IllMD3jY70Fc2giNcwpFKQhPklW7C3BXp46h2z3VZq00GhNudpuQkD4BACAm1CdX6Zt1h0YDIEMu9l2aqtD+z94R0vbCjO6xEVffLQEAfHobiwObb6F5ezJbOy4qFRsWnsPJB3Nw7+p7zBi2G//sI5UxZizthRlLeym8pyT5sPBriZ3yaCH58LKgF2ko+zqRD7s1PJ1Rw9MZUzsFSvvLe6Il/eWpem6B9DWbZYKnHZWXS5eHAIH6F5fjRWftSpqfi3uLDWG3kMnPh7WRKXp41sbEAOWSTj8DjmbmmjsB2PORGl6lizZ1LQdqRv/NuAjMqq96F+xMZBim1ZHFlH7JlIUWWBoZo4Y9aVC/TUtCmoYkRG1l8QCAbaSYTCfBnFX8JHeBWIRLsZ/wMjUeWTwuYjlZyOYXIJvPRQ5fs3RgSVLVxolyHMvJhKcFVfNaRFAfXvv61lI619qBioVCfgUefY5GU39vle0PP0VLX/drqvze1Jy2DgShm6azhCHN62DmocuITE7H84h41PfTv3JJaSJ/PSVJ8F+7cG3FqBJ9D1UYtDF99eCEIo0zNVL+yy3fLtma/545R2tjmm0aDA/7vZo7qoEgyIQhK/NecLJWX3KYRqN+4GdyDsPGQnmsM41mCkD11p4hkJTxp/S1iZF6uR+2aXs4WE1DavYatf2iU7pT7qkmdLmnEmwshqhttzILQUbubnD5bzW+vyHh4CyLnwyo6YmwN7JkIxNTIyzZRl538/bVsXzm8VJfnzredpmHb5w09LizTesxX7OTwRXxkVyQAycT5VuzEo5FPcOSd5fR1rUKqlu7IVvAhYOJ4VX7rGbnpLmTjtyOo2bk97l8rMhzKdOmDvaqiGsx5MPp2ULGtDKGBNTGtAfqQ4naevpRQkg0QVdTr0FdmzriOFloeWFbqUiUFZcuXlVwIYZ0Jgy+fQz3ulJDNGY8kSWSOphof18NBSszE2TnF0gr42lLhzqVceXVF0w7cBEXZg2Dg6Xya592gLw/QVV80KVegNI+xfk1aF+7srToy5gd/+HVP0UPrZQguSdlgfz1fEvOQAUnW73OP3ffFQxtVx8NA7TPh9I3Bh3mIc/AidoZsTSa5i06RyvtPFOFcbPbVKRxEjI5B2VrsJym1RgWU/ZEWtizK4+TteyawuLcIBQlF2GFJY3s00Wb/wN7tuYYPPlQHX3fUxIanKznaZzTmKX8A9WQyUzj4PTBRzh96DEGtV2FlbtloT829hagaarnWoYw6QxUstTNkKxs5YyP3RZoNKQBYMMncvdpff0+GFGxKaZWaYP+PvWLtNaSxMlMvV5tUQjP0p/3iC8SKZwb6C9zdsgb2/IhIS7msgeXED9ZyFro9zjpa3klD/k5y4Klr26h+fmtFEO6pp0rFtUPxsFW/fGw23hE9J+FbwNmY4CfbsmgJcH6prL8CvlwDglnfyiDAMCBVqp2Tw2X4Fpk/Oz552E4/fSDht4yVg7qCADI5wnQesFOpQ9Gay/clxZb2TxSeZ6KPDWmrlP4ab1gJ37bdAKvo1Trp49oTX7eCEVidFm+X+17xKZm4Uyo+mRcyT0BoNM90ReS6+m+8oDG69l27YnG65FnybAO8HOzx6IyVPMwOM/0i3cxqFeDDJW480RWLCAmQbtqR+bGDTX3MWkCOs0UYkK3+B06rXhP6Nn5Muml8CTdQy34AtUhDFZmPZGYMQ0EQf6Rf00ks7/NjBvDy+GwVg8ZpYmFiXodT0C7ByN59H1PAcDcJFBlyJA8NJrB/SlppHYjX7TsWBM29hYIGdxE5/FCgaKh9KuQKygo8dhZfWDEUK5nXBy4QtVV2fRBcxUx2Nvfh0pfj6neQPpaPp5594cXaOhMxpqelVMDaemuWJWttOAIeNjzWbb2Fq6+2NvCsHXOaaBKD16ICUOXH4VnsuXCUObUaQ1/a9Ulqg2Vub1a4cRjcqdwwYkbWHTyJqp5OiOfz0dsahb4QpHK8ItLc4ah09J9AIBa09bDmMlERVd7hCelgSeQxZgfnaxaWQwAFvZth7+PX1falpqTh9ScPPy26TjMjFl4ulyxpPikTs3wKSEFjz/HICY1Uyopx2IwICLEEIuphv7Y4EYKc8gzt1crxKZl4unXWMo9IUAgJZuD5CxOkUJStEXf1yPPX3suI/RTDP6dMxhONvp3MGiDwVkAK7ddx8ltZMzLvNXnNfRWhE7X7HUCaGDQrSEWlW4wvDrJNm3QFI/rYb8fsalUzdJ83hN8SawFL4d/NYa/lC6GsSmi6Z4yaIa3ta8vwt7Eoog72gCA9JRcpCRmwdHVsJOQ5OOrAeBjtwVK+819fQ5vM+ORzCUVL3IFBZSxysZ9zUnGny9PI4qTBmsjM4yuFIgBPg0U+v1MGDOYFIN6bA3NDgp9IO+ZruuoXN/+VarMk6epfHppcTXui/R1gI0jdgSpDzfLK+GHFW1p4uQtrYR4NuqD1Ji+EivTF+/mrV31PUPEw84acemk111MEFoXAvGws0ZlVwd8SSR/v3hCIT7Efqf0cbW1RDVP1Ttjt99HUgxpUyNZHD5fKKIkVOfzBMjnCaQlyuXZOqoHNl56hL23n0vPCZTs9mjLykEd0Xw+WYtDl3uiL7aO6oE60zdQPP7FuR4Jfq52GNOpEf4+eA3bJ/XUPKAEMDhjWmJIA8DD/2Tapq37r9dqPINupbkTAAbDodjGra4IhdqVxC0qFiYtUMUjAdEpPZDPk0lMicW5iEomE0WMmF7wc3mEYllR/0cwGDaaOxkoe9dfx4m996XH7WvMxbBJ7dB3RBC4+XwYm7Jwct8DAEBBPh+XTz2XJiRqw9CJbTBrzH4M3bQZgd6q9WoJQoiXicGo53ZLeq5AGI/n8S3UjtMXr7rMRXRuGrIEXAx/dEBlv7YuAWjrQobrjAs9ClOGEdbUU24YiQgxxj09iocpEejgVg1dPGogrYCDpe8uY+WHa3jbRXNokKHiybaiJAJOqNkY5iz1RSyKQ56AD3OWEZLycqXnCquC+FrZITI7nZKEeCNGeVJwabP1o0zB6Xz74RrVOp6nxqptLy12t+iDRqc3IovPpehNz30uUz0qXD5cX/B5j5GdNQ2EOBN0uj3M2VNgakYaQanJTeDgJLun3xNc4ewm++7k858hK2M0xOJMsFhVYedwmTJ3VsYoFBRcx8HRVZFPP4qLLz7j7LMPYNJjsarXKZib8JHLqwRA5oXl8x4jP+8AeAU3wGC44uC4KTA1m4Jrb75i541Q9Ku/D40qREJMsGBu1gr2DjtVXlv9mZvAE5IebE2e3j5rjuBzQgrG7TqD/eMVhQPoNLIC4uTOzXDhRRgO33+Nb8kZEInFcLS0QOPKXhjWsh48HbRzaNhYmOLd2inYdu0pzj77gORsDsyMjOBuZ4V2tSoqHaOtt1qyTnXQaTS8WTMZAIp1PcrWJNltKSsMzphWxa1jk7XqRxB8zZ0gk9ArTWg0FgiC/CMryYp23o5ktS6hKBlRKd0hEMo+vPnCGITFucPT4RAsTH5eZQJl/GxVAvWJMiWP4ZPbYfjkdkr7D2i9EmeeUA0++QTEwvMpM7L7DA9Cn+FBeBC9WaFNHhqNSTGkAYBWig9zxnQmKltplk1r7kxVC2LS6QrnJNS/uAw8sRCvu8yFEV32MTqzWjCqnluAI99CMbBC6Xh09U2Qmw/FmH6QEI323topKWmLu4WVVNbuSvRX9Kqo3gM6qlo9/PXoGuWcpCS2fHx1WZDMlX2XaCN7l5hnGAU5jOgMHG49AJ2v7AEA5Ap4YLOMpV7Dfn4lt5OZmT4UTq6yME6xlkWsBIJ3yEofBUcXSbK3iNKWntIR9o63YG27C4AIdmBgbHAjjG7jjvSUDnB0IUODCHEOxUjPTB8KB+dQ0Ok7KOsJrlUJtZ16wt7pPuh00rEiFqsPOZUY0tO6Bmm8nnHtG2HinvN4H/NdY98u9aqgS70qGvtpw9jgRjqFUZQE+ryekR3Iz9qtE9XX+ChJDGOvXQXyFRCb9Vyt1Ri+ME5zJ4ghEClW0yppjFmyLySJUV2SMBlOqOjyBFU8EmDH/p3SFps6WGOlxJ+N0rinvwqjprVHn6BlOLztNjYvOY/fe25Cbk7xwp4+JA+Vvo7OXAOhXMXIB9Gyghpx2duRkicL4eLw3oPDe49n8WQcfUreOWRyZR51Q4QnJn/X5A1peXZ+fVCay9Ero6pREy03vn2i9/cY6C+TsbsVF4lUOY+zfNVDCX0r1ZC+LlxCfGDlsg1fq2MvS2h+k65+9zH4kmqPZllQRU4mb/Xbu9KwDwBY1qBjib0vQXCQx5Ep8dAZ2sVlZ2WMgb3TXbkzDEobIAaTVVmhLTNtIOydZPULaHRLgCYLqyAIDtJT2kH8I3Fffj2mZn2pbXTtlChUFXOR534Yeb8ruyn+zusKn3tJ677piYpSe8rO/SzkcnllvQTD9kzHJmZg8XTtqntJEIo0h1LwhXHSRL3SxIjpI5VP4wnCYGJUQ8MI/eFkPQ98YQxyubItvJz8c7AyK5v4IqEoGUyGfmW9Svue/sx07FUfofc+4+iOu7CyMYNHBQesOVA8fc4c3hvpa0eLbmCqyF+wN2sHAiJEZ5Kyh3Q6mehHEKSXKSpjBQA6Gno8KtZ6SoPC8dgSMvn5pbsQPVJYIeRjuv6VgWrIFWOJ52QjLEPmmaynJF5afvs2LD0FPpay8Kvq9vqXB9SFZs4+ePTDCF315g4Oteqv1EMdkZOmUKLbEDBmMMETCfE6LQFslmr9bX3CtpyD3OzF4BXcg5n5IJiYdtZqnFj0XeohVtZGUyESIBLFISVJ9XcD23IO8jhbkPK9Lqxtt1PWw7aaBW7+UaR8rwsj42awtT8KbfyQ72OT0Lam8tAJCZdekvHpTX5Ugy2naLBNS+f3Vh0GbUwv/7M7vN3tNHeUQ5uqhll5RddNLQ627NFSRY+U7H/g6XCoVN/fw343CEKIT/GkWkpK1ooyM6az8v6FvaV67Uy+MFJte2HK4p7+zCzcpLqyYlGwNJZ5COlqlFjS8q+DTpPF4IrFBbAwro6GHmScpK1ZK/jZLlI13KD4s1r7sl5CiWDKZFGSEB8nxaCJi/qCVLrQzFU217u07zgTIVPmkFfyUMaZyI9o5SFT72hRhkoeADCmSiOsfENKKT5NjkHFYyvQxNkbrVz9kCvgIZmbi+MRb6TCoHe7jkPrC9ukYSplze7mvTH49jF8yPiODxlkuEF9R9XV+fSBOfsPmLP/gEgUj9zspeDmn4CNnUQ6VvV9odMdIBZng64kN4pOd4BIxY4zg+EKW4fzKr3KkvUAQFbG2ELrYUjDQ0SieHxPcKfEcKti/52X8Ha0RUhDagiTQCTCwhM3cfnVZwhFZCLi+A66qSkJ+S+QkzEUNJoRbJxeAQDE4hRkJFUCyzgIbNvdAABO1nTwuafBMm4Ntu0und6Dz70ETtYEmLH/gonFSAB0CHgPkZsxHCzjIJhbLQad4YLcjJHgF1wHQIDO8ICN02OlY0uSOmPXSV+/2lZyiiTqMDhjWl4Ob8WWq5g4vJXOFRA1kZYj04s2My69uCFTI9nWJqfgNpIy/4KLzYpSe3+AKuFW2tX65IvlpGSv1mhMJ2bM1DinveVEpOVsBEDe058JBt0Woh/xdyKRdtKPhogkibCa037pOROmu9I+AOBhRYYcuVkOBwAQP+IeecJEGDNdUdFuaUkuV68M8S3buMOS4nm/cah2eIP0uP+V47jTcyQqWGlfbOF0xEeKRrQ6LkaRHrpgr4rwtlTueZQkId6Ki8SdePWSlqVNaMgkNDwtu1+Pv0fj8fdohX6ve02FlZEJJlQPxPp3hhHK1NRZUapwd3P1VXSLjxAAEwyGOywspyMzXVYYSySMQQH3AkxMuyArg1oF19p2O9JSWsDR+bXCjNa225Ge2hVCYQSYTD9Km439SaQlB8HRRaavLBLGgCGtWEyuB4DCevi8xzAyJo1dBsOdEh6ijJf/TMScI9dw9c0XLDh+AwuO31DZl06n4cXKiWrnK0xOWk/QmRVg60zVihYJPsHW5SsK8g5Lz1lYrwasV4PHPafTewCkcW7r8g187gVkpQTB2vEh+Nzz0vfISm0FW+dPMDbtDrbtbmQkVYTNj8RRZWNLkrIyoOUxOGNa3mAuqvEcntgAFV2fKW3Lyb9IOfa031+k9ygq8sZfJucQrM17w9SorsZxBFGgVndZLM4Fna45EUdewcTCpK0WK9Yfng4H8SVBstUmRi73OtimyhPkopI7SQ1vdThakVUVJff0S0IVeDoc0ss9LWnMTZohJ5+MHc7hXtbQ+9clPH0uxAQfpkwvVHXSzXtSVpgwWCgQCfA6Ixa1bcuu6lZJwTYyxh81G2HL26fScy3/2w0HU3N0qxCASbWbwlKuJHcqNw/XY8Kx++MLfMsmHwyr2ztrbUwLxOQDlTqvtCQJUUwQmHD3gs7X9G2A+kJR6to1jXUwMce3AbNxPvojQlNicTP+KzJ4XLhbWMHTwhp/VG2KBo6y35OJ1ZphYjX1ygea3rMwSxp0wJIGHXQaIyHQxQcPkmTx0iUd7pGeGgIB/w0YDHuwjOrDwUkW0mVtswWc3PXIyZoJO8frKJALTWQZ1YG1zTakJNX8oebhDzvH69I2Z7d4ZGWMQAH3BqWNwXCBvdNdpKe0hVAYDjrdDqbmA2HBnipdj0gYBbE4GyamHSjr4fNDkZUxBmJxNhgMe9jZ/6f22lgMBlYN6YiVgzti05VHuPb6K5KyyPwRO7YZanq5oluDKmhQ0QPGTN1NMKHgLSwsFEPyWMbNAYASBpOd2gGW9idBK4JnmEYzgViUBKZRPVjanVR4D+KHiENeznzkZc+FteNttWNLAnmPNACwmAyEbtLt4URfGJwxLc+NB5/QNjAAHX/bjKObhsPaUnPxDAAQiBLwOb4ifJ1vgcWUfYB9z/obGbm7pcdGTF+tDFB94mj1JzI5+yH6kZwVldwVLKYH3Gw3wEyu4AxP8Bm53OtIy9kEMUHGX6pTq/ic4A+ALKntYDkZRkyqt4Ev/Iao5G5STygAuNqt1WrNQlEaxEQuBMJECETUNWTnnwGL4QoWwwVMpitoan6lGHQ7sJgeEPxIEo1LGwZb9kg4Wy+U9hGJ0xH5vQ2EWmZ3A9R7KhJn6+2eljTO1ouRy70OgiCLJEQld4SPk6JRzROEw5ilPvbuZ6aO60XNnQqRwctDEpdUgxCKxXia+g0uZlZwMbVSSAqU9M0RkPdZXV9tedF5Nv56eQaDHuyFgwkbbVz8ISYIfMhKxMesRLzqMhfGRZzbUJhZNwgz6gbBe+8q6blUbh52f3yB3R9fFHv+Lj7+uBD1mXJOlb40QCYhShQ9hD90eoO9DOvvoqt3VXT1roqlaoza+LxsBJ7diqiBs5S2P0uJQwO5MIvCx8Vh16dQjApQVJl5JOdFH6mkXd/YOaiuIWFi1gMmZj2kx4VDKoyMG8mpeShibbtH6Xk63R52jsq9xOrWY8GeAgu27p5PGg2Y2LEpJnZsqvNYdbBt9yEnYzCs7M4CEIBppLoyK4NVGYQ4C5zsv2Br2kWn98nLngsrh6sQCt4DoMPYVHm1RzPLuTA2DSnS2OJS2CPd/e99JfI+2mDQn/bcAgFyOQXo27Uedh17hBljNHtSnaz/RnLWQoiJfIQnNYa5cRMwGLbgCb6AJ6DqkrraamdM6hsP+wOITpF9WAiEcYhOCQGNZgQG3QoiUWaRlTay804hO+8UTFhVwGDYgEG3h1CUiHzec0o/GphqDV8AiEhqCoEoQW2yZkI6tXITnWYKJsMFfi7K1QxcbVYjNnWg9Poycncjr+AumAxXAATyCh5CEjNnxPTSKgYeUH9P6TQTiMX5BqdewmTYw8Z8ADI4ewEAXP5bhCfWhzHLH3S6OYSiZPAEnyES5/xfy/4VZm3YDewJl3mOuCI+Rjw+KD2WL65SuC8ASt/e3nWxoKZuXzIAKe23om4P3Er6jNSCXByLov590X8RHXcagPXNO2HyPe2VArSlur2zgjGtDmUastXtNUseGhrqfjMIAK7mliqPi8vBLy+VGtPyRTRCfKrr7f3K0T8s40BY2h1HTsYA0GAEG2fVO7hiYRyyUtvC0k7mTc9IIkNg0hO9YecarfIc23Y3slPbg8EKgKmFKm+vW78W2QAAIABJREFUGJzMieBkTgTLuDHMLBeCyaqi5Vj9sffqM7SqXRFGrLIzaQ3amK5f0wuLN17GqtkhaNlvnVbGNA00+DhdkhYpyeM9VujDoFvDzW4TzIzr6X3N2mBm3AD+bp+RnLUYmXlHpOcJgg+hSHlVLwZdvYg5DUyKsVggCANU2MDGLD/4Ot/TuE6+MFpjn8KICS74QtXxjOYmzRDgEYPPCf5SrW+eIAI8AbV4h5/LQxgxffDtexsUCD5pfF/JPf2cUAWArLoUQfAhUqE9rumelgbONouRzwtFgeAjAEAgSoRAC0Wa/2emVmmLqVW0C1HSpa88qqokykMDDS8667YV/zPSw7cqevhWxbwnN3Dwk2KsqjxMOh1/1GiEHn5VKYobyhhQuSaWP78rTTej83V/AFl37zEm1GwsPa6wcQ2+TZym8zylxdaPT0AUSjyMz8uGuzmZUFf4DsgfT3h4Fq3dK8LGyBTNXcmky9Vv72F6zebS9k3NuqPDpT240mkEfI4sR9TAWWh0ehOehkyQvldhbiVQnUy6lg9v2W4l7lz/U+VxOfqHZdQQts5hlHNGpp0o/wKApZKQFFsXxUJZys6xjFvC1oUqAiD/Hnam8chIqgQ7VzLpk8c9i5y0brB1CVc6tiQZ3p4MDzsxV79J9bpg0Mb0jiMPkPVD+9ZGyxAPvjAGtuxRqOKRgMy8I8jI3QmB8DsAEcxMmsDVZhWYDGe0ar0Ct29pLlpSUh5BOp0NF9tVcLFdhRzuJWTm7gOX/xZiggcG3RLGrIpgm7aDLXuURg8yAAR4kB7czLwj4HBvgst/C4IogEjMAYvhCDPjJrBjjwJd7I/eXuNxTgu1q5L0hk4OaIwLmUuQlPEX8niPQRB8GLN8YcceB2tzWfJLBeebWs9Jp7NRxYMMIZG/pwSEoNPMdbqnul67i81KuNis1GmMhArO1yEm8pGctRC53BsQi3NAo5nCiOkJtmk7WJmXdDJQOdrQ9/xxhCbGwcvSGvcGjFTaBgDRv09XNlxvxAzXnJirjO2tirfVurhxWyxurP7BpIPPVNzAadzAaZx6uxS3vkbh0L1XODltEI4+eIPlZ+7g/Y/qZatO30OlBFv4Otlh2+ge2HE9FK0X7MK0roHoWMdfYe4n8XFwgzVmNGmGHv5ksYcKG9eoXEuXY4fwMTVFalx3OnoQHD4fkxs1QQ//Kjj24R02hj7BrGZB6Fo5ADNvXsP9mCg8HUEmyA4/fxpp+fk432+Q0uuUcOrtUphbmmq4eyTtPSqBAGkE68qDpCiMrdqYog0tX1hFEvN8pRM1aS+Zqz7RfNQ9WUzr5BrqC428fhuL5Ssvgsmk4+jB39X2BYDUtFyMnXAQu7YOxfAxe3Hq2B8I7rwGNy7PAI0GjB63H+ERyVLj++LlN9h/6BHGjmqJ1q2qYNzEQ4iKTkWXjrUw7vdfq8jYr4C1411kJtcFIebAlD1ewcAvLfouOYTjcwfj8M2XGNRGc75USWDQxvSCKTKtx9M7x2g1hpBzx9qYD4SN+UC9r0vfWJp2gqXc02Rx0HTN/ALt9LVf3fmIOi21Sx4qKiyGW4lJ2enznpYGdJpZsQzyckqe4137AgCaH92tss17u3bFpf5fqOrhhJPTSGN0QGAtLD8jK5wxOKgOFveTJSC3qu6LzvX80X7JXqXGtDmLBXdLS0y7fkVqTKvjQv/BFGPbzswMpiyWdHwdF1ec6N0PzffvRtfKARheqw5WtQmW9v+YkgIGXb/hOuMenMEAv9pg0RkQEwQ6X9kLgViEPS36wNNC/U7ZzS6jMffZVbxL/47HPf5Q2t7o9CaMDGiIkQHKEzmn1ghC24s7caPzaOz78hxr5Iz6ZQ06aqx6aGrCgrOzFcRi7WT9ho/egwunJ6Nrzw1oHlgZHz8lYu/O4Qj7lICqVdywc+tQtGwn+8yrEuCGTesGYcCQ7WjdqgpmTiNjz729il/UpBz9Q2e4wsbpZVkvA8d/eKQP3XxVZsa0QVdAHD//uM4VEHWldx+yFPLhw2Q4yOLF5zBp0mGcPv0CixafRXo6+VR/89ZHPHv+DSNHkfGtZ8+9wtlzr6TzSNoltGpdupJ32mJkwsK55B1q+9w+8QSzu5UbBfKExijKR5VjmDxNjEPQ0V3w370eLY/twZmvMm/J8qf3UG3vRnCFAlTfuwk9zhyhjOt46iBq7duM+ge34UG8dvH6vyKd/aajg89U5BWzKqYpS7WM2P67L8AXihCfToYemBsbqS0z/9vZ/3CiV78ir2Vqo6ao7ypLcDRnUd9v1ytqUmXrCr54MLR4hYwKc7XTSAypXBdf+88EnUbD5Y4jcKPzaIohLQn5KHxsb2KO7UE9KYa0fF97E3M8DZkgNaQlCY7yiY7r3t9DZE4aKhxdhsUvbyBfSIbAuZlbaVU+fOasE9i4diCqV9OuWl69OuTnZq2anmjWtBL27r8PTw877Nqr3DNvZmYE+dB4Hk9YbkiXo5G/9lxGi2nbcHR22TlPDdqY5vOFMDM1wqAeDbF/zW8l8h4SY7l5c9IT8uJlFDy97HH/wRcM/S0QycnkB/327bexevUVcDikIsDjx+F4+kQWZyRp/xV4fftjWS+hnHKKTL/zx1HL0QX9/GvAwsgIt2JksXvPkuLhZWmNZU/uoZajM14ny6QiJ968CBadjiAPb/jZ2GHIxZKTdDJ0RCKx5k46ICYIDNtC3s/fNp8AQMacd1q2D9MPapfcOKNpINod3gdrE1LOsv9/xwEAfU8dh5ggFI47HT0oPQaAcZfPw8nCQjq+MDQa0HiPzNGQyeUi6IDiLsSvyL6WfbXqN2pEcwwduRsO9qQK1uTpRwEAk6YeQVJSFuUYAMaPa41e/bdgwrg28PK0w7v3ZCjUu/dxIAgCI3/fR+lfmLETDqLvwG24fVdz3kw5/7+sGNERd9eMhZ2W4cAlAkEQhvCjlLjEDKLL8C0EQRBE8KCNqroRH2NdpT+JGTNV9pOnZavllH8PHXpEEARBzP/7NBEaGknsP/CAIAiCmDzlCEEQBLF6zRVCKBQR0dGpBEEQxK7dd4lt229L55O0F56/KASzhxKLB21WOL940GYimD2U0u/D469ExNsYYv2EfURXx9HE0OoziI9PwxXGhriNJYLZQ6U/yji+9hIxpuEcSj91Y7JSc4g/mv1NdLIbqXS9Ep5de0v0851IDKg0mfjw+Kt07YZGNvcJ8TVlHPEsxp94k9CSSOWckbY9jfYmeIIE4kVsLeJZTCUijXOOMi4qfS7xIrYW8TKuPpHFfUCZ92m0N0EQBPEmoRXxLKYSEZE6hdIemfYnERpTkfj0fVAJXl3J8yYxifBduZby0/3AkVJfR7U9qj8rquzeQOQJ+IT/rvUEQRBEg4PbdJ4n6MgulWO8tv2j5SoNm/beU4j23lMITnZ+kcYVZezPxM96nUNuHyVqn1xLBPy7kuh/8zCx/t39sl6SWiIjUwiCIIjhY/aU8UrKMWTGbviPCJyyhfiWlK7LML3asQYdM3366hv06VwXD55FwM/bQa9z3771F+XfQYPICkcLF5Dyag0akNnS69YOAABMm0qWDfb6seU0ckRzynyS9sLzlzSbph5E0rcUBA8OxJLTU3Fl/z1MbbsUKy7MRK3mAdJ+/8VvBQDk53IR4jZO6VxtBzRF2wFN0b/iZADAsfD1Kt+3o80IiEViDJ7dHSMX98G/ay6iveUwNOpQCwuOyyobtrccBgAYtbQvKlTzxOoxu5AUrVyxpKz5mjoStdwegPlD9F5QSFnlW8Ys1PUg1QxCY3xgZ94VAMCkW8LNaiK8bRdL2xp6RVHGfkjqipqutwCQiicAwBMm4H1iO1RxOY0KdisgEuciNMYHNqxt+H3lN/i522PnjNJPPqw3ci1e7J6quWMheh46pnDu/fdkRGdmwdum9JRTxtVuCO/tq0Gn0bC5bRd0rCAr/mRvavY/9s46LKqtC+PvMDN0d0mqILaiiFjYYge22N3X+ux7r90d104s7C5E7EIRQVCkRBrpnvj+ODIzhzmTzBDK73l4mHP2Pnv2Gdhz1t57rXdBk8GEqaYWAECdzv8KzCspwYJHtxGV+RPxudnILaZWgfndue/3RnKlGqolxz2HVXYXZMLBgXjuH94/TmLdM+uvIOJNJD4++YySIhasHM3QaWQ7NGzjDOeWtSVeLw4ul4tzm64R7Qd+Rn52AcztTNB+cGs0bu+Cph0bSG6kihD+OhLnNl3l3Ye6lhpcWtXBoL96K+0+stNzcHDRaby5+wFZaTlQ11JD7ab26DKqHbr6tJfcgAT2ziJ0rvusOIpr/44td3vyUKWN6VljPXmv25ZzMPyuxITG4042X6i8oYcTggM/Y9OkAzgdsU2ovqaO6KhzAzM9scel3D0RCA6bg20PlqLer79Lkw4u6GM6CS9v8zUvT68nUpguPDQJHQcT8lVHP25E6MuvmNd1rZR3WHGwOXkISeyFBuaXwaSbgkknT+CcTY/xXqsJJAPSVCUHQ2kwhTN3NrC4wnutQiP+BhEpY8Dm5kOT6QQAoKvogEZjYOK693i8izqhQ3XkbPBH/K+DeJUARTK1aUtMbUr4jc58cAN+EZ9wpMcACVcB9Q/vIClxtD51QGl9rMoc3SB7Eh1Kfjm/5uUUYtfSC4iNSML3b8kwMtND624NMX5JbzAYdKmbe3z9PW75vsC3sB8oyCuCoYkuXNs7Y8xCL+gZasvcPUX1q4aKoyuT8Jlv078lVpwnJvxz2q1A2IsvQnWjQuIQtYifWvvgx82wrSedr7cg3hYTkZWWI3T+R2QSfNdegu/aSwCAKZt9MGC2l9i2ru69iz2z+c/riRtGwvuvXmKuEObshis4suws73jatjHoN6O7mCsIRN1HXlY+3twNxpu7RCKcKZt90H9mD9BkCL4t/bsAQK9JXTBrD6Eoc2HrDRxdfhasYnKOh7ysfAQHhCI4IBSbx+9D4/Yu2PRghdTvV0rZDIi6mpWX0bhKG9MnLr7CxdtBaNuyNiYM9ZA6A+KfhIub8CSjXsvaeHq1/BnKRHF6PZEtam7nNWLr3TjkD6va5jxDupT6rapW1rJS3GyjweEW4EvKJGQVPkVT6xdQpQsmhaAJvOK/fh/vjmJ2Eiz1pkOTWRcsTiZF68LhCUWs76CBjrgM/sRi1pqpYLHJq8M3n4fh8M1XoNGAi6uJWbfrhK24uHosxq8/i7q1TBCXnIEbGyciK7cQLDYb3xLS0bKeDX6kZmHqFj8UFpfg2JJhsDQmJkixSRm8a/fOGwQA6D7vPzhaKT7Yh6FSsaEZLA6H955zXVtj/O3LMreRVVSIhNxsRXetSjKy1d9IT6a+10GNl4q87na0+KRXWjrqmNx1A+K+knU4UxIycOVoIK4cDQQAXApdBw1N6vTVt8+8wOkddyn7l5aUiTvnXuLOuZfQ0dfE0j2j0bg19XdLqZTdrLXe6DHMvdz9khZBCb1hM7rAZ5586b5rIPP08mvkZuZhrMtcZKVKN04nNpqPY+HbYekoXaKf3Iw8DDAdL7niL/bPP4F7Jx5j/zvRikx9p3UjGdMHF52S2ZgWNKQBSDSk5bmP/fNP4ELiQegZy54hOvR5BADg74Gb8fyadHbIrD0TJFeioGwGxMqkSgcg+gx0w9VDU6Gprore4/ZWdneqJLpGFZsOHQAy04Vnt1TkZuVDV44Vo8pEhaYBZ7OTMNLqjeh00YaEIMXsJNgbrkEt/fkw0uoDGk26OaoqwxJcsGFjsIT347+TSK4QuGcmr94GX39M6OWGsV5ueBfxnXd++aFb+G+BN7w9m6BZXWLF5W1EHN5FxONTFBFYp62hhiWjOmPz9L74++hdymsB4NaLMMwd0h7dWjpJ1XdZqG1kpPA2xeF6fC8WBdzFyqcP4eV3AvNbtpH62n+e+WPbm2do63sQLS3Iq1h3or/iyMd3yC4ugl/EJ9yN/koquxD+CQBwNCSIVFbVEWVIl5efKdlCBisVW+efFVmWm1UgVf9yMvOxaorkVMJfPn5XSL+k4eCaq6TjGkNasXx5G0UypLX0NNGsU0MMmOWFtgOpU6KvHrZDqrYLcguxuOc6ofMMJh0dhrRG/5k90LiDsHRs1MdYlBRJJz9bUUi6j47D20BNQ1WozvK+8sm0psanAwClIW1mawI9Yx3QBCRbLOxNUcvJUq73qkpU6ZXpQVMOYPOygZjm0x7TxPjV/CmpljMpZuAMZsVvR+oYaEHVTA9HP24UW09LVxN5WfkKe9/1Ky9j3rI+yMrIg7GpLtJSc5CcmImVC87C7+4CvHpKbPWtXX4JVx/9D/53Q6Cjp4EWraRzEeKCDRqIz9Nabw4iUqSfzetqED73LE4WilnSZTCsZ+aLjwldkVP0DjpqhDYmnU4YwZpqfEmx1RO90K4x4cPfac5ePNxO+LwP7dQUjlbGcLQyhoMlYbDuvfwMXC6QX1iMcT3doKHGwIFrzxGTlIHsvEJem4LXAsCmM4/waCchufXvsXtS37cgFjo6SMwRnmj1q1+PojaB3bENiBmj2GxpH8byU9z/06YTqaw02UrZ3wA52crcFh5C7Xa3J1Y9xzUS1jEtLfN2rhzfybT8fBhrit65i8/OhrUudVrqsivM8iYkKcsIt78BAOtPTxVaMfbdeQ8nt90BADy9HQwuh0u5rew9pSOS43/iW9gP/HN4AnQNtEjlYW+jMc97FwDCbSPyUzxqi5Ftu3P2Je6cfVnufkni0qHHuHSIL/8maRW/Btn5Xw9iZ1TPRBcXEqhdsgL9XmLj2D28/AqR76Mp65Wlr8EY0vHsvRPQc2JnkfW7qQ0D95f2dk/tUVh/eymadaZOyz5q+SCcXOXHO35y8ZVI478sL2+QNZ0Hz+8jtv7dY48Q8YavOsZg0nErn0I55TjxS/A+wl9HIuhBiMj7EEVuZh4GmBDPTktHc4z9dwjal9mdLiUjOQuJ0VJkkKsGVOmVab/9k2BnbYT9p56g7SDJused7+yugF4pH0NzfXx+I5yK89NzYb8wZcBQFT/HGrGwDxJjUnFijfjt8x5j2yMuIgGBl16TzseExsvVryE+HmAy6TA2JYyCsI/foaOrgewsIqDPztEUdo6mKCggAsds7U2kNqQB4HPSEATFN8fr2Nr4nrkFja0eSb4IgKPxNnxLm4M3cc5IzD6AWvrSZahTpZvDtdZHZBUE4G1cfbyPd0da3hWheqHRfPk2QTcMNYG/k625AXZffAq3erZoVtca7Zs6AgA6zNqLI4uHwX8HOehUrczfuJap+NTP0vBk6gTMaO2GBuZmoKuooKezEyIX8rfh2l/8D2399iM6+yfl9S+S4uB+YS8ufSOkGXteOwa7Y/zVEd8vH+B2fg+uRlVOlq2KwmnXDlz6HIZep4mERvHZ2YjPzobDdsIg63biONwO8iXc+viewqBzRPBnWn4+xl29jD6+xAMz8udPeB47gothlSN36fvmH0rXi+GzusLM2pB3fGzzLZFtzFg9CNsuzRYypAHAxdUenv34kxtp/b0V0S9RBFwL4q1K9xvbrsaQVjKiDGkAaDeoFW7kkBOD3Tkq/nv94P/Ixua07WPEGtIAcLeIHHxdauhTMWrFINLx2pE7xbYtyKqhZFGACeuGi62/ZSL/e2La9jHUhrQAstyHOHIz8+Dm1RTHwreLNKQBIi7LpZVwjFF1pEob06t23EJcwk9MGdkWT/yUm6K3KrHgv4lIT8jAlimHEPIsAi9vvcdgu5mwrWcl+WIxcDlc5P5aKS7MLxJZr99UImXwFPfl+PT8CwIvvcal3XwXAa9xHcBQZcB3wzUs7rsJAX6v4LfzDkY3WMBT7wCA0cuIoK+1Y/bh0u67+PD4M6a2XoEp7svl6r/f6ecY0Xc7ZowltF/3b7+LoNdR0BGxcnbqSCBG9BWtSFIWF3M/NLN+h5a2kahjsodUVlado7FVAO+1sVY/1De/ghY24ailvwCWelPFXlsWa/15cLUJRVPrF7DSmyVUbm9hhAFLj2LgsqNi1T2O33mNKf1aY1KfVpjSl1hZPbV8BNpM24nF/4k3Mo4vHY6uf+3HrO2XxNaTxJw2rXHFZzgi5s/Gjj7kYJzYnEw8GTQFfW6coLxWk8GEtbYe/npC9PVmnzGk8mYmVvDzGonZgdfL1ceqTgmbjYZmZrgxYhRleRGbjcN9+/OOrw0fiVMDvQEAXU8cQ2hKCtLy8wAAA8764tGYcfCqU/EPLFU1BgzE+FzOWc/XNg688V7u9xm3iJ/p9EvIdzE1ldMvTW1+0FMfp4XYMJsIeus1ygOTV5QvhXsN4jkWLv33eyk3Dz4UW35hC/n7pd90ycF9ANCyR1PSsbhdWW2BiSGbxZaqfQAkFxIq1wxBbh58QDpWxn2IY9VVxe44SiK3JFHopyKp0m4eyyVExv6uNPV0AY1Gw33fZ7jv+wwAQGeowGfZAOz+i9oQEQermIWxTRYh7UcGuFxiC6ef+RToGGihUVtnLD81g1R/6PxeeH03GDGh8Zjfne9vNWAGP9XuxpuLsHbMXrx/FIb3j/grhYK+UADQcbA7/M+/wIElhP8hTYWGCasG49Dy8zLfx4IyDybf68SqZ7/BhHKDmQUhv3bvJREVvHJ9xcvKKYKysnTd3ZzR3c1ZbB0AeHOQOKerxX+4O1ga4elewkBfN5lft1NzsnFFowH3tk4pV7/Ly4yAq3gyaAppNVoQbab4h8fvhAaD7+bDBRcFJfyH6PXhIzD68iVcGiosc8blAkf7DYCLCVmJRoWm2LTY0uDaQbR7DwDSCnBOlvyZFnX1+YZJXk6hmJrK6VepG8jnoBiUCKgWTPtHsoJMZdIvcC10mRo44U4O4prx9j+8z4iClYYRzrdZSFkGAM+6UI/TfoFrcaXdEuV0ugzSBhOa2hgjJS4NAJDzM1fq9mUJwHPzaorXt/mTr6CHIWg7gNp9o9OwNri6l79A9eVdFOo2dxDbfmJ0CunYo18LsfX9zzzjvVbWfYjC3M5UpvqK4HJMf6Fzo+q8rLD3r9LGtDx43t6F9uaOOBf1HjtbDUQXK8IIuRwbjL+DbsPbvinORweBCyCkPyE/Ntj/CIo5bIRlJsFOxwgxOen4Moi/etro8jo0N7aBDlMNb1LjMMCuMRY07ET19grjdtYRyvO9JvDlAgUl8QRZdnI66ZihysDJsC1Sv7e2niYOvBa/vePiVhunPkvevlx4aBIWHpokdH7Q7JpgnD+R9hf/w+Weo4iMdXeJLcXBt0/jfI8RmNqwFTpfPgR9NXUig931Y6TyPxXvc2cx060VmHTCn7/j8aNC/tG9Tp/Eh6nTcX/0GCz3f4CPycl4Nn4iLg4Zho7HjmJM06ZwNDSkal5p9BgmensXAHQN+PdQnrTlquoCE49f/p4V3a+UhAz8NZC/XX8raovQwoIyWBN6AcEZ0UJGrzSIMnh3uxKz7sFPhWNiSss87otedawoQ1oW7OrX4hnTybGi8xy8uhlEOh6/VrwbhSBdRrXHrpn85/btw/4ijdDpO8Yi9HkEIj/EAAAWe63FxWTx2TYX9yDLyS46NkNETeI+Qp7ws0Yq6z5Esej4dMmVKDh19AlGjm0rVd3CwhL07rQB958tAwC0MJkHZ31vud5XEfxWxnRcbgaudJ4IF31zrGzqheZXN/KM6UVvrvEM5GVNuuFqXAhWfbiD5U2642t2Kp73+guNr6zHvW7T0OYmf+tobfA9/N3UCwPsGvPO1fVbpXRjuoYafkceD+Qvj5/rTv6CH+7UBMOdmvCOb/chi+9baxOyfooOWKxqRM0h7zq8nEh8ZiMaEd9BbyYJ7yB8mEo8vIw1NbGvFz8oqY6REfzHVE4SA5s6ZgprK/JTPJaPOYDMdOlXFUWhyH4BhAE/2oNI2GRsro+jT5ZWiCE99uUOfMkhgp1LjVvB1eKdEddhqWmI3V9uoZNZIyxvwHdfKa1PtfpcHqj6Ucryj6cRnBEN0ICdzSfCTov/d9gafgUZxXl4khqGpfW90cW8idD1ZTGpJb1KkKBLhDi3ivunAknHLbpJ7kcp6lpkGcWIt8JxT4JsvLecJ1knzWp5wrck3msajSY2MLa896FnrMPTpJZ0H1TUby2fKtTxQ4+hpsaE9/BWYutFf0vBJB+yr3xlGtLAb2ZMW2npw0Wf2PahAcgt4fsFazHIW8R9bRpi+bsbWN6kO4zUtUjbqoJZ0c5GvUMhm4X/vb2m3M7XUMNvzu9uBNdARku7/AkUvnyMw1Kf/5Bbxt3C0FQX9s6WMLbQg46eJvwOSBcsrKh+CeLlOI/3Oi0pE73rLKiQoMOjrWbD4/4ikQbxncT3ON9mAQbV8kAhmyzX9qzLBrGry/Iiqt0OD5fgTOsFsNAgAp37P1mHva6TYaFB7JZc/P4CjzuvBYNGh8f9RbgS/xJ7XMW7nVnYK3ZSBACfX5ElLYfZThVRUzKSDGTtMgG1F7beEKk5/eTSK9Lx/EPiP5uKvA9FYmikjQN7HkBNjYE+A10p69y4EoQdm4jA4JuPhDNNX44ZAA26EUw1mqCZsXwr5PLwWxnTdDGrAXkscmrgrOJCWGhSZ/gTxFxTD+c6jIGBWk3CmBpqqKH6kFf4CFrqnviW4ApHS+UlcVIWXC4XswUCiAdO9MSEJb2F6uVlF8hkTCuDCUt6477fG8R+IVYPR7n/i5MvZM/opkjy2YXQZhDB2ep0poTayqWEw+YZ0gBw0n0OJr7egzOtCWEBdboqGDTCjclSwxAfMiRL2MmTUEQSGUlUCbeUx6gVg3DyX0Im7+CiU2jc3oXSd3qdgOJHt9Ed0EVCCu6Kvg9Fce7aHAztuwO7tt7B7m13cO/pMl5ZURELG/69gicB4aCp0HDvCXUeCKaKFhgqGrDR7lBBvSao0moeyuRR4he0NrWXWK+dmSP8EytGkq6GGmqoQVFoqZfGV0ivFlCVeP+MvLpGZUgDAEff4y1KAAAgAElEQVQKP2llUq+ZHQZO9MTKA3xd+rSkTLBKKvdzN1Kl1hWvDDQZZBcIbYYGkgv4Bp+BKn+VVjC7bEXDZnMq9P26+nQgHd87HkBZT/B/qduYDpR1BKno+1AkW/cQKkZcLnD/9kfe+fkzTuJJQDgA4O+1ol06XE3moKnRFDz8MUe5HS3Db7UyLY69rQej8eX1vABEFpeDsAGSM9wta9INLa9txoXoD6irZ4K0wjw8SIggBShWFpHp6bgV/hWvvn9Ham4eknJzUcRiQ1tVFVZ6ujDU0EArG2v0dHZCLX3Jq/CKZNPjp7j4KRTFLDb0NTQwvEkjTGgpnOyiLKeCgnHozTsk5+ZCS5WJDg72WNnZEzpq5UvrK47YjEycCf6Ip9GxyCwsRFpePjSZTFjr66GVTS3UNzNFXxdnyQ1VAldCP+NW+BeEp6YiOTcPDBUVmGhpoZGFGdra26GhuRmcTRSfIry6EpuRicuhYQj6kYjI9J8oYrGQW1QEA00NGGlqwsnEGNZ6enC3qQV321pK70/pGI7JyMCnpGTeGFalq0BPXR21jYzkHsMJ6VOQX/gYduaBkitXQQ6u5mcQHDpDtM5v4q/Asspi1dGJAAALWyNMXNqXpzHdu27FuHuIgk6rOmtl+SyyFGtOSQHMNPR5xypVZF1P11Cb5ysMAPdKypcFUxJmtuTv5mv77mHGznGkc/FfyEnAGrSR/Cyq6PtQJJbWhjhxYTrmzziFjauvQVWNge0bbiE3l1DqOX5+OiytROdFMNcg7IwhjvcrpL+l/FbG9IPu5OhWQYO3s6UTgvsT/jXLmnSjvK60ftl2Xvcha1yHBPKl4LqoeONU1F6Y2ZGlqKjoouKN+5wLEuuJ4kXsd8y5fgvp+eJ1H7MKC5FVSPzjPY2JxeZAQiKHSafDy6kOtvSSX0mj9sZtpOM2drY4NpgvAXUzPAKzr5ETHWQXFWF9QCDWBwRic8/ulBnxYjIy0fkgWZ0ks4CNK6GfcSX0M8y0tfFs2kS5+12Ww2/e4djb95QZ+0r7HJacgrBkQo5o3o3bAIA13TqjfwMXqNIVm3my7OfqaGSIu+NHU9addPEq/L9FUZaxORzEZ2UhPisLt8LJOyqzPNwxy0N8YIcohpw+h3c/pMvsWBbBxC0VTTGbjeFnLuBDgnjN0bS8fKTl5SMilTDM9r7g+yhqMJlo72CH9T26Qlu1fPJ8L2K/40Z4BM4Fh4itV8DhoKAkF0k5uaQxDAB9XZylGsOWRvsBACWsWJn6yGDQwfoVpFWZK1zfI/mZ0Zp6iNbJFsw0WNkMmNAevUZ5oK8z4cM8uOky7Lw6F+Y20gfLyYKdlini8it3MiEN6nRVJBb85PlI+7zchp3NhVWeKpu6ro54c+cD7zgxOgUW9sqVees7rRtJJi8zJRv6pvxdhWW9+cGczbs0kqrNyrgPRWJhaYDTl2Zi1KDdWL2cyH3QtoMz/reyH1RFJJUrYKdDg25E0pfWZlpUSH+BP9jNQx4WdvkXkxrPw6ZxeynLu6h4k37fPfoIw22nYMPoXbw641zmwN/3qdTv+Tw2DuMuXEbtjdsw6pyfRENaHCVsNq6GhaP2xm24GvpZ8gVS8DSG/6B22rxDyJAuy/ybd1CnjOHosfegkCFdluTcXDTfuU+k8SstEalpqL1xG9Y9CpSrraV3H8Bly06MOV++5CaS+JYunCXwVVw8am/cJtKQloSO2p+j03whJBSt9x6Ey5adEg1pSRSUlOBOxFc02b5HcmURCI5hSYa0JCSN4RLWd9JPfJqPTO1bO/Ifum8eKeZ7Qh4s7fkLFF8+ik7G8vi6/AlflIGqGgNb/Aht95zMfIxtv4an769oTrrPxeTa3dDh4VJMeUP9XCrLvq+3eUGCPwrS4XF/EU7GBPDKPe4vgsf9RUgsTMO6T17YFd4Jx74NIJWVfV223dKy0nYfdlyFA9/uoc/j1ejzeDU2NhmDWppVb8es8wiyLNs1ASNXWUzfQVbbWd6XbzwfWXYWCVH8SeU/lxZI1WZl3IcyOOk3A84ulgCAWfN7iDSkAUBNhdi5e5y4CNpMiwo1pIHfbGVa2Wy8TwSUJMeI1qkUJCM5C+293TF5M3+F8UjYdnRR8UbH4W0kXp9ZWAifcxfl66wE5t28g9jMTMzyEK+5Ki0r7/uDzZFuFYsLwg1kQfs2OP0+GMm50kULZxUWou2+Q3KvdK56GIDj7xTz4H0aEwunzTsQMX+2QtqTxNG3QVjjX74VuLGuzRTUm6qN6659yCyQnLxDVlzM5FvZabhtNynpiqKYd/MO5t28IzQefqSPh53ZPd4xDbIFnw2b2QXrZhDJoTbP80XH/s0rROqtLCNnd8O6mUQ/Dq+7jkGTPEnlrBI2+jgpTtZNkbg0t0OvUR64cZLYUejpOB+3oqTX+pcWFZoKRtp1wEi7DkJloiTvptbpgal1RO9slMraHf/mjWH2F6CqoiVUJk+7KxsMFVkm2FdFSvXJiudQD6wbxV/8urj9JiZvos5EqkhU1ZkoLiS+IwSl6M5uuCJUTxo8h3rAb9tNfA0iFl4q6j5kYeFs8anNVWg0GJnooHlLB6Sn5cK71zY0amoLOp28Brxxx4hf9QlztqeN7IntFEHNyrQSGfq/frBvYIutE/fJdb2+umIlnMqy65nisgOd/fBRciUBTr0PBgBse/JcYX0QB4fLVZghXQqbw8H5j58U2iYVZz58LLch/adwISRUKYY0AAxp1ECu67wb1ldwT8g8jCTrwOppkY0WuopsvtYe3clbyTN6bcWHZ18R9i4Gj64G4dKhx1gz7ZhcfZWpHz3I/Vg38wTycwuRm1WAyE/xmNBxHbhcLmzrSpcFr6IRTCXO5XIR9Vk+N6nKIo+VRjKka1AeHv1aSqxj62ItU5udRkhesKtM3r+NFvvz7k0U7t0KxuljT5Gakg0A+Pg+VqheVaFmZboczPNcCQBY0nMNVl9fjMWnZmOcyxwwfm1FzPNciaToFEzbJn/SBC/nukK+r6WoMRgY2bQxejo7wVpPF4aahAwSF8CzmFgE/UjATjEGMxfA2keBWOLZTu7+AcDFT6Fg/9rGdDQyxOVRw6GpysThN++w7hF18FNecTFyioqQWcg3fJZ2bI+xrs1Qwmajzb5DIl1aTgUFY2SzxpRlVOx4+gK7nov+HNQYDMxv54H+9V2gr8GfwKTl5eNscAgCoqJFugosuXMfDc3NUM9Uss+8PHxOScXyew8py+gqKuhTzxlNrSxgqKmBtNx85BQX4f7XSHxMTCbV1SvnxOzciCEiy5Jzc/Et/afSdlGk5eKnUCy+fU9yRQBt7W3hVssahpqa0FVXQ2puHqJ/ZuB2xFek5uVRXjOiqfT/c4Ks6OyJE0EfKMtKx3BdEyN4OjjwxjBA7EydePde7BgGgMmXrpFWpw20yQFM5oayBcHR6SoYPc8Lx7cQLltRYT+weKR8CwLlgU5Xwej5Xji+mehH4I0PCLxB/hwtbY2x/+5C9LD/i6qJSoXBoGP3jXn4a9BOFBeWYLrXZlz/ugkMhmLjLUTxMeMi3qWfQm3djkgq+IS0wq+Y6uQPADj2bRC0GSbQU7VCPusnfuR/wLRfZQAQ9NOX9BsAmhkSSZYOfOkONrcELvq9EJUTCGe97nA3mYzfhaEL++LsRn7w63C7afCNkc6FRl7+d2IGHp3lx0Wc33wNbQeS41s23pNN9GDALC/sn8dfpR1uNw17X68n+WP/jvhF98Ig+xsV/r40ZflyyUiV6ERVZfiZC3j9PR4AMKO1G+a0aS3T9QFR0Zjgd0Vk+RLPdhjXQrLSBiAcKCdIxII5QlrfV8PCecF7ojDV1sa10SNgrEXW8j7+7j1WPQwQqq+vro63s6QToU/OzYXH3oOUZXQaDcFzZ0CdId2csu/x0wj9FZBYFp9mTbCisydlmTRQfa6RC+cKnTfU1EDApPHQVJVuuy+nqAhjL1yGT7Mm6KNkRRJR/xsVEYCYnp8Pt93/iSxXYzAwvEkjLO0oXp9VkIyCAvx14zaeRMfCwdAA9yaMkbt/gmPYSlcXBwf1Q11j6YPSAqKiMf/GHdLkUxDBMVzCIvsXx6eNhL257DsbHDYHrx6GwnfXfcR+SYK2rgasHExh52SOrt4tUaeh8tVOSrl34TXO7rmP5PgMmFkbwNrBFDNWDYKpmKj+qkrId2s4WbyAKkO5n9+RyL4YYX8KanTJesyHvvbChDpkA2RvhCemOZH1u5+l7IGRmiOc9bqLracsujL5uy5tB7hh+TnpvltWDdlGSnwiSd1C8H0AIsHKmdh9pEyKVNw9HoCtE/9D7ab22PNqrdi6ZemmNgzcXzKPDCYd9T2cERwQKnWfqXh1MwjL+5HTwk/Z7IMBs73EXpf24yc2jduL3Mx8qe6j7OdVmeohz5NXo57+UIRlnIaH+UpxVRXqu1ZjTFcDuAASs3NgqSu/SH3QjwQMPn2OskyFRsOXBdJpMooymAY0cMFGr26UZeeCQ7D07gORbYoztsproIm6/ubYUXCSQzJuvN9lPI6KKVefqBA3SSllb//e6FqnttzvoWwqy5imUpAR5J8uHeVeVVYUihjDAOC8eQdYFLEJgmM4JrkryWc6Jqkz7MxFjz9BrsUORB/bitlhuBLTC6oquvCy8ZVcuRyUlLAxacoR/EjIQGv3Ovh7RX+lvp8kQr5bw1R3FrILHqCO+T2k5x5FQsZynoGdW/gUyVkbUcSKgoGWN3TUO5GOTXSm4VtKH9gY/QcNVcIVJiPPD2k5B1HHnB9oxgUHRyL7oZidi66WK+Gg046n4VzCKYB/0gZkFn9HTkkSijn5QgYxlZF84Et3sLhkmTsAv50xzeVysXnCftw/QT0JNbYyhApdBekJGZTpyes0c5DZmH58/gXWjNhBWTZglhembJEtkLiUTeP3ib0PDW11ZKRkITdDeEdO2vuoSsa0DCjUmK7xma4G0IByP4SbWVlCg0m9mslRwIRqbfcuIsuGNG5Y7vbl4cbnCMrzM1u3ksuQBoDDg/pjX/8+lGWSVuDlha6iguNDBlZpQ7oyEWdIHx7Uv9INaUAxYxgAXs2g3k4XHMOChjQA2JlL5/qiDK7FDhRZ1s/uhtINaQAY4bMfu3f64N7thZVuSJeir9kPNsaE64yRNtkN8Hv6NDiaXQONpgoL/ZVCx1+SPMHlliA2jS8VqqnaiGRIAwANKhhf+xqmOvkjKicQ+yI68soOfvVCN8u/McTuMCbUuQltpnTBtdpME4yrfQXTnB6Rfn43aDQaFhyeikXHqNNRp/34iZS4NEpDWl7aD3ZHv+ndKcvkNaQBSLyP7xEJlIZ0dSW9KByXovshq7hi/alrjOk/iMFyBlBJA0NFvn8lRyNDBfeEj6BWsCBTWrUoV7td6jhSnr8d8ZXyfHlZ2L4NPGxtlNJ2dUfSRLC9g53C35PFFi3Tpmzk832vnK95LqpGFra0tBxoaSkv6ZM8cAEixRsFlgZrEZ06FNaG2yiPAS6cLd/C2ZL//UajaVC0xKeL5TJoMvjftXQaeWElr0Q6hSobrZaIya2YoPGqQKcRbeE51EOmaxq2rYdh/+tHOjds5mF4DtmGh8/CeedCIhLgNXo3+k7gxyMYutVGfq/mYDmaAQC4mmoobmIHz6HbsHQT4cfdZuBmvAuJQ+fhO7B4g2j3Tar7kFWVp+x9VAdeJa8HF2zoMiv2mVkTgPgHMbdta5wK+sALFqwKDG8iXoTeRl8fcZmZYuuI4ktautA5I01NqEnpIy0OhoqK0HZ7MVs56YPHS+nP/icy4wp1oIkKjYYbY+WXgkpMagkL89dyX69M6DSaVGM4r/ARtNQ98S3BFY6WbynrPE9egZSCD7DUdEdiwSvQwA+O+5H3FE+TlsBEozFUVbQRl+uP4bX5BpxvpBtsdboCAHKK46DNtEYb8zUAgLCM4wCAEk4O77WLAV8iNCbnLp4nr4A205rkVuIb6QYDNSewOAUwUKuNuFx/tLXYgFpaHfAlyw/F7Gw0MBxHqi/YJ0HOnH0p9HrYUCKoq6iIBa/eW+DZoR50dNRx9VoQ/v17ANoIJIfp1HU9WrnVhpoaAzQaDcuX9gUAvHgZieUrL6KnVxNkZxfgcWA4/O//j/qPQAFdRQ+5hQHIyLuAOub3EZUyiPhM0nxgZ3wcmflXUVjyBYmZ/4CtOxtZ+TdIx3XNAxCe0BzGOpNhrCM68cneCE/YaLWAnqo1PmfeAptbzCtjc0vwNGUXVFW0EZJxCeYa0u0etjGdiSORfeGftBH19HqgkJ2N6NxnFbY6La/7gLTuIFQsPjkTi0/OxKen4fj0PAKBfi/xPfwHQKPByFwfBub6cO/dHL0mdYGmrvCkZtqyMzizi0g1f/DMU3TyAGYsPwtrCwPcOs5PEDf77/No51YHTy8vgP/zCHRs7URq58FTviH+8Fk4HvjOxtV7wTLfB4fNwfkt13n3UVxUAn0TXVg6mou9D3Eoyq2jpISN4wcDMGFaJ7H1/O99wrp/ruB2wGIwmOSAXnWGIfJZqXiVuhGtTBcrpF/S8Mca018jkzFp2jHMmdkVfXs3rezuVAjaqqpwt7UhJVqpbNo72Istt9DVlsuYFnWPO/v0lLktKia0bI79L98Inf+ckqpQZY/9IlxKaiC49zWS8vzV0SNkCvAri+DqM5udBDrdHD8SXWBlEQYamEhO6QoD/U1QVW2M/PxLUFExQGb2apibUiuvKBJpxzCbk4GiklCoq4p2c4nJuStkIJfyOHEeWpkuh4NuLwBARtFXPEqYBU/LnQAApoo2PMxWUbZbajhHZl8jGdGl2Ol0w/PkFZTXZhRF8Pp0/lt7vEz+F7UcOqCu3iD4RrrxjOmfReGopdVB5L2VGs4HDwfwXpeipsbAw3v8hCOzZ3ZF956bcecmke1246abmP+XF3p0F57sL13uRzKev0WlYOH/zmHjetGKN4K4WBFBZaWGsIOpH6k8v+g16lkFIzPvIlKzd4PFTiEd65v3hbPlO9I1VMGMggZuW9NZIstaGlOrTYkykMfVvkp5/nfl6MmnOO77HO3a1MW/S/th6MK+Ml0f852/qOPsSMg4fo5MwuBe5EWSkPAEdG5TDynpOWjgRCQqWbrpKhJTsrH73yFQUeGvKrdobAcA0NWRzegFABW6CoYu7CvzfQBAYkEGLDSkC/o9E/sYw2ylD/gGgCP7/eF39hXGTPIEgyF6R61j1wZY988V7Nt5HzPnkV1jOlrKpl6kKP5YN4/ajmZQU2Oia2fpNGA9u4oWq69O2OjLpjkrDeVJrW1noC+2XEdNvu3ZDQFPKM+72cim1SmKzrWpXT38QkIpz8v9PiJcSmoQjyInNEXFxKSJw8n4dfwKTGY9qP4K/mIynaCu7lkhhjQg/RjW1RwANWZ9WBkfFlmHWUZHWJNhRjp+mbIKvpFu8I10w+3vI5GYz1+tr28wGr6RbvBPmIm4XH8oCi2BzGXqDGOUcPj+nNpMa7A4BQCAgIS5aGMuW5CXINdvfMCESYfhPXQ3uvbYhOJiFq/MP+AzpSFdSscu63k/Eycfwbsgxfln1rMiVhv1tQaijvl9oeMaKpaTZ1+U6/pV8/vgTkAo4hJ+YtVOIr5jw+L+WLHlOsK+JiIk/AcAYO3Cvth26CHyC4rxPpSYzCelZsPBxhjZuYXY9F/F/u3XhZ1H3yerKcv8vj/DuFc7kFhAfCd6+i/GiBeb0e9X/eUhp7Dn600Mf74JAJBSlIV+T1bjZ3Euqf79JHLuh8f+RMZVcYa0IE8fhwudyy6Ow9lvnfHwR8UkVCvlj12ZptGAO9el0yZ94B+m5N5UHOUxfEWhiMAqUTBo8s33PqdI5wMoL/aG1LPzt/E/lPq+NfAplZori6BWs7zo6S5EUnI7mJsFIjNrBbKzN0FFhZj4qao2g6ZGX2Tn7Iauzgxk5WxBcXEwdLQnQUdb+Xq70o7hbwlNwWITeuNOtagThpRw8ssc55COB9rfhRqdesLrYuADFwMf5LGS8CFtN6JybqCDRflXhQRdTcrSxeo/PE6ch05We1HI/gkaTb7vs5lzTqJr54Y4dGA871zHLut5rw0MtJCTWwgdbWofdVncOmqo3nA45XOLbN6Q77t77xSxQ+DayBYB58n2R6tm9vA/Syjy2FkTu2qHN/Jd1W7/cgl5enE+75yne10oi8E2bbHYZTBl2aBaHhhUy4NnTJdw2DjtPh+JBT8BAKsajkSb5IXwbU2kP/d5sRV3OvwDr8d/41b7v3n12zxYiC7mfM+An+nSZUMuJStTOBfFw4Q5GOoonXqRIvljV6Zl4e27qpNlpyqiLefqcXVGlDZ1Wh51ohl5KKvZXQOZMBETpsYW5c+Ip6szF+ZmRMIhS/P3MDcLhJXFr1UTeq1fdYiHm7HhEViav6sQQ1oWTPX/gYPFKzhYUPsUE5ANhbLG9Y+8pxLfR4thDg/zVUgpCBIq43AVm0Zdg2GMlIL3yGMlwVCtntztfPmShJ5efPeXnz/JagYNG1jjxQtqF6IaavgzkOf5Q32NtI8ybR3ZAqy1KSa7DjrdkVUci08/jyOPlYTcEuqEa4rmt1iZfhcUg0NHAxEVnQoOhwtbGyP08mqMfn2aCdUt666xf/doOFGkow14HI7omFT4B3xG/I8MymsfCfjczZhzCqFhP0jnynLwyGP4nn0pto485BUXIyknF6HJKYjPykJybh6yCgtRyGIhq6AQmYWFyCosQlZhIYpYLMkNyoheNTKmpdFzLg+ikmrIQ31z6eSq/lRE7QL0cFLeao0y+Zb+kzeG84pLkJaXj6yiQt4YLmKxkVVYiCwJ/2OlSVsKiz9CXVV8PIitdhdciekDM41mSC0MhoEaP+ips9V+PElahG/Z16Cn5oCUgveopz8cjrqEr6VfdBfU0uqAInYGEvNfw91MOEFCPisZb1I3opD9E23NiZXfnJLvSC0gXBdKODmIyr4BU41m0GZaSvU5qdH1cT12EAbYyy9FOWZ0W3gP3Y3ePZsgKTkLkZHkjKFL/tcbnbqux+PAcGhrqeGBfyge3iNWo7dvHYGOXdajR/dGYDBUEBz8Hd7eLdGzR+VLMNagWG7e+VjZXag0zsQ+xtufX3Gl7TJwuFyMe70dLA4bG5uMw9qw88hlFfCOqZjg2BUjX2zGKff5ONVqHvo9WY1jrcQHgrq518a92x9RVMSCmppo87SkhAj2b+Eu7AbZ2IiIRdAzFI7VUCbVPmlL5x6bwGYTqgq2NkZQUVFBdAyxYkVltH4IjsP3+J/Izi7AoaOBIo3pw8f4abBP+RI+UyOHu5PqjB/DT8PN5XLRsdtGzJreBf37ChvxAGGM6+pq4KrfLMpyaUjPz8eKew/xPPY7coqExfPlpTxJUDrVdsR/A8QHysmb0GPGlRu480VYck7Sdco2msUhT5ISqv52dHTAgYH8IJFXsfZws+XvkvzI2g26ihbMdcYis8AfX1ImQVfdHXQVHfzMv82ry+EW4k1cfRhp9UIJOxXZhS9Q12Q/DDS78do10uqNrIKnMNTyQjErEU6mov1sZbkHQHlJWzr8dwTxWVlC52+N8ylX8GFFcC44BOsDnlTKGK7uvE/fhc8Zp0SqeFRnHgZ8xuXrQYj/kQEWiw0DAy107Vgfo4a5S764HNy5/wlXbrxHSmo2srILYGKsg5bN7TF0UEtYWoiPa6GCywXOXHiJzxGJCA75jrz8YliY68HSQh9DB7ZEsya25eovm81BZFQK7jz4hKD3sUhKJr4HNDRUUcfRFJ06uKB7l/JJwXK4XPQbuhvZ2YSPfmkAYg3Ko6iwBL06EYuWw3w8MG6ycFZhDoeLbm0J1aDrDxdBXZ0s8/gs6R94mK/E+aiuGOwgVmNfoVu/1XZlmsPhwmfcQbDZHJw8MhHW1tLpFTdpbIMmjQkfpkNHA0XWEzSUS41pwXNlodFo0NFWx8499ymN6U+hhH/n/l3yia9fCAnF4tuVl3xBHEw5NaZrEE9Z31hjrX7IKXoDHbUWyCsOQXzmFp7BHJEynmRo5xd/RniKD5xNT0CFpg4322+ktt7EOaOFDT94Iz3vOun66kBmQQHleXMd7QruiXRU9BhmsRPBoFsgNrkHbM0kr+IWsnNxLGo6jNRs4G2zCudiFyO96DtGO+yCFsMAWSXE6u1/X8dgocttbPncG1oMQ0ypQ0jfHf42GYXsHEyvSyRi8YtbgXxWJnwcdir0vj5nnIKryQKFtlmZZOcUos9g6s8oN68Ih088weET1AHVpQTcXii2vEMPfkrp0rpcLnD+0mvsOxQgVD8pOQvXbn3AtVsfpGpfkL5DdiErW3hsxv/IQPyPDLx+S3zPTJ/UEd79XaVuFwA27bgjdrW4qJiFN0ExeBMUg/Vbb8HAQAszJ3dEx/biXYIOHA1EVHQKXr6JElkn8OkX0udIhSyfUw3CqKkz4dmlPh7dD8WZE89w5sQzMBgqMDLRRXpaDlglfPnZth2chQxpAEguCMK7tB2SDGmFU22toMCnEfiRQLhfSGtIK5vevZqILLt0hfAntJBjlv8hIbHKGtI1VBwm2oORmnsBAJCWe1lsXQ3VusgrChFZzimTEphGo86OWZUpEqHrraaEINvyUhljmEEnVDFY7CSp6j9M2o+JtQ+huwURBW+j1QjT6p7Cw6T9lPXZXBbPkAaAvtaLSccuep5oayp/5rayvExZhYc/psJEvTHq6FaNTIaKYPy0o5Xyvqs2XKc0pMvDijVXKA1pKvYc8EdOrnRucSUsNuYsOiuz20VGRh7+XX9dYj3f8y/FGtI1VBwLlpJ3uVksDpITM0mGNAAsWk4t7cdQ0cT33ECUw+FBLqrtyvSxk88AACOUvP0lCxPHtYfv2ZdYs/46lv6vN+/80eNP8OjxZ1iYyyZLx+Jw4Lx5h8z9sNHXh6WuDjRVmTDS0IChpiaMNInfJ4M+IDhRuqCgxS8AACAASURBVIfr74iDCBWO6oCuujs+Jw+Hg9FGJOUchYUuP50wDXTEZZBlwky0vQEABSVf8DGhGyz1pkOTWRcqFNnS1OjS+atWJeg0GqjC21gcDqqSF//MqzdxO+KLTNdoqarCzkAfZjravDGswWTCUFMDF0NCpRrDiekzYKg7HZrqonfUBPmW+xp0GhM6TGMAQF2dNgCAmLxS+SouSjiijR8dpgl8YxZglP12AICxmi1M1R2kem9paGW6XGFtVRUmzTyO1DS+ggqTScfOTcNRz4mYCHE4XOz67yEuXyMHd6qo0NCkkQ1aNreXyw1j1/6H8H/8mXROQ0MVeroaKCgoJhnEluaS2y8oKMZfi8/hcwQ52IvBUEE7DycYGmjiW3Qqwj4noEhAgrC3907Uc7LAvu3iEywxGXRMHtceU+ecFCpr1tgW1tYGYLM5yMjIx/NXwoGjnXptxsMb84XO11D1YDLpuP9sGQDg+KHHeHj3E1KSs2BsogNTMz0MH+0BVzfRkrF9bM9UVFdJVFtjOj6ekGCpU9tMQs2KxbWZHR74h8HERBeTxhOC5SdOE+lX9++WzSFekiFtqq2FzT27o7UMqaYffP32RxvT9yaMqewulAt9jY4oZiVAS7UhbAyW8M5zwSYdC/IpsTda2kbyJMdK2MqVDawodNXVUZgrLKWUnp8PLVXVSuiRMGsfBYo1pEvHcDMrS5EKMWV5HhMn1Ri2MNpN/DaUbkI+qfZh7PvqAy2GPnzsd+Jh0n6kFcVirMNeAMDp6HlwNxkOOo26nwcjJ0BLQEbvWeppJBV+xdQ6J6R6/z8NDoeLLwKBj+rqTNy5TPZ7V1GhYfbUzvDu54rh4w7wzg/o0wwzJovPEieKN0ExuHiVSPpiZWmAU4cmilRbOHfxDRq4WElss8eA7aTjv2Z2RR8v0Tu1Hb02gfMrXutzRCLeBsXAtZmd2PconWD07NYI82d3F6sQ8TYoBvOXnucds9kc/MzIg6GBFmV9Ue4Zgm4dNT7TFc/oCe0xeoJsiV8qi2prTFuY6yH+RwaiY1LRvq2T5AsqiE3rh8Cz6wacOfcSk8a3R7jATF1XhhSdnQ6K3vpb2rE9RjdvCpUa6bQ/jrqmB/Amrh6aWZOzL7qYncOrWHvoqLlCQ7UucgpfwVx3Iky1h8BKfy7ex7eCqfZwJOUcgxrdQkTr1Ys6RoZIoTCmw1JSYaMv+2qdoul08ChiM6izd6rS6fj018wKGcNxKf1hYyreLQgA1Ok6JMN3sO0aUvm0uqcBAE0NiCyiC13Iftgz6pJXhPrX+v1WkhWJYDIQFRoNZ46Klla0tNCHigqNp3nsd+Wd3Mb0gl9Gpv/NBaSselQMGdhCYnv7DweQjmdN7SzWkAYA/1sLSIbq/KXnpfI3ltYn2bWZHbp0rI/7/vwkWkdPPsW8Wd2kur489Kg1G7e/y76jDAAX//PHwMkdFdyjGiqCausz7TPSAwBw/Je7hzKRNhtPKUaGRADUp9B4zJlPBOMsnNdDpjZEPYSPDxmIsa7N5H4IF3Oo/UxrqB7QQAeXWwKGCtllSEe9Jdxso+FifgH2hmvQyPIBTLWJ9MaWulPQzPoNrPXnwrVWMBpa3iEFG7rZRqOxVUBF3oZCaGpFPSm4//Ub5fmKRtQYptNoCJs3S2ljODqxNQAg4rslIr5boqBI+aoXLBZHKOFCciL1/ddA8DCA72bRydMFBvqaYut39nRR2Hv/u7SfRENaWs76vSYdD6CQpKWiVQuyC1BenuKUbQBgyfyepOOg4DiFtp+RloMx7v9gltdmAMD3yGSMb7uKV96j1mzS79ysfIxu9TeWjyJiEIKff8Wolivx8CKxMDLTaxMOrb6KiR2ISeyMHpuQ/GsHHgAWD9uDpSP28Y5vn36Oka4rFHpPNchPtTWmPds7w9RUFwCQmCQsj6VI9PWpt4ZEUarm8cA/DEVFLOhoq6NjB+m/CL+l/xRZ5iGDSwcVhSWK15muoeLgcIugxlBMSvTqTm0javm70KSUCu6JMOLG8BhX6YwNUUgaw3bmjwEQWQ+daiVAjak4I0wUDIYKDI2qpopKVSUri58gR1eKZBWisjHKQxuPOgprSxA9GXZfW7Uk+72+ex+r0L6UnatmSxkYKS37V1zEsRcr4bOQMNr3r7yEw09E78bsX3kJhwKXYfbGoQAAm7rmOPn6Hxz4h9g12nWLUKg5GLAUALD7NlmxppF7bTRw409AEmLSMGll+QNxe9RZiB51FmL7Er9yt9Gjzp+rZlJt3TwYDDrOnZqKTt03YrgPMdOzszWGCp2G2Nh0sNkcIZ3pb1EpSE7ORnJKNnLziECam7eDERWdCjNTXWhpqVFqTq9a2R9TZ56AZ9cNcHQwhZmZLn78yMCxQxMo+zZimDvS0nNx5VfQyL7dPmIFyMuy5wX1StKABuV/KIYkJUuu9Btgpq2NZAoXgM8pqahnalIJPSo/sT//RlLOcbS0rcnMBgBeznUx5/otofOR6emV0Bsy4sbwYk/pAgJFIWkMl1VmsTMvv4rI8QMBeP38K/YcI4JevdqugZGRNk5emY0rF17j3vUPWLlhMMws9BEXk4a1yy/Co70zRk1oj4yfeZg1/jB09TR415cH+91bAADRM+bJfC0XwOy7NxGXnYkr3iOkep9Srg0eiYamssXohKQko8/5UwCE+1sioE7AYnEktlVcrLiFEEW5F714Rd4FmjROev/W7p0bYPue+7zj63eC0a6N8hIuSascIi1BgREAANcOhOxeeFCM2PqvH4aCqcqA8a+A0b/6bMPR5yuQnZEn9rpS2pRxnek1uo2MPa4+7N56FyHBcYiOSgFXQjr30mDFyqbaGtOlPLyzEG/eRuPwMX4GxFrWhujlJZyNasIUYT/k6zc/4PrND7xjqkQvzk4WOHZoAlatvYbEpCwkJWehvoSgjNkzuvCMaStL2RQknsVQb0dNbCmbJmdZbnyOUGiSiKrM8k4dMOPqDaHzc67fwt3xFZsZSVHYGv4NW8O/K7sbVQZxBkFGQQEMNKRfJVM0yhrDAKQew1/j64DDJR7UTrUSyvWeHbs1QKduDXnHrBI2Tl4htq/7ebdEP++WPLeOWeMPY/eRCbxkWhOG7oWaGgMZ6cKT24omLDUF17+GS64I4PyAIYjM+Iklj+5LriwHbi0c8CiQ6EvAk3DMmd5FbFBdwJMIhbyvTS3FJTS6+/AT6djNVXr1lrIawRFfKibts6I4ELAEI11XQIVOw4lX/2Dr1bmY0G41GEwi0HvhLh9M8lzLOz78ZDl83FZC31gXO2/Og/e0TpjkuRY6Au49o+Z7YZLnWvz3cDFm9NiEkmIW9Ay1seniLOxfcREcLhfrzkyvlPsVB41Gg6ISAHbxWC11XTv7qrMwVu2NaQBo4WqPFq72EuuVJ423rY0RDu0fK3X90i2liTLM1EvJEJGMwtagfEFVy+4+KNf11YnuTtTbmOK232uoftQ2MqJcie588BgeTR4H3UpKda+sMZxfTCUGSE2pIa0IngWEg8sFho2RvBrm7GKFp4/DwWTSYetggmYt7LFk9SBwOJJXX5VNfRNTqVe0W1hao4WltdKM6bkzuvKM6azsAkyedRwHdlFP9EtK2KSVVTVV+R/dFmaySbSKIyycPEkbNHKv3G1l50i/cnzt1ge8fhuNpy+Es+NWFAbGOjj19l/esW1dcxwK5K+SevZrDs9+zXnHOvqaOPHqH96x10gPeP2K/Spl+OxuGD6bCJLcc5fsMrHGdxrp2KyK5NcAACMzXaQpwN32/K8EeR7tnDBzXncYGevAq8M6dPVqjDkLvQAA799GY+Hs0xg5tm2VUvqotj7TVRkWi4MpM4jkBcOHtpL5eiNN6kCUuEz5A3pyioqQW1ws9/XVEVE+teKUUmqoXpwdMZjyfFZhIVx37qMsqwiUMYYBoOPBI+W6Xl48uzUkGdL3XgoHPpn92r5ev2skhvp4YOAw4rtv6ZpBoNEAOr3mcSOIro46ycf4S2Qyxk87ylvRL+X5q0h06UN2Obl8dobc76umrrg1tJ9SuigoigVLz6NDj43YuutepRrSiuLk3XeV3QWFwGErZlX6xmViN//vdd4wMtYBAOjoaiBT4P+sqas9bgUsxqmjT5CWmkPZTmVQ8+2mBHzPvURiUhYYDPkysVnoUgfyhCbLrw+86fFTua+trsz0cKM8L0ploYbqh7666KAsDpeL+CzlBieLQhljGADS8vIlV/pFaQBieV08ABC5p2tQOAvndCcdf4tORc+BO7B64w2s2XQT85acw5K/L5HqaGqoQlOjauioK8qIkoZnLyPxRoxfsro6E8ZG2nCqY45WLR3h1bWhyLpVhfOPPkiuVA3IzlTMpCqHIkhUTY2J3DK7FsxfrjP+9z8J1a8sfgs3j6rA+MlHYGVlgOCP33kuHrev/SVXW72cnfAxUTjIaMW9h+jr4ixze4+jYuD7QbY0rL8DPZ2dMOfaLcqkorU3bsOoZk2wsrNnud+nmM3G7fAv6Fu/XrnbqkF2prRqgf0v31CWdfjvCC6MHIqmlhWrrS1uDLezt5XZn/txVAymXL6mqO7JjJkcWfZk4V1iAgZdpM5cVt/EFDeGCGfI2x/0GhuePyGds9c3gP/IcUJ1R165gGfxZD92eQIYRZFbXIyGB3aRzjHpdDzxoQ5SL8XDvQ42rBqERcv5SgqFRSV48CiMsn6jBtbYuWl4+TusIHR01EnZEqXVgZaV7v23obCQ7OJUt7YZdm8ZAVUxLi+37oUopT/y0G7WHgTunI7Y5AzYmhFxVAnp2bzy5hO3YZxXS/h0c4WOphoO3SSCmL/9SMe6SV7Y4fcELnZm6OJKBGmGxRDfLy52lZ+4rmyqb3nhUEzaLa0N8IlC1pBOV8FVv7cYPLxqZMGuMaYVhIaGKl6++gYdHXUs+19veHaoJ7eO59gWzbH2UaDQ+bziYviFhGJQw/pStzXv5h1cDf0sueJvSui8WXDZspOy7GTQB5wLDkHA5PEw1ZZN/rCIxcKGgCc4EcRfWagxpiuH+e3aoKOjAwafPkdZ7n3qLKz19DDNvSUGN2ogU9ufU1Kx7O4DXsbByIVzJVxBIG4Mt9i1X+p2gN9/DD+Ji4HPtYvQVlXF7aGjYa1LSJ4m5eVi1ZNH2NiROtHGxudPEDp5FjSZTBSwSrDh+RMc//gepz4FY2QDcgD6qX7evNdlVToUQakh/XnKbF4myxMf36PV0f8kXuvm6gB1dSbPWLS00EdqWg5UVRnQ0VZHk0a1MGJIK9Syqjo+sqU417XAq7dRvOOEpEyp0o/LwrfoVCFDWllGuzIJ3Dkd15+H4sPXBCwf3YWyTv92DaGjScR5dG5eB1wucPo+4frg7Un+n5618zJqmerj6P+GKrfjYggLisW8IXsU1l7jprZ48ZScMda9TR28ex0lVJfN5pDcPyqbP9KYZnGyQaMxQKfx/Rq5XBaCEjqguZV87hC7t49UVPdAA6DGYKCIJSyF9L/b93Do9TuMatYYI5oKK5YAgP+3KMy5fksoWImuooJtvXpg1rWbCutrVUeVTseFkUMx6qwfCik+z2I2G633Eml6HY0M4WJqAldrKxhpaqKEw8HP/HxkFhTiU3IyXsZ9R0GNTjcPLoD84mIkZOcgIVu079qdL1+hraoKCx0dWOrqQoOp+K+dZlaWGNSwPvxCQinL47OysOTOfSy5cx90Gg096zmhmaUltNSY0GAwkZqXh+TcPLyIjUNMRiayCssnoyVuDAPEzsg/XTqKHMMFJSz8+/ARLnwU3sbc2afnbzWGfa5dBACETJpJOm+upY093XuLvO7rtLmgqxCeihoMJv5u1xHHP77HztcvhIxpZXIkmPB7DZ08i5QS3qdRU/iGfkREeprY6wUzAa5Z0R8e7srRgFYGXTvVJxnTV66/x7SJ5d/tE2THXnIA6Ir/if6fqMpM2nQBP9KyMH9oB965qX1bY9CK4/D7VzjwdOOZAHC5XJxdKbwrAwBZuYVQZebi7psIdGshOQv0lWNP8N+a6yLL7154jbsXXossl4aFW4eV6/oxE9vjxdMvSEvNgbEJ4TPdd2AL7N56F+OG78PsBV5o3NQWl88T/XRXopSirPyRxnRwohfsDJbCSJOflZBGY8htSCuDd7OmosHWXZRlkenpWHnfHyvv+8vUZsR8Qsrqd3oQS0NTSwt8+msmmu7YK1ZW7Fv6T3xL/4nrnxUjQfU7UHvjtnK3MeOKsEShOGRZtRVkfY+uKOFwJK7isrlcXAsLx7Uw6STS5OXdrKnoe/y0SAUZecbwLA93eDnX/e3G8HRX6vgGcZQa0mVJza/Y1arjwe8BAJpMplDZzBatMOOO6P//rbvIGuDVyZAGgE4d6mHVBr6Bdv7SG4Ub02UVQzq2l24HMLDMCqc8qNBoPNeD8vqHH1jgLXRuQi83TOhF/O+/O0j+3ts7dwDp2NJIl3Tsu2Ik6lgbY+g/J6Uyph3qWcKlmS3CghSbHKeUKx/XQE1DeAzIgkNtM9BoQEpyFs+YBoA6Tub4GpGE+TNOkuov/XdA2SYqjd8mALGQFYegH+3xMs4ZEalTeec/p4zD6+/N8DaeiCwPSRqIIlYCIlKn43ksXxPzeawj6RgAUvMu4UWcE9Lybvyq44Cswud4FdcA4alTlHo/6gwGNFXL948pyLx2HpIr/eacHU6t/FDD78Pmnt2hmHQU5UedwcCefr0U2uYsD9nVgaoDtnrK9clWJhlidjEM1cWnCH8TFM17LSmd+J+KqEmTJO76U+9SyYKWFl9aMy+/auVoWH74NgYsP4Z1k3pKrgygkZsjtpybjpX7x8BawfrMU5f3LbchXcrh01Ph0oCc5Xf1JmFXlibN7cTqslc0v83KtDrDBs2siDS6aXnETPlT8lA0MDtLqtfQ/CKexzrAyWQPaWW6te03kjH9KWkw9NRbw90mAnGZW3nn0/JuwM3mE5JzfJV5OwCAj3NmwH3PAaTmlW+l5eSQQXC3rcU77uvijKtKXpWrijiZGCNy4Vx4HjiC75mKVXlQhutCDbJDA/B14VysuPcQ54JDwK5kFYraRka4MHIovE+dlVxZDL/7GFZURr7KgEsZ4kygShev6CToC5yRKb1SS1Vi+OBW8D3/knc8aORe+J2aJuYK2bC1NcaXr0m84/AviXCuKz6gOL+gGM8UIJ1nZ2uMkNB4AMD74DgkJmXBwlxxOt3lQZT7hyRadXJBq05ENuWfqdkY0ZpIktLNuyXmrB2ksP7JSy1bYUlbQyPtKpPpUBS/zcp0ROpUZBe+ApuTB9CI28otkl/BIr8kElpqRLCStipfYkdfoy0AgEGXLauhvLyYPgmRC+eK1EwWRxNLC0QunEt6CAPEVvGfzKNJ4xD610ys604dBCItDoYGuDZ6BCIXzkXI3JmSL6ihwvi3aydELJiDR5PGQV9DtHyeNLSyqYXNPbvL7X7S9Nc4rBnDojkbWnVUF2TFzaqWyLJXCd/FXjthDDm1fIceGyl/OvXajOHjDmDOorMIfFZ+9wVFMmks+R7S0nPR23sniqRIf377Xgj+WnwOk2adEFln7AjyrurMeeIXshISM+E1YLvE95aG4d5k96MR4w8opN2qgqGJLhq5OVZ2N34LfpvltCLWD6gz7cDiZCIqfRmMNXuinulBxGSshbFmT3DBgo4akY1Ig+mItLwb0GA6QJNJ+BpxueSB72SyG+Gpk9HI/Cq+pv8FN83K/bK/M94HAPAy7jvOf/yE75lZ+JKWjoKSEuipq0OTyUTT/7N31uFNZF0cfuvuRgtFi7u7u7s7iy+Ls8gutsiiy8Iii7u7uy/uLkVKqZe6W/L9EZpkGmmSlrbw9X0eHjJ3rk0mTc7ce87v5HWlsUcR2pZU7z9VwM5WZ8Mgq9utzORt8lRMDA3pWq4MXb+qOzzw9eP4q9f4RUTxPDCI8Lg4xICNqQk2pqYUc3SkRv58tC1VQqusei9Dgmh1aCs3eg4jr6W10jpnvTxJtpN9/qyMTXjWf7TKusPOH9GorjwF1y8GwGvIJI3nDrrft5yCu60N93+RuX3d8fbh9Nu3PPDxwz8qioTkZFJEYuzNzbAzM6NsHhfy29pQq0AByrlmruRU6t9wUkoKm+4/5ILne+nfsImhIfZmZtK/4ar58pLHSrlWNYCjkSktH5vxzy6hu9mb5z74fQ5l4dQDnHn8h9K2vZstwd7RUqEtwOXTT2nYslwGrlJ73Kysue/vy+fICNytc8aqnzbMb9CU6h/fs/jWf0yqKcwQufiW+jic1s3LcfHyKx4+Ue/HmpIiws8/HD//cB4/lciELZzTRav03d+Sy6d+ZeFfpzhzQRIwGxUdT/P2sh1dRwdLDAz0iY1NFGRyTKVY0Twq+66ZxthLSk6hQctFuOaxYWCfOjg7WeHrH87RE4949z5I6uNcsIAj3t4hSuXWNCXt2CKRmAYtF1G5YgGKFnEhNi6R6OgEPn4K5qPXl+9SZaRh2wo8vfM+u6fx3aOXWfnUM0iOmEQu3xcDf93O/EntcXWSGKnJKSIiouJwsNVO5u5bIgZKb/6blwPHalS/4PrFWhnImtYdfv4obpZWzKjZSKN55PJ906LCDJXGtDr6tljK9jOZp7+sKR6r/pK65DiYmeNkboFnWAgpX1OQy2tCp0rbKdOJVnZODNz19cEvOhLfyEiW3rkBwPS6DXCztMbKxISyTi7Sh2Qx8PpLML5RkfhFRTLzmiRItFeZclRwccXNylpQH6D57q28DfmCuZERFVxc0QNu+Hgzs25D5t24SrJIpHS+O/bcZsNWRQlFTdm4eiBFNPB/lVcMqVenGH/81kHnMdVx/tIL5i3WPji2WNE8rFvRT+X5mNhERk/axfsPQRr151HYmQ2rBrBu8zWBC4ouxq5/QAQ9B6Yvcahr/9lNXEwCnSpMzzFuHqkkxCexbvVFbl1/S2hINA6OVrjksaF9lyrUb1QqM4bIVN+yH2ZlOpcfg13H7tOrXRWN6m5e1Bf/YJnovaGBfo4ypEHy16qpIf0t+bdp++yeQi4asmHZOfIXduLSqSfUaliSS6ee8ve2IdLzk37axLMHXri627P5uHafrRYVJGnA07Zd/PtBvN4FERwQIa2TaoyLRWJWLTjJ1bPPMDQyoFipvMxe0VvQZ8feNcmTz44Ny85Rr1lpJs3tDEDLSjM5/XC2tG6Qfzizx+5i1V6hT+3ODt3ocViiEx4SF0tInMx/OKP+1HFJSdK+5Zlz/Yr09YJGzeheqqy0fqs9im4Hu54/Zdfzpwr1AfZ27E7FDauITUri5tfkMCYGhgwoX4ldL57iGRqi0N+DR58UDGlTUyPyOFsjH1mVkixZJIhUkh1uzYbLLJmXcwKrmzYqze17H7h4RTtd9D7d1QfWWpgbs3JJL1pq4L6hpwerl0mkaqtULCAwpnXBNY8NJYq58vqtf4b6yamYWWi+05pV/LviPKePPyI2NlFaFhQYQVBgBM+eePPmlR9Df26SjTNUJHdlOpds4+Tl52zYe5NKpd2Z/ktLpv91nEu33pLfzZ7dywcSGhHL0Kk7mTexHcULu9B/0jYio+IZ1qsOLepJnkz9gyOlK9NpV6qPXnjKpn23OLpuGABDpu3ig/cX2jctx+j+DbLlmtPjW61M/0jERMUxsdMK1pyfnN1T+Sa0qDCDzSfGMbDNMlbuHsGYPms5+WCWQr2Bbf9WaUyrW5luUWGGSkNcVbuwL9HYOUrcTs4eeciJfXelbiItKszA2tacTcfHYmllSkJ8Eiamksj+dtX/4NidGdJ+hnb8hyWbf8L6/1y54tUbf0aMlcl8nT8+ASND9cGKqWzcdp3tu29Jj/v3qsXAvnXUtMgenj734flLH65cf8Mn7xD09PQwMzcmr6sttWt40K51RSzMtU+L/v5DEJt33OCzTyh+/uEYGxvgUdiFls3LUr1yIezsvs2Cikgs5snTz+w5cJe37wOJiIjF3s4Ce3tLKlcoQPMmZSiYX/u4iFyEtG+6SGBEm5gaYWtnQVhINIlyfvjmFiYcPaed22Iaclemc/kxCI2IpVHNYvzy1bCdM74tl7ouZffygQD0HrsZE2NDpi4+xqE1Q7CzNsfc1Jg5/5yWGtPypF2pLlPMjX/nyiR1po2QZFIr5K7dF17B9YvpU6oCe14/JfnrtnM113yUcXBh03NJwgYbE1Oe9PtF0EYebX2VM4MzXm8Zfv6o9Dg9w3vQ2YNc8hZmmupcrAxL67cUlBVcv5heJcpzxecjftFyOwP6+rz76du7CFhYmelsSA+qM4dN/03P5BllLk55bHDNJwlw9ijpirNb9svGpRrSAM07VGLZrCOC87ExCVhaSQI9Uw1pgDkr+/LXzMOMn90RAO+Pwf/3hvSd+x8E6cMP7x6lsSEN8FO/ugJj+uzFFznSmC5XJh/lyuSjV7fMlXMsUtiZuTM6ZmqfmqCvp0fF8vmpWD5/lo/9/8K5U0+IjU2keEk3Zs7vgpOz8jijkYM24vnGn3Onn9Isi2M8VJFrTOeSbVQomY+yxd1oOXAVpzf/DICpieyHuEq5Avwxtg2ffCVbpEN71KZUUVdqd9UsHbC5mXDVIyExmRJFdAsq2/HyMR8GT0RfT4/fb5xnx8vH2Bib4jVkEgXXLyYiQRhUI288pzWss4oWBYtJ55HeHCZfO8Ml7w/c7zMSRzPJyk5gbDTVd67BxdySX6vWFdTf9foJvUtWYHatxhjq6xOdmEiZrcuZc/sy02vonrShVYGxnPok28oN9gtnRv+1UuO5pbsk8ZBrAUelRvG8YZu4fe45hUvnpVrj0vQe1wKAUS0X89kzkMSEJGkfpz8vl7b7c+QWbp5+St22FenxS1PyywVErZ19mGEzOzKkwTxiIuPZ9XCOtM+ZG4fgJGfstso/llPeGVMSMDTS3LDKCrzeBTG8y0p6DK5HwSIuSvVkMx9vTAAAIABJREFUnVTIhZWvWojJQzYzfnZH7t/wpHO/XL37fzdeERxnVF86JCQ6Q+0zm6iwGLp5jEPVrveZ0PXp9hHsG0rfspM1rv+9s+ztDJJFSfjEeeFs4kpQgj/LK+6Wnp/4pD+FLYpjZmDO4/A7NHZpSzu3XgAsfj2V2JQYSllX4GbIJQYWHEM526rZdSkZYttGidvTyg2D1NZbveknmtaey9b1V3OMMf3DSOPl8v2xdtd1Oo1Yz5QRzaRlfTpUo/fYzQCMG9SIDsPWcvuxFwDTlhyj99jNWFuaIhKL6T9pGxPnHWTkjL0Kx8oYMnUnHYev48IN3fR5U303uxSVKID0LJF1KYu/Jd5R4ex/+xwbE1OpIQ3gYm6JlbEJG57dU9puTu0mGH5NqGBpLHlwueXnnaG5iEXCH+Crxx7QqJPMh/7Xf/oxfLbyrFdHNl7l9rnntOpbm2DfMLzltGnrtalI73EtsLazYOCUtgyUS0l8Yf9d7lx4Qet+dbhx+gm/tFwi6DcsKJKN845RvEIBnPPJJDGb96jBhQN3hPPPGW5zmcqKOccY/XtbBoxqQoOWZanZoIRW7fW/fkaunHlG03YVv8UUvyu+fMlc49dMB1eJb8noxvMy/Hfg+fjbZOnLqXjFeNIj/1AA+hf8BX092QN1aOIXTPRNGekxjYGFxlLUsjQXA2VZJ33ivHA2daWr+yD6FfiZK8Gns3z+mUWolg+GYaE550Eyd2U6l2xj5ezuCmUDu9RgYBfJtqC9jbnU3xngyNphgrpbF/dTe5zqO53K5sV98SjgRP+J22hSWzuDQJ7yzpKEAQ3cCwESQzI6MVFdkxzNpKtnEInFrGzcVuHc6sbt6Ht6v9J2aQPDLIyMeRWiWbS9KirVLc7nd4G4e7jg+zGYjfOOCVaQG3aQyFse3aSogLB21iFp3RF/dBac6/Y1WOXM7lvS16ksHb9T2m747E5cOnSfNTMOSvu4euwhiw+Mpkwamay2/evS0n0MPUdL3Ic8n32mVoucsUqiK/kLORHkH46zq2y1PSggnPLVJBJs0ZFxLJx2UKs+f1/anWWzjnDh+GMmztEt/W90cjiWhtnv7pIZZHTnISk5RXBcKwfpBHu/8cPfKxiAEQt60qx3bWmAm+/7ID68UK+7nUqxigW/1RSznDtnn+JW2Bl3NfJ/tsYOuJtLfk/ymRfC3thReu7f9wuYUlK2szjSYxoTn8h+64z1TRheZAoAFe1qssVrRWZfQpaRv6Aj7z0DtaqfU/hujOmQ+BiOe79k4+u7RCTG0zRvUZrkK0ZLd0WjqOXpDbwJD+JZl4lYGCl/ao9MjKfCwb8oZuPEmVZDFM4rG29xjbZqI8sL757PnY5jcDKVrO4tf3adbZ4PSBGLcDS1oHOhsowoVUtav82ZjbwMC+RJlwlYGSmPqC22dwHJIhElbZ052XKwwvnzPm9Z9uwawfGSLImt85dkVuVmCvVS5wdI57j5zT02v7lLcHwMDibmDCtVk75FK6u8vtT3ZdytY9wL/oyRvoFG70tOwaOAREJq6xLVEkyqSF15BVnUQuo16+WYBNa68SjID4BKzm4K5yoqKQMwN1Tc6tfX08twJPH0DYMZ0WQBm2/OYM7gDRgZa/4VpWtUupmlsF2jTlVYPnmP1Jh2zmevYEin4lrAkfjYRIxNDJnZby3b72kvR6ctqWob8q9TgwbVndu0/Dz7Nl8HwP9zKC0qzGDg6KZ0HyRz4fn34M8M6fgPEWGxHLg2FYAdZycyps86PnoG0LFPLaYu7Eqn2vM0nm+thiX5Y9xu6jYtnW7dR2EXufnlMHEp0UwssYX9nxcRmhhAfEoMY4pJ5MmehF/mcuAuxhZfz52QE5z2X8+sMpLYgFWeo/i56EpWef7Mz0VXKZx/EHqWWyHHqO/UnbK29djwfhLo6RGS4Mvkkjs1vqaMULNqYU6dk+Ut+OAVTOGCmqd3bt5Opt9sbmbM2JEZSz6VmayZIsn06ZDHlvZDhTKceYs4k7eIs0b9OLrZ/TDuHTN7/kO3MS0YNLOzyjqGeqq/50ITg7gYeExQVs+phfS1tZFtpv0Gvbjvxb61l/H/HELA51CSNEi8k5bTnovSr6SC32Z3YlCvNYjFqE0VnpIiiV367Q/dHs6/Bd+FMT3h1jEOez0XlB32es5hr+eYGhjysptQ23Fj/W7UObqS0TePsLG+ctmgMTclATQblJzXdjx5nof6c9TrBcc+vRCURybGs/jJFYExvaNRLyodXMbgq/vY20R5atDUgLdtDXsqnEs1juXZ9vY+297e5+9a7WlXQPmP17nPb5h+/4ygzC82kpn3zzLr/lne95ymtF3a9yUhJVn6vmyo141GeT2UtvsR+N4NZnXYm5oREBNNREK8wsNnRKJiggUAA/1v4yFmam5MwGeJj/yntwH8vk6975w8cTEJOo0ZFy1sFx0Ri3NemTuHgYHqa118cDSzBq7D0c2WsC9RGBhm7H0J9A9nwfqBbNt4jX8P/8KB3XcUVDfU6UerOzdoTFMGjVFveOnr67Px6BiF8uU7hqocJz0968SEZFzcbJm6sKvaegAxyeGkiJPoXUDiD9/VXfJdG54o2/FwM/NgbHGJoVXdoQ2n/WVGVxf3iQB0cp+g9Hw+8xKMsm/OrOftKWtbj3b5fsHZJD9LXw9Id26ZxYTRzXn87DN+/uEADBqxmTEjmtCqRTlMVDw8er4PZPyUvQoJT/bvGImpqeKDbXbx+sFHAOq0V78o8/9CSEB4hvuo5dAYV9N8VHdokPEJqSA8JJqeNb79QkB6uBdwoEuP6jSrM5ciRV2Yt6QHDo5WgjpHDtxj1bKztOlQGfccpJ6S443pW4FeHPZ6Tk2Xgvxbt7NgBffs5zeM+O8g3S9sFxijbuaS7f3Lfu+U9rnv/ROu+ktUC/JZCANn1I3nsedP4lOSFcaTZ8Xz/3ga4sfI0rWYWK6B4JxnxBfBsa2xGQD3gpVvfW18LfPHdDCV+bI+/OJL9wsSWaUtDXpQz1WYBavUvkWMvXmU3+6d5lmXiQr9Tr9/Bjdza/5rP0pQXufoSvxiI9n57iG9PSoJzsm/Lzsb9RKc89jzJ4Ov7eODCiM8l5xN/1KVWHjvGhue3VdI6rLx2f0sn0/noQ25dvwRzXvUoHZLzf3S9fT1pC4iAF/8w3F0FboGBPqEKrRLNeDzuDsQ8DmESZ1XsGDvKIV6ynBwseHJTU8ARs5VnvBg9bjNHF5+SuPrOC/az42rb2jYtDTJabb05SmwYTGfBmeNSsyXuBiBP31afKIiyGelGIS4ZuEpju6+zckHs6S+0+ooYFGa2k6dCIz3EpSHJQViayxZ1TTSU70D4WJakJN+a2ntNkzpeRN9M8FxskjinjWhxJZ055ZZGBjos2vTUEEileVrLrB8zQWt+lm2oIdO0nLfkrivxr5JDjLws5ONs7RziVJGp3z9mfZsCLdDruBqlo930a8IjPcTBChmBFGKKFsM6aa156o9/94zkB7tl6s8f+LIA54+/sTGnYqZXLODHB+AuPTpVQDW1Omk4ArR3F2SNluZMWqkr9ov7dRniaC8gZ7i5asbr2eRiirHS+VJiB9zqrZUMKQBitoo+ve4miuXfgE49uklADbGpoLyJU+ukCKWrFinNaQBFtWQpOCOSVLtx7u5QQ+FsumVJatW1/0/KJyTf1/Skvq+PPziq3K8XHIuXYqVwUjfgP1vnyuc2//2uTTIMKto1LkqWxedoFEnYUS678dgzu27w5ENV4iJjOP8/jvSVWyAn35rz8hmC/l35iFGt15Kv+qzFPoWpYhYOW0/c4dukpb9uqIfwxsv4N+ZhxjW6E/Cg6PIq0FWuVTsHK0wMjaU+nNnBr/90ZFRP23i0f2PmdZnRohPVr/dq6diT/b0ofu06VZN7eq+PBcDt7PkdX8O+ywTlO/1/lNp/S0ffwNg88ephCVKAk4fh0uMUjFiwXllrH8/kaWvB7DKU7OHp8xkyIB6OrctVcItx0m0ib5uvec0vF75MqHVQtrkGUGP4uNZOXEnVw8pD6oWtHvpy7wB/9Kj+HhaOw+jd+lJjG32J3v+OkVSgmbuD4+0TF6jiqkll5IgiudOyDUsDK1o6Zp5mQovHH6gtNzO0RLX/A5a/8tKvL2+pF8pi8jxSVtSXRlUrXqW3LeIhJRkhfNnPr9m5H+HmFm5Gf2LCTPqpfa5pEZbOhUqq/ScsvFSxGLK7F+sdDxN5qoM7+hwGhxfTe+ilZhTpYXgXGp/h5oNoIKDm0L5oupt6FJYecBTap3fKzVhUPFqgjJ1cyy8ez4WRsaCFe1VL25IjWlV70vRPX9SwcGNQ80GqL3e7xFlyVEKrl8slZ0ru3UFUYkJAjm8kLhYIhMT8I2OpM+pfexs1Q03S2usjU1wMBNKYSWmpOAbHSmta25oxJ42PchraZ3hulFf59DuyHZpXStjE/JaWmNsIHvgTBaJ8Ni4FAsjY0aUr8678BDOf3pHTFIibwaNw8RAtomlKlmMsvfh/4GN845RvpYHVRoqT3Gry8q0Ovqe3s/2ll0FK9Pyr0tvXc6L/mP4EBFGYRs73oR9obido/Q4bf31z+6RKErhjr8P21p0ISAmGp/oCKq45JWOmbryPOrScZrkL4KtqRkN8hWSzmXl49uMqpC5esJZQWC8Fy6mBXkSfpnytrpLOuqKSCRm8owD3HuQ/kOTg70l1asUYuLYFjkmRqWFvWK8kTrU+UGr6ksb3+nUPs6Ersf7rT9Da8xQWVdVv0t/3sz53TfTHatqkzLM2Sd0iWrtPIyUZO0eKrLTN/zFfS8m9lwtPR48uTWdB9fPcL/bPSUGunwMlk9MBPksbCh/cCn7m/SjoJU9xnKLnqnnh/93gH/rdGHVixv8XLo2RfbM532PadQ6uoKb7TM1Qdn/Z9IWZf7B6mjxNTDxjwfnaJqvmNT1IyxBlqY2rSGdkfFSKWGrWYBFKvktJdvQOz0fCozpl2GSiNZJ5RsIDGl5OqswpEGyMp8kSmGH50OpMZ2Kh7X6CNi0K9r7PzyVvlb3vrwI0zwK90dm3p0rrH8qXPnofWqf9HX34mVZWE92r4tt+ktQNzY5iXZHtn/TuiDUwjbU18dryCSmXD/Lqse3cTG3pE3h4oL+clHOgX8v8tNv7VSeH7lsICOXDSQhLhHvVz5EfonC+7Uvn9/4cnzNOeVtBm0kLCSaHYd+UVjVffg1YFQVL/qPYf/b59wL9GFR3Ra4WVgJjtNSP18hDPT0WfPkLgAPgnwpbqf8O+Karxcjy1enlIOzYC4tCxZTO6eciotpQYBsMaQB9PX1WDw3fV/y7MbbJ5T8+ewVyjsMbyw4PvLvRUCixlFKS5WRTffn4fMugM+eAUSGxrB3meYPoGkJ+PSFoTVmYGZpSou+deg5vjXWDpa8vPuedb/txeuV8r+h26efSA1pWycrVl6ejqOb5AE0OTEZ3w9B7F56kisH7/LHXkXDru1g4ecoI+9HVrBv7WXp62Ll3DPFkAbY9e4hIrFYqaDBk84TiEpKoOfF7RxsOkDh/N0gibxqqudBKoFxOUcGTxnfjTGtC3nMrAiIi2L4tQMcayEJZBp9UxLVrUo9I6PYm2gvwN/LoyK73j0iLCEOOxOJT9+Qa5LVKfmAxbSoe6xyMbPEJyYCnxjFAAhnM0slLVTjGxOhUb0kkWr/zu8ZZSut8mVpV2h/q96A36o3yFD/WV03lQV1m7OgbnOd+v1/S2vev+ZsxCIRB14s0Ki+iZkxRStJ3LIqN5P4gqsypu3sLAgJjmLF4tOMm9JacO5wu9402L9B6srW/aREQaHrid3sb9OT7if34B0VwawaEv/3+vs3YGJgyKwajRCJxbQ6vE1Q/+j7V1z0fs+Rdr0B+OP2JYaXq46HrWzLtuXhrTzrN5pLXQYx7cZ5ngUHcKvncOlcBpauRBFbRWMrl++fsPAY+ozcyLVjin/3w+cL3QVTjccK9UqoVa9QhlthZ9wKO1OtmWSRKCPG9ICKU2naqxYTVg4UlJeqVoS/z6veOV4xXrLY0GlkU4bOFYoTGBobUqCEG1PWD2HKeuWr6Jn5fmQFni98pK9nrNZe5UoVS2q0JTFFYg+IxGLand1IkkjEhnrdmHz3BO8iQ3D8GgfW69IOIhPjpefPtBxKraMrKGLtyPaGvdQNk6P4LoxpEwNDXqlR0FDFhvrdaHNmI8/DZMkbbgRIttNWK/H9zeh4ujK3akt2vXvE4Gv7ONi0PwD+sZGYG6oPLhGJxSq3+wLiogBwt8i4NquruRU+MRFZ/r6kcuLZa9qUVa4LHZWQQJtV27g6XrvtRl156huAd2g4Ew+d5vXMcVkyZi45k623Zn6zvuctVYxpSKWYnSNXuspkMve2FtZNe/yw98+C4zOd+guOexYvx6QqMnm8Oz1HKIz5rJ/kQcnRzIJ1TTqonEsuPx5rtihqun8PpDWkNSHV6/WDnJH5IxMVLtupd3BRnsVUF0rbyTS19fX0ONFC9h2xq1EfQd20x4DAneN9j2mC/3MqOT4AESQSbLpQyk556mgnUwtquhTM9PEyyqMvvnhHh5Py9S+6VX71iUW8ohSVCVJJldQrYp3xgID8lpJtrux6X258UJ1Vz8rEJMsMaYByefOoNOxzySWXXH4kEhOTefDEK7unoTWGWujTy1OmhkTe9fHVV2yddyQzp5QjMddRmz8XRb6LlemMoIckuvHfl7ekhuXael1zTABHKs3zFeeszxt+uXGYSo6SwJ+F1dsorWugp0eKWMyvd05yoKn6rZnJFRqpPa8Jv1ZoSIezm3VuX2L2Mi6PHUyHtTtwtbZiSJ2qtC4j8Ye66+XDn2ev4BcRhZGBAYs6NqdW4QLStp3W7uRlQBCHH8t0u1NXhPtu2c+9Tz6CMnnGHTjJ+VfvaFm6GMPqVsPDyUEwn0Xnr3Hx9Xv+7NBcOh+RWMycU5c59eKN0vnkkktWMHLQRqbO6sB/l1/Ts3/tbzqWMkm7zGTyHwe5dV9RIUietC4EHfqvJjQsRlCWN48tu9cJH5zrtVuMnY05R7cLV99TSU4R0ajjUqaNbUmLRmWk5c9e+fLz5F0K9ft1q8HgPnUVyuu1Wyyd58hfd/H8tVC5KO3867VbzLVjk2jUcSnJaVQudq4ZjLucjnm9dospWtiZuVM70H3IOgAObBpOnxEbiU9IAqCAuwPbVwk119Vdw6DedQS/cfLz13ROqt4DVdeck2iQRglIU37bMlwaxLh76Ul2Lz1Jl1+aM3h25qln5CQq1SnGlROPAfD3DslyNY4fiRy/Mp2q51x0zwJ2eCpKuCSKUvj7meptqDlVWwKw9OkVZj44C6AyoC8zxtOVlV/dTp6F+rP1rUTbV5W5f6H1cCyMjHn4xYdLvopa2qX2SfRLjfUNMmVlupy9q+B9ESlRgDnn81ZtH9OPn+fOryMYWrcqEw7KfOGsTE04PKwPd34dwX8ThjJo+yFBu0PDJH6cr2eOk/5LZfuAripdLcrOXcHEJnV5Pn0MoxvWYsiOw/iEy3y/px8/z+JOLXn6+2jBfPT19Pi5fnXBfDqvU/zByiWXb0n1mh6SVQA9CAyIINA/48kfsoNDJx9y6/4H9qwbwrVjk6T/HOwk/pJjhzUWGGU37r6nfvvFhIbFsH/jMGn9PeuG4BsQTuNOwqDaPl1qEBYRiyomzJAE/sob0q89A/h58i6qViwomNOkn5uzbd9t1m+/rrK/KXMOkSIScenwBGm7AT2Ux7XUa7eYnp2qcW7fWK4dm8S5/ZLkO71HbODI6ceCup4fghj5607pe9Ft8FoWz+rCtWOTKFc6H5/kJCDTXsOWfwYoXEOD9kvUzim1vvyc5JF/X5SV5WRDGsA+Ay4LZ0LXU7iMu/T4wD9naWE/hLauI1g0bIOalt8fQ6e1lQY4/zV5Xzq1c1FHjjemqzq5M6ZMXVLEImbcP0vh3fMF/0rsXciNQC+V7Xt5VKRpvmKkiMUExEZRMh21jYyOpysGaVbK51drpbJuASs7nnWZiJG+AYOv7VOYY3xKMtMrNeV198mZNj/598Vjz58KYw6/fkBt+/V9JA8LrUoXx91O9kVXMo9Qzzd19TijJKWkkNdWouDibmfD0RF9GbLjsGA+qfrJ8vMBcLSUJafwcHLghX+uSkkuWUv/IfVxL+BAz361ccljg4trxmMfsoMNO/4DwC2PcP5LZksULNZtExquU+ceQiyG4ztG4eIk0+B3y2PL0W0jSUpO4cbd99Lyof0kq8gL/xFmdAVYsf4ij559pkYVmRb/3YcfGTphOybGhiydLVTRaNu8HJXK5Wf7/tts3n1D6fU8f+3H2iV9MJRTWBnUS/nOQR5na4b0rSvNUGhqYsTkXyRqKlv2KEqvya+Ii0RiypfOB6DUWJe/hsIFZN+hqdcAKL2G1DmlIj+nXGSsvjaDM6HrWXdrNnZfP4dJCclc2n+HFvZDOPv1c/29Y+dkxfpzkgej5/c/4u8dkk6LXFSR441pgDFl6/Kux1TW1+tKCVtnDPT0cTGzpLpzftbV68r+JupdHVbUkgXMKEsfrul4A4pV1Wg8XVkk59bRo0iFdOu/6T6ZbQ17UtzWGTsTcxxMLehTtDLvekxlYHHdtrnUkfq+9C5aCQdTC8H7oi7FOghX2eVTc9f/az19Nu9j2aUbnHz+hog45emrtcXCWBi8aW1qgn9kVLrz8QwKocTsZZk+n1xy0QYf71A6NFvMlLHf966Is6PypFReX1dandOkCk7FxtpMoczOVvKQu267cGewUH5HTp5/xt4jwmydB44/BGDBdFmw+ZotEr18VavJbb4qSRw5/UTp+Uk/N1Naroxh/RVlxop8TQaU1oUFELhZyGOpwq9Vl2tQN6dcFMlf3I3db5ZyJnQ93ca0wNRcci+Wjd6Kz7uAdFp/H7jmd6DbMImk36DGC9m0+BThITlbhi4n8t34TOvr6dE4b1Ea5y2qdVsTA0OtU13rMl52pNOuk6cQp1tqFk2vyfzSq6Ovp8ecKi0UEszoSmBUtCCAcMkF1Vus2hCTKNTKjoyPx9Va+Q+3PDNOXGB2m8Z0r1wuU+eTSy7aMH/WYf7ZMIj/Lr/O7qlkiMb1SvBhezAxsQlYmMuMwm17bwHQsI72wbwhoUJDtGPrivy15jxHTj+me4cqCvXlfYdDvhqxa7ddY+021e56kVFxSsvt7VSnVE+LgxZ1AQwNVWftVYYu16DtnHKRMWhmZ9oNaUSfMpKFo0OrLzD6L0Uliu+RgRNbcmTrfyTGJ7F/3RUObbzGsN/b0bhDJcwtTdPvIJfvx5j+f2DynRMADClRPZtnkj1ExsfjHxGlUF7E0R6/iEjcbFSnXk+LmZERPuER5LO1wSc8gj6b97G1f/rJEfwjIqlRKL/a+aRHU33hOGkz2gV8DOLnalOIDFHdt0fFQiy7NgfTTI62vrTrPy7uus7dUw/V1us4uhWthjShYGl3tfW05dr+WywasJKEONWp7gFaDm7M+HXDdR4nJ98DTUjrM41YnGmuHkkJSVw/eIdFA1aSkqxaG94pnwN1OlVn5N/aS4yl0rdrDa7ceEPLHisUzh3ZOlIr4zSVtLHjHVpW4K815/H1D5OWLVghcfto0ai0oG7K18C7MiXy4uyU/sN1WoyMNDd4U907NEVfX7ugeF2uQds55SLE0c2O7uNasXfZKS7svpmuMa2nr4dYJEaUkn2ZplsW1V7ONiVFxOrZR1g9W3tFk9Oei7Ru8yOQa0znEEITYqU51adWbKy27o/Eoo4tqLpgNYkpKfSvUYnxjeso1Dk2sh+tV20lNCaOIk727B7UHZCocqSS+jo1IPHRtFFMOnSa0y/e0rxUUdb07EAB+/SNkSvjhtBtw27eBH6RzuevizL/OHVjpsfrO5780XUpwT7p+6W9e/SRtlZ9qNCwDIsvZlzP+PGl50xqMlvj+odXnOLwilPo6etxPHI7JuYZMyjvnXnMtFbzNK5/esNFTm+QJDzY6bUG5/zqs3ZqQ6/8w7W+B79uGYWTe9ZFuvcfItmO79kvc5U8+hf7BT8Nt6eDfUKkn4O2I5oxepVuEpQpKWIK5Xfkj8ntKJAJ72Gd6h4KZdUqFeLuw4+s23adof3qcurCM4p7uDBtrDD2pF7Nopw8/4yC+R34dZT65EQ5nR/hGr5HPB95AeBe3DXdugWKu+H1ypcbJx7y0+zO6OUwFbFcMo9cYzobueL/nmI2TtwJ8mbCrWMAdC1cPptnlfmkNTbPjZatdLUrV5J25UqqbW+gp8eZUQPS7Tctizu1ZHGnllrNB2Df4J6C46F1ZP7nuiZqubb/FnO6/5V+xTQ8vvyc9jb9WHD2d0rW0C1l87RW87h35nH6FZUgFolpY9mH5TfmUaqm9uNHh8XQ0WGATmOn0rvgCPrO7Eq/menHO6RHc6PuiNLIgqXH48vP6VVgOCtuztP5HmjLhTPPWPiHJFvr+Zu/Z7i/hNgE2ljqviV9fM05Lu+5weGQLVq3/fApWGP1h8IFnPjwKZjpC44yZ0p7wbnpCyTvx6SfFQ3IRTM702vYBnYcuE27FpLv0JULFLOn/TqqBe8+BnHi3FPGDm2MsRI94qSkFK1WoLOD4h4uaq8hM3FysCT4G/vQBn0OIcgnlCCfUIJ9QoiJlLmobF9wDKe8dlhYm+GU1x6nvPY4fKOA3Bb2Q7B2sOSnWZ0pXrEQBUvllZ57eOUlpzZf5eGVlwDM2qlcjlGenxf1YlLbxfh7BdPGZTh73y7D0laWJTk6PFZwnMv3S64xnY0MurJXcFzUxpHplZpk02xy+VYEegXzZ1/FbW5NiY2KY3q7BRwI2qR124TYBJ0NaXl+bfoHJ6J3aN1uYuNZGR4bYPvs/RkypgO9ggkLDNfakJZH13ugC1s3XKV02XyUKZ9xN5uE2AR+a/NnhvuJDovh1e23Oj1QbNp1g1ZNypDs8IqTAAAgAElEQVTHWb1k2aRRzRg9dQ9Xb77FPzAC168SZwFBEVy9+RZ9PT2l7hD6enp0bFWBVZuucOk/iZ+5iRIjU09PYlD/NHYrg8ZuZe2SPlJfbpFIzLkrL1m79SqHt47U+hqzEvlr6NetJs0alAJk13D/sRe/j2+dTi+aUa5UPi5ef83z176UKZE3/QY60K/8FJXndi46rlB2JnT9N5kHQGRINMt+2QqAs7sDDnlsCQkIJyiNPKFTXvt0+ypbW/a3kpIsoqvHWIpXKkR8TALREbF88Qv7ptcC/79uF1lNrjGdjdRyKcijL76YGxkzqVwDuhX58Valc4E+hYU/zD/N702PKR2U1n169SUbp+3k5S2hbnfElyjWjN/CiL8GaDzu+snb2bf4mEK5hY0565/9hVM+5Vvul3f/x/zeywVlCbEJjKw6mRU352Oo4ardvJ7LeP/YS6G8RtsqzDmqWrbx4YWnTG42R6G8qX5XBd9nTdHmHgCMqf1bptwDXTE3N8HUzJg69TOebVPVinS3Se0YsrCv0nOiFBEjKv/Kh6efBOWja/1G0cqFWX1vocbjly7hxpY9N5XKwRkbG3LhgGy3p3RxNy4eGk+PoeulCUxScXK04uAm1X703TtUZdWmK/y75SrVKxVSWa9oYWf2bRhKt8HrlPpyFy2sXj41JyB/DXP/Osncv04q1MksY3rmpLZcvfmWkb8KlWVyuta0LvSb2p5tfx6VHgd9DlEwomu2qsDMHemvSqey//3fdPMYh1gsRiwS8zqdBEa5fJ/oiZUk4MgGcsQksou42MOEhf2MW16/7J5KLplA2uC3VFoMasT4dcPR0yDQ6OKOayzo949CuabGZHxMAm2tFI0obYzR2yceML3dAkGZsakRJ2PTl2v74htKT/dhCuV7fddh76pcAiwtA0uMxuetv6CseFUPVtych76BelVPVfcA4Fzyviy5B5qgbJ6Z2X+fQiMJ/BQsKBv8Z2+6T1b9IJGWliY9SE4SBiru+LgalwLqJdWiouNp3esfBvepS79uNRTOj5qym6cvfahRuRCLZv6YGeZyyRzCEt5xwrsPlkZ56VjwYKb3v91T8vnsW/R2pvedS44lUx3Yc7zOdM1zU6h5TvUW0Lccs8t/iilVvwVm5h2zZJxcsg9DY0MmbBihkREH0LhPPYpVKaJQvrC/onGnjO5uisFi55K1y3BVo01lKjQsIyhLjE8iLDBCRQsZvQuOUChbfW+hxoY0wObXK1h2TbhC/ebeO3rkG6pxH2nZ6rkyy+5BRhjeP+Nbv5EhUQqGdOWm5bQypAFOxe9WKBtQfHS67Qb8shlAqSENsHCGRP/54bPPWs0nl6xFJE7iTdiqbJ2DnYkHfYve/iaGdFYSnxLKVf+p2T2NXL4BOd6YvtVsQfqVsnjMuc8zb+VIHbGx+/D3K0Jo6BBCQwfj7yfcugwOakZQYB3CQofi55uf+LjT0nP+fh4E+JcgNnYvAf4lCA8bg0gUCUB8/Hn8fN2JCJ9CgH85/HyF6dXDQkcQGTGXsLDRfAluQy4Z59+H2j+Yrbqr+Dm8sD39VPZikZjYNBqzzfo30NiIlEeZksjvbdX738ZFxyv4Jptbm1G0cmEVLVRTpk4JBSWRsMAIdN1RcyviolV9Xe9BRuncozqfPn7JUBrx4RUVt+EXnJ2udT96enoKEonJicnpttPXV//z8tt8iexWWvm6XL4tT78oulCpQ1/PiOJ2mrs15KKah1+y96FEGa8fe/P6sXd2TwOAprXnsmOz5rkdtm+6xoiBG2jTaAFzpx/6hjNLn1yfaR24H/ouS8aJCJ+Es8t/GBhIfsgCA6qQkuKNgYFEBzkp6Tmubp/Q0zPCNO4Y0THrMTWTqFeIxbE4OB7F2LgqhoYeREUuRF9fotMcFjoSJ+dzGBmVxMp6GmGhPxEffx5T06YAJCRcx8DQHSen00pmpR2PQ9byMeocBnqGtCuwh0zeWdGa1O08K6O8dMjCVY4CpfJl2VgPLzxVKGs7XPPMbenh+UC9z9/1A4pbpU37KWZe05RGvepIZfJSeXzpORUbl9Wqn8LlC+o8h6zmrwUnpa4Vuqp5aCL/pyk121fF64VwBTnUP0ztTkPtah4cOvmQJy98pKmxU7l1/wMPn0p+wLu2rZxp88wlPf6vPSqzHf/Yezia5qyHx3FdVwKZE6j4/qUv/0w/xPtXfjg4W9O2b20atK2Ag7PmOSL8fMPSrwR4e31h20bZwsbVSy+Ji01g2uxOWFhmfW6A79aYPuX3gHkvDlLfuRRi4Gbwa642mQvAgc+3iEqKY2DhRtL6Nc9N4VazBSSIkmh0cQbFrfNSytqdg59vsaBCX+o7p/8B3/bxCgCB8RHS1/0KNUh3TF0Ri5OkhjSAk/MlvgS3xtlF8uSmp2eOnp5EhN/MrB1hobLgHAMDN4yNJZJuxsaVSUy8L9dvDEZGEjk6fX1rHBz3EOBfljyuL7+ej8LJSTGgRReehW6Wvr7gO5omeb/9FvmPROnaJXhxQ5gFz+9dAG4eeVS2+XvEOoWyEtW1zxyqCnWrwinJKawet1lQ5pTPgVErftJ5vHFrhykY00uHrGHHh9Va9fPTfEWpNE3Q5R5klNNXM38ruE0GHqg6j23D7vnClZ9DK04x+M/eKtuMHdaYj95f+GWqopsIQKVy+RkxoEGmaE9/7xz/UA4LowLEJH2ilP14/GMvUsdtOwBXfDrhYl4fEPExYhctCt5AX8+Yp1/mUM5RstMg//ry5/YkisIpZT+ex8HTaVtY9nAdEnef+OQgQuLu4WAm+X1IEkXxImQxDqZVCI67gYmBI6UdJLsasUk+JIrC8Y46LO3/+IdyWBoVIp9VGyISXmFjXIKidrq7XqXHgY9tiEv+AkB+y4bUd1XcGdvuWYOqThO4/+VvxGKZf395h6GUsx8kPRYjYoenMA17OXvFDMLbPWsoHeuq/1S8oy9LfauTRLFc8Z9MQOw9hT7k/a9TF3EAvKODBMdp/bS3e9agvuufPA/bTkj8S2l5HvMqNM27kg9Rp7kRMJtaLtMpYi0MMk09p4vvd1JiMkY6yiwG+YXTv/58QVmgbxgbFpxgw4ITuOS1Y8sVzb7Trl16yfnTwgUhE1MjTlwUBq3/1PtfAGxszWncvAzHDz3g7u33dGi+mPM3Mi4nqi3frTE95/l+ZpftQTPXCgCc8X/EX6+PMb5EO7q416TmuSlSw/Z1pK/UWDbRN+JGU9kfyMSS7al/4XepIa6OVMN5jecZ6etU1I2pK3p6loJjfX1rUlJkQYoGBqqjzkWiYAIDKmFjO5+I8N9wcJR3TTEkMuIPQX1z8x5y/ebl23gA/X8K1lvZW6ZfSQXtf26hYMhd2v0ffaarDtgK+Bik83jKsHW2ITwofT9pgPPbrhITESso6zElYzEByhIdBHoFK6mpGit7S6q1rKjT+Lrcg4wyqMcaNu1R9DvXlBuH7yqUNe5VV+f+bBwVM+09OPdErTENsHxed53HzAgD7s5lSzXtf1BjkuOZ/HQVKytN+AazUkR+nvamFYlJ+kQR2wG8DJUlhxKLkylpPwaAkvbjuOrThfr5Dqjs09jAjobuEkWKkPj7gnMOZlXxjTkjNaQBjPStqOAk+T1wt2rH8Q/lpca0uVE+zMmHd9RhhTGK2kriMk5+rPxNjekuhSSZgeUNUGU8C91E2/w7sTEuCMDbiEPcCVpEWMJb6rtKFrV2vquLhWEeWuXfhKmBRNru1GfdM3we9upAQkokfYveQv73LT5F6J6VatyqMtLT8l/ADOq7LiSvhczwFyNxnSts1ZLIRG9uBs5RMKZvBMymuE1nna7l4Q1PCpdwZcmkvfh8CCYhPpHSlQsxel7ndFeW0xrSaQn0DWNU++WsPDom3XkkJEhcyCytTKlYuSBvXvkTFBhBxxZL2HnwF8zlMtJ271OLwSMkNteI0c1o2eBPkpNSeHT/IxWrqFb0+RZ8t8a0uaGJ1JAGaOFakQUvDjG+RDsA8po7EJeSiIm+IRMebuZY/WnSukd87nAv5B1Pwz8RkRRDkkh1Sl1tUDemLojFQqH8uNgDmJtr9uNkbFKX5KRXmJq2wDRPizRnk7G2mZGhuWlKWfuBfIw6i4GeEU3yLk+/wQ9I6VrFdW5btXkFhbInV19obcipU7fITG4eU1yhqdOxWpaMrY6ccA80pU/nlQT6h9O01lxMzYw4flG1jKAqrh64pVA2rp72/tLq0DSTYlYjzoArg4WhaZYZ0mnR15NP9S27BnMjoYtMTJJQrhAQrMZaGcuCZvX1jNMd90PENoLjblPCbjRG+pZo4goiP4ZInJRu/aygc6Hj6OvJTJpiNp24E7QInxhZBluxOIV2BXZjqG8mLWvlvontnjV1GtPFrDLe0Ze5G/wX1ZxknxtTg4wlldHXMxEY0gB6cgtcFRyG8Sx0M4miKIz1JQ+6KV/vQzVn3SQLZw/borDrePfKK/rUliw0br/+G455FHXib198KTjedWsGdo6SBaQ1c45ybNsNQOICkpiQjLFJ+mZn2pXlD++CGNZ/HXNnHGL+UllStbLl8wvq/Ta7I7OnHeDAnju5xrSmxCYnEJ0ch6Wh5I8iKikOFzPZB/jfqsOY9GgrzqY2hCZGY6An+SAOvbuGVm6VmFdetqKSWWohqsZUR3LyRxITJatIMdEb0dO3xMSkJgYG+bF32IS/XxFMTRsjRkxC/Dlc3RS/SJVhbFyVhPhL+Pm6oadngpXVeCytfgHA0fEQfr5umJv3QCQKIzn5PZaWwzG30G0bXB0VHIZRwUFRIu3/iTyFdNettbSzUCj79CLnqh+8vf9eoUwbBQ9VWDtYERkSpXP7jN4D+zy2hAbIVpu+5T3YcXAUc34/yPS5uq0wgSR1/bcmbZBrTmCv9wUAYpLjpK+755clwvrz1TacTGwJTYzCNy6I5RVlGtdvorx5FenFEd9rCqvaaVe6m18dy9n6fwMw9tHfJImSKWldEN+4YB6GvZGea351LHnNnEgRi6hkV5xT/jel51L56e48OjjCaf+blFL8cycoVmYMBsfdxMNW4jIVFv9EWu4bfZLyTrM0eo8SU4Q+qW/D1tKioMTgiU/RbscnJyFvSMsjEguDZeUNaQm675jWd/2ThJRwDn5sx5vw/ZgY2NIm/3bMDdXLRqaHq3mVdOvYmRTllPdAOhSU7FJc9B0jNax1Ib2g7r515yn1qz60Sea33LBdRakhDTBientGTG9Py6K/AjBn5FbmbFTv8le5qmKgemEPyff3k4dC+ydtptJadSWLJq9f+qod41uQ49U81HEjWLb1+l/wK6rae0iPHU2seRT2getBLylpLXuyfx3pS7u8si2ukATtf6CN9JX/0aoaUx2xsbsID5N8oUdETCc8bBxxsZJEG6amLTA1a0lC4l0SE+/h6HRKoz7F4hhiY7ZgZtYeS8vhmJl3JTJStq1kbFIDK6sxxMUdJynpKfr69piYNtCo71y0x8Qs/dUhbUiIS8zU/jKT+JiEb9KvhU3GUu5m9B6YWpoKjr/1PciIIQ0QHR6TSTP5vuievwnd8zfBwtBM+lqeR2FveBLuya8legsMaYDiVvnpkLee1mO+ivRibLHuHPf7j1llBissovjGBbO+6hTGFOtGUSt37oS8kJ7zj/vC2qqSxZwKtsozS9qalOZV6HJehf7NvYAxFLEdAEBk4ls+Rx3jXfhGTA01998PjL2Cb/QZ6bGzeW3ehW/iY+RubvgKk/hEJ30gLOEpCSlfiEnKGYoP2UlawxzAxMCWToWOYWtchISUcI54deFVuPI4Ac1J38AvYdOVqCQf6XFg3EMFtw9dMLMwoVAJV4qXU8y+eunoQ4WyILmAwZIVCyjtM1VJ6sltxcUWeUxNjdSeT/mqEqXK7tfX18PY2JC42Kz/jczRK9OfY7/wJMwLgH3eN7AwNKWiXSHczOxZWKEvvz/dzbWgl4gRcz3oFdebzhO0tzWyICo5nuWVZU9CQ4o0pe3V+TTJU56o5DjeRgoTpciPGZ0Ux0m/B9IxUxnm0Yz21/6krlMpJpZsn+6Y6rC2/g1r699UnrezW6nynLOLMKNYatKXAP+KuLoJs7fJByACWFlPxspa+fZx2n5zySBKfH4zQlx0fKb2l5l8q9VKU4sMRmdn8B6kNcZz8j0AFPzWc5EQkxzPikrjM7VPJxNbilq542Rii4m+Ec6mwjTT5gamGOtLjIQl5X9h8L35VHeQxNOYGhhjqGcgDRJsfnUsbQsjCBqsm1dmmJW0Hyt9LV8ndbUakAYKpn2dSutCQoOokrNstbGQdU/BOUsjySphVReZi578uMqOczop4kQMNHB/SRJFpykREyy3GyCPqYEtbQvsBGDP+0bcD15OSdueSutmFh427bgVNJ+45C+YGko+c1WcxqbTSjUmZkYceTpPoTwkMILfBm7gk2cgiyfuoVH7SoLzQXLynSUq5E/bHICRMzqwatZhktKR1KxcvTA3rr5RKP/wLhCQGdOPH3wEIDFNf8nJIpKSU7Awz1XzEOBu7oi7uSNt8ipuedRzLs21dIIGW7pVorJ9EayMZNs6fQvVp28h1TJd6sZMpXfBevQuqHwFQ9mYWY2NzQwC/EtjatoCA8N8xMedQCzSXa/2R0TVluC3ICE2c1drza20+2y5F3dj2fX0A2wzAwsbc6LDMn9VNKPGa0bvQdoVd23vQVZjamFCbKTwweZA0KZsmk3GCfdzx9Yt4641TqZ26GVyILTh151KQxU7lqmuiCAxniOSZH8fdsaaS4blJALjQ3FJ89Cgiv2fL9PVveE3npFm6KHPsU89aOm+SerXfMH3F6V1/dModBz91IOElEhBWUDsffKYV0Z+JdnEwJYkkfKHWSsjd4V+M0I+i7pcC/gdW+PCOvlpb112Vvr68BPlvxEOLjb8e2qC1FUjLWKRbJnYSsUOYuueNVg167DSc/JMndmRNo0W0LT2XCwtTalYpSBv3wQQ6B+OuYUJ1Wt60LS2bJ57dtykRm2ZUtXOLdcRi8RUqpa1/tKQw43pjLLT6xqjirX64cdMi7lFH8wtZKmkrazGqamdMZJFcex+r/kXpS6SPb4xN7nkp3w1SQ998lrUpqGbdklRJIE2Ei74/qLyC66B2yLcLbTf+pUn+LPuer/K/NhcCmrn/xvsE6JUjeFbUKBkPl7cFK4siFJE6ab/Tg9t1TvSktF7EOAlVEjR9h5kNXkKOvPhqdC/MKs+A+pJJtyvKLZuHwA9RCn+RH9pi5XTGfT0HQn3L4y5zSISYjZg5XSGqODmiMXar7Ini9JPKqMNYYmRiBGjhx4+sdqp5QQlyLbB74a8pLpDqUydW0bZ+vE0d0Jfsbqy5Du25bWJOBhbs6PGDIITwln8ejf6enosKDcc79hApj/bQGOXyvQr2IKmV8ZxvsEy6f/RybEMu7+EAuYuzC83jDkvtnIt+DGn/W+zqZpQGm3k5iPcePMJCxNjprVvQJtKJRXmdvxTb2KSA0gSSR5AvKMvs8OzFhZGLtibFJeqdGhKb4/r7HhXm/0fZEH5lRxHKXz/l3cYwsjBYbBQpiBSzXkSeuhxJ0i2kn/ed5SgXVSYBVZ2MRS1Ee5Y1+m0hP3/DqFV/k3sfd+U7Z41EKXoEx9rzLBKV7S6Bnkaui1mu2cNguIe65Qd8rKc24Yy1SRtUZUYTNOEYSYmhixY1osp43YRHR3P9SsSV15jY0OOnpMEVpqaGXP9yiv2HB0rNbxbtqlAWFgMt29IYkXGTsp6G+yHNKY7Xl+IWCzifCPF7G0/0pj/D+z/0EJBZkgeMSJ8Yq6z3bMGnQodxcJQswx3pgZ2SjVH03LFT/I03rXwKamUkrYoC8rTlFe3FQPJilbS7qn7W/kxK6NCozIKxvSTKy+0TrCSFl0zHqaS0Xsgv/oC2t+DrKZsvZIKxvTru+8oUc1DRYusITnxIVbO50lOfIihcWWigptgk+cFEQFlscnzDMRJGBiXx8pc4tNrYbcafcMihPsp+m+qIzghnH8896OHHqOKaqa6cuPLU4Liw4hJjuOI7zWcTGyp7VgOgPiURNpcm0hjlyo8CnubTk9CXM0c6X9nDpXtinNSSQBidtPIpTKNXGSJc5JFKeyoIVF7GnpvESsqyVwHfnn4N0fr/IlXjHIllwF35nNAbuVweun+NL3yWMGQLjf5b0Rf/6Yj4+KZsucMDlbm1Cwq9LlNdZ1ID1WLNGnL9fQMlNYtbddHcFzO/idgidK6xWw6qew/IDiSPE6qdxuM9a3SXVDSZcEJwNIor9ZtIr/BLmJGqVytsFqd6PFTWjN+isQ3fPaCbsydfpDTJx5Lz7frVAUr66zfOfyuAxBVcbjuZI7UmyrYXvsRx/zRCYx7qNSQNjNwEMgEpXLOZ7hCmSqM9C149GWNoMxQ30ylMX7RV/fV/S9+oTq39X7lo1DmXlz7L82somhFxUjstEZddvDFL5TEeN0kvL63ewBQpLyisf/uofrMlVlBStIrDAw9SElKDcJTXLHS08v4d+hPhdtyNuAOl4MUA6ZU8ceLTfz7/jCRSTGseXeIP17I3GKmlOyLu7kLN748Y0kF5W4BqjDRN6KcbRHOBtxhcOF2WrXNClLEIjVnJfcnrdygKqUqkYayhCIlD8enHin6ymY3vX/ZxPnrrwAYMH4rnYas5exViRRcw27L6DJsHQMnbJOeP3XpubRtnzGbaTdI9htz9upLOgyWJBo5cOohgyZsw/+rfn/3kRvoOmI9P03artM8zQwddWpnkQ1GZ2ZSq24xVm8ajL2DJbZ2Fsxb0oNfJqSVAs4afsiV6VyyDkN9M7VP0ke8OhOVpL1MzQnvvoQlyFZlqzlPUipG/zJsN49D1pAiTiQ6yZ/rAb9TN0/6/sEfo2S+Yt2LnFcqKXTYqxPRSZKgztCEN4TEv8LBVHErMj3Srmpqw+F/FFO6N+mj3u3E0tZCQc0hM1wtNKF2x2q4eeQRaBDv/vMQnca01nirLy2iFMUfe23l9sQiMee2XqHNsKZaj6/LPchumg9owF9DhA+LW2bsyVAWxMwgLmI6Jhb9iYv4HROLflg5XSIysApWTueU1o8JG45YnAB66qP809LNvTHd3BsrlKtL5KJuxbihc2UaOldWWje1z7T/p5IgSmJC8V5MKK4oPZq2bnasWl8KesCdkJesraKoT7yx2mQWvdqFCDGLyo9gecUxDLgzn4756uJu7szUkn0ZdPdPDPUlEmVbq/1Gr1uzsTO2YtVXt5H+hVry090FbKymXoL2ibd/5l9cBtn5zyDqdFpC07olsbMxx9zMmDnLT9G8fimSklM4sFaWrOaPCW1JEcm+q5KSUljyu2wVu261ojSvJ3Hx6dKqEl1aVZIa074B4fx3aCLevtotvBzx6oKJgQ3tCuimHlK2WmEuH3sESL4jNfmOvnLiMQ3aKGrvAzovWGSEgoWd2HtM98DLzOKHXJnO5fsmWRQnMKSrO09WmdWplF1PennIdC69oi5w7FMPpXWV0bfoLZXanB0LCtMnZyRTVlKCbl8yH554KZQ5uKk3JCdsUMycN6PDQp3G14VJm34WHEd8iWLJYO1Sf8uzNI1RCDB6pWIK4PTYOFWzLeO06HIPshtlD04RX3TX6c4sbN28Bf/rGzhj7XIffQPXr+Wf0TeQyYpaOZ3H2vkatq7Zv6r+o9LatabAkD7fQJZ90d7YmgXlh7OovOQ7paBFHrZUn0b7vJJsmo1cKrGp2lRO11sCgJWRObtqzpQa0gB9CjRL15AGqFlMuaxaTmFIzzqsnqdaoePaHU/uPPKSHu9ZNVjgh2xuZpSu4t0VJW59adnuWUP6LyrJh26Fz+qsL93ja/ZAgA7llT9ohgRGMKzlUunxwnG7WDnjEI9uerJmzlFB3ef3PirtIzkpcxLj5WT0MuqLmEnkiEnkkvmkXZnWxB/spHd/QhNkW36atPkQdYYbAbPSbSOfktbSKG+6QRsBsfc4Lxft3dvjeppMZYooyzZYskYxVtxUlB1Sx4NzT5jSQrjKbmFjzpGwrem2VTaHM4l7MDA0UFI781E2/nnRfiU1v01fqjI+ajuHjNwDTcjM9yktW2fuZcccYdrpIhUK8u9D7YJ1c/n+KfOrzEC+NXskVmZZLx0mz+ar91l68rr02EBfnycL0k81/aNSp9MS/js0MVvGvn3xJbOHb5Eem5kbkye/AyamRrx+LNQW7zWqCbtWXlDZl5GxIcdeKKYWn/vzNm6ck7jAKEv8kpYTRx5w/84HHt3/SGw6mtHq/KvTIVNlfXJXpnPJccgb0vks6mjUprCV0E/KO/pKum0qOAxNt04e86oUtJIlfngfeVKj+aTl1e23hPiFpV9RjrRGHMCqu5pFrw/+s7dCWQtjzVfsM8rYfxWzXnbPm/77LU+wTwg93RX76TZJd7/Tbq7arWhn5B5kN/1nd1coe//YS8HAzuXHJiE5c5VNMoOB9avwfNE46b//Z0M6u6nRuBT5PWSxQnGxiXx87a9gSJuZG9N3TDO2X1fMi3Hg4R8AJCUmM7GncBfy2qknUkO6bDXFmJq0NKszl+WLT3Pj2pt0DemcxHfpM+0TFsH0g+f5EBxKeGw8FQu4MqdTU9zttdNZjE9KZsHJK1x48Y7I+ASsTE1oUbYY09o0wEA/e58ztt14yK7bT/ANi8TOwoyqhfLxe9uG2FnoHjAQGh3L6Wdv2frfQ/wjInG3t6VthZJUL+JOpQJumTj7zMPeRHlWsPQIiX9JfssGauvYGhfRqC9bYw9A8jQub+hry29t5rPw3AyNJMrObr6stDxvUVeNxuo0tjUblLg1/DVkDT8vH4SJDqL2J9dd4MKOqyy7Nifduq0GN+bv4WsFZaH+YQR8DNI4tffkZnP4ksaH0CmfA72m6Z4dMCwwgogvUVlyD3ICBcvkx+u58Edx68y9BHkHM369ojtQeiLKEQ0AACAASURBVESHx3B13y1K1ihK4XI5e1s+FwkPP2Z9auVctCO7VqVT+WvvSLpUVq9ENm/LEAAc89gwanZHzh+8z+cPwfQZ3RQLK1P09PQQi8W8uO/F8FZLqVCzKPeuvsLvk0yWtFXPGqq6ByAuLlGQ3bBocVcsrUxVN8hB5Hg3j1LTJNtTszo0oVu1sjRetAH/cOW+f87Wlqzu155Sbup/rB96+TJp32mV/QCUyefCXz1bk8/ORlA+dMth/nvrRbXC+dgyWLhFmyISUfZ3WaaoOzNGYmUqNFrG7DzO+RfvaFiyCKv6Kq6wnXvuydhdJ1TOy9HKgmtT01/hS33f1vTvQP3ihei8ciev/FTro76c/220qHVx85B3xWjlvlnjoD/5drbGhWlbYJfKOv9j76zDm8i6MP4maVJ390INKNAibXHX4m6L6+IsLLq4u7sVK+7uFJciRQpUoO6uafT7Y9pIM9Gmxtff8+yzk5kzd27INDlz7jnvoVEYYrnWskgr/IFb0aOKxnWWK9ckLcWgmC5j2pHmNQPAl2ffcXjBKQl5OQAYvXIIhi7qS3IWOfePB2LDKPIOmjYuVlh+eS6cPMglxwpymYgLS8CtQw9wfa94cZiiaQiPz7zAmqGSBVUNO9THurv/SdU1/RwYgtltyb/YFb12aT4DAJjZ4j+1fAbyKMs0D1nXKGbMqiEYslD6+ynIZeL19SCcWHkBMT+Ef8f7PmyEs5eTOqdZTRkxYPspfI8TfvdXhjSPaionbx6F4NSuB8hMzUVmWi48mzhj5pr+MLU0lHtuSkImJnbdjAIpUqxa2gxc/ixbHGDJvHN49TwUAZenw9yizBsaqTXNo8pEpv2fv8eFoC9IyMyBvYkhZnZqDhM9HaTm5GP5lQfILWQhOTsX/XedwscV06CpQf7WXkdEY8xhYZ6so6kRpndsJhhr+70XiM3IwtfYJHTaeAR354wWi3j3beSB56GRePtLUi7r1KtPYq/Pvf2Csa3EOyk+CAkHAAzxrS9xvseirYKnMjqNhkU92sDNyhzZBUwce/EBr8KjkZqTB98Ve3B5+l+wMZJ/s32MiseRp0H4Hp8MCgVwszJHhzrOoFKouPc1FD8TU6FRDioPqqKq5E8OW/LzEUUZzWhtmqlgO49Drq8qi6uZx9HLaITg9Z0jj3DnyCOlxrB0NFfaies4ojU6jmiNTrSBEjrN8eGJGF9PvW2VS9J2cHNEBEfi7PorYvs/PPiMTrSBSo93I0+1AkKA+Ay2TtyHJ2dfAiifz2Cy9zzkZeUjOToVHDltdEWR5fwytOgwtzfDoS9boMFQ7Ov7Pu88zq6/QrpSceS/0zjyn2pKAPIITkrEx8R4+Ad/xJMRY2Xa1ti5Gb+nzS6Tefy/I+pIV1ONLHzb1YFvO9WaCplbG+HSp5UY2WYtkuPEUxqd3K2w94b835uPQUQBYzk40mqnyjjTkanEh7NtaHd0qusqdqybpzvGHL6I1xHEcmbTlXvxYTm5FqioI31l+nC4WYk7a9083fEtLgkDdhNRzc6bjopFbUteW5TDT4MAANZG+kjIzMGZN8ESznSxT9PCzUls/9xztwXHOtdzw9Yh3cSOt3KvgYTMHLTfcAg5zEJ02HBYoWjyxaCvSMvNx9Gx/eHrLB6F/Ludr9zzKx5VV07U99DJh1DuiEzfWh6/v0ThVkEA/LQlpbEU4VjoTti4WKl0LgDc457DBM/Z+P0lWr6xmhm3dhjqNnPHuhE7kZelfCc7gFCmuMM6U6oOXb+/RGHR6Vlgszh4cfmt0ufbOFviWBh5lF8aYe/Vr0DBYrIRF5YAnpJyi4Pm9YZv90Zl/gAliqelFTwtreAf/LHcrllNNdVULMeeLJBvJAVDY10wE6Q3aavMVN6QpBSkObObBgvbRzLZ5FGgX8ni+ZclHeliPGzFG3dk5BUItqkyftBTcght39pFaSZxGdlSbUty49MPwfaqvuRauNZGysvfpOXmg0alSDjSVQU2r0C+EQkaVNl5Vly+4l0BOSJzoFN1lZ5LZko26Jp0jFs7TGk1jRZ9fUvlSBez++066JRSoJ9CocCzjYfS5zXp0RgHv2xR+bo7X60pdavbzBTib3HphTkqfQY7X68t1fUrA04e9qSFqcpCoVBgXLTsO/XODbju3grfI/sQlq54y/aDH4LgvmcbfA7vQ3Je5evC9qcQlVo1HZNq/j+xtlau7q0yUaWcaVdLU6nHTEoU5oUlSX6xD9orXM7cP6qPzGvt+kuYz9x7h3Jdifo1Inc42FxyrUUWR7ifTqNBV5MhdexeDYRLMCdeKhbxebpAUhFBUeLTFX8gKAvSC3/INyLBTEv2UhWTm4FCbpZCY2UUCtsH69GVL9SMC0vEvYTNyOp7BhMjnLElcAVaXs5Dm7s5sO1J6E93+ZSFtveFOfxdg7Mx6Kcmll6Yg5O//0Y2OwnZ7CSlr10MXZOOq5nHcasgAAsDZkJbT7GiDh0DbUzcNBL3uOdwj3sOmx4tI+bnoJxIvrmdKe7zzmPr05XQNdSRa9/+r1a4xz2H+7zzcGusWKGoLOLCiPQcCoWCO6wz2BK4Qm6aRN0WtXC78AyWXpgDA1PVdFwrG4Pm9cZ93nncKghAqwFNFT7Pt1tD7P+4Efd553GPew4m1sZw27MN85u1QtiUWXgzZhJGXr2ImGz5f1OPIn/hWugP/Jw8E2/HTsK/D+6U5i1VI4Mtt57JN6qmmkrCwuWEXxYTpfiDeWWhyqR5AMDwZg1lHu/m6Y6bwUTR0IV3X7Cgexux43mFhMxKK/caaFkizaIk7eo4o4WbE56HRgoizsXQqFRweTx8iIoXqGBkFzABAM1dHdG2tjOMdLSQmc8UO+96UfTZyUy84cPpN8GC7b+akXcWEp3X1Y9EO9OLQV8xvFkDmfYASqUAotYMfRX4lX0bNfQ7K32es0F3uTYxuYFwMZQvsxaZ+1BkXD8ZluTkZOSgnUkfdLIuygm1B8Ki64PNY0JnbQj8r9zD1u+dsLD9HSwsyijZ+r0TxrmeBAD0c1iHW3FrBdulga5JR9vBzdF2cPNSjaMqdVvUUptGszLkZIgXG9drWRu3mWWTK1yMugsJ1Qldk47FZ/8Bzqo+BpvLhZ2BMLfxztCR6HM+AA//kt3c6L/HD/BAxMa/Vz/U3LlZxhniiGomA8Ci3u0wpJmn2L7QhFSM3HcOOQWyV6D6+dTFoKaeqGOrmMKMPHg8Pj5ExmHdtSf4EZ+i0DnDWjTAgp5t1HL9jLwCXA0KwY/4ZNwODhXryFdM06XKN1D6ukG5AvWLb79i6YX7Sp1THoWRyVm5mHTkMkITUmXaNaphi96NPdDHW/mVOFFK3qtk/44rLj3EudefZY5jqKOFg+P7qe0+rawYm+hiwpQOGDN0LzToNGzZPQK1PWwreloKUaWc6QaOsiWpmrs6CZzpF2FRUu06ergodL0OdVzwPDRSYn83T3dc+/gdd7+ECpzpI8/eAwD6N64LAOjbqC6OPAvCkx+/0KYWoa146f03AMDgEsWHoikeR5+9x9GiseQhbwmPkQOw9IHJey5hz+S+8Jq2FeM6+WBkh8bQ19bEwbtvAADh8WlYP9pPEIW2MSF+IA/fews+gHGdfBSaj7qw1W2GuDyiUCw+X776ByCp/+yoJ9lKuCQf0vbIdabj8l4iJjdQ8LqmfleF5iMKnw8EpV1AF5u5yGInwJBujWbmoxCW8xzxBSFyz9emGaKBSW/E5sn+wi3JiCbLYG5jjM2XZiDw2gcUFrDRaZCv4Njx18sQ9iUGS0cdRE5GHlr28MLc7cPFxti//DKsHUxxaPU1tOreAHO2kacJzB24Cw1auGHIdKJdddyvFCwcthf5uUzM3jIUTTrWFdh2dZiJ29HbcO3oU7njqovKIVpEzrvYNqhndRJaGnbyjYvsve2elO2kFECXIb6CZqCpiYQc+V0WUwvyoUMXNj4q7QP79Q8hYs50o4U7FdZWvvj2Ky6+/QqGBg0f1kxXeQ5nXgVj1WXlClqLOfX8I049J1YZnyyeADN95VLJfBfvFgSKqiGHzeXC57/dUleHS/L+dxze/47D4vP3sHt0L7SuLV8fWVlOvwzG6iuK3TNZ+UwM3H6q1PdpWRH+LQ78ojoO13qKfY+R0bG5UO2Dw+Zi+oSjcs8pRdMWtVKl0jwsDPRkHjcX+RJKys6VamdpqNiSrY2UHOU+RWkc974KW38ef/EBANCpLqGL3N+bcB7OvBE6QB8iCWmpAd71xMaLTVcs3aAkiv5gfI4UKlD0bV5P8PTfwcsVHTxd8foH8eDB5/ORL9L2ur2XK9p7KvbgoU7a2mwSe/09U34E8WWSUPtYR8NcoesUcjPB5cv+EXoUL16wRaGo1kGwi81cAIAhnXggtNKuhZYW4zCrNiE7V/z/Ykq+rqnXBK0sxyt1zQF/d0BIUXX0qa13cXonMWZSbDr6T2qP6LBErJpwBAHvV+D6r80YMdsPfWrNFRvj0eUgtO/njWvhmzBtLbnKxPRum9Gym5fAkU6OS8fsfttx7NUSnP+yBlcOB0qkhUzvvlnuuJWFt+m3sOnHSLWM9TLaC3msUPBE7jsmR6g8w+ISEbPsQuEDdWTGZnB42aT2FUkeS/xv5/KPEPSvLT+S186pJp5GRwpeh6enSzdWgM/RxPcbn09EAlVpUsLicCWiiIoyZOdplR3pkrRZeQARJCmKsqh2pGXzOjwaDRbsUNiRLsmUo1fx1+5SLOGIEJWaKbhPFXWkRSm+T1dceijfuByZ1ns7pvfdgel9d1T0VCqMKhWZlqeJzRApLGKy2VLttKTI5pVEk05uV9uacNZEHfbiosfiOilHUyKV41ucZJ6rNkO8HXVuGX8Z1nMkL2B78CkMfD7Q2JV4kgyJSUZYXApcujUDADwKDgedRkUNS8Vl5NRBScWM96m7UNtoiFT74ih2MZ4mijudzxOXorU1eXGZqD42AFhoe5LalQcROS/hrN9MqXM8vGsItmMihPdh2OcYeHjXwOXDgRg1T5gOY+VgCmaJjlPZ6XnQLSpc1NSWzOXPTMtF+LdY7BgplDW7fCgQYxcKI/4TlvTGlC7iLawnLO4tc9zKxNPkcxhgP1e+oRRepl5GMzMiF9DecBJCkiehtsVO6DEkHc9CTjy+p0wF+Dx4Wp8DAFjo9YIGtfJJRenQ6YjJzoK9AVGMuOHVc5zuI//BqH9tD2x69RytHJyKzlNPXu/u+y/lG8nhwpsv6O9bT76hCKNaN8Lsk6p1RiVj5okbuD5HPQ9v/++8CI3CNP+rpR7nU1Q80nLzYaonv95DFj8TUnD9g/zVSHmce/0ZS/rKX32talSWKLMqVClnOjOfCQNt6YVToqob5vrSo9jpeYpJdKXnktvJmkMxxU51mpQxRLEw0BU0kCGT/iste6cQ2rifdorna43vLC6N19HLFR29hNce09FbrfNQhsHOj3A7ZgyyWJHg87k4EdYEjcxmwF6vFfTptuCDhx+Z5xCUIt4UpF+N6wpFpulUPbB5uYjOfYyA8NZobb0OtrpEQRaHz8TrpLX4nXNX7JzOdvvJhioXlHWkAaBmHVs0al2L2PawFSzD3Q54hdUnJ+HRxSDMWCfeclpbVzxn0cJW+oPU9O6bEfY5Bjd/iyt13Dr1EiwmG1tmSzbNKaaub+mLClXlatwOhOd8wOxa/gCA45FLQAEVw52WYeW3fvCznoAnyWcwu9ZRHI9cglxOBq7E7cAMN+LzD858jFepVzHJZRuy2Wk4GDEHE122Qk/DCCu/9YMxwwqtzQehnlErnI/ZgG9ZL/Ah4z6muu6BoZYP7A0nIo8lTO2iUbTB5MRCS8MOX5NGo6nDe/zO2CA4TqWIf9/QKKVTZVEX3yZNx6x7t3Aj7CeMtbTh37MvnIyE9SA1RPKgi7d/T5uNDjWcEZGRDrc922CoqYnbQ0bi/q/wUs2l3eqDSM4SX41c0KstOtR1gaWh+G9BQmYOhu0+I2EPAMsuPlDame5c3w2zIe5MUyjAmNbeGNmqIUxIHLCMvAKMO3ARPxMk86p/J6cjOSsXFoayV2KLubtAuoZ357WHJfZdmjUculpl+wDbz6cu+vnUJT3G4/FRf75kMyd1k5iZg4mHLpEe09fWxMFx/VDXXly5i8PlYeXlh7j49qvEOa1X7EcTFwccmqB6B9bNN58hrsRKtLu1OfaM6a3UfQoAi8/dw8qBnVSeSzXqpUo502FJaXAwlS6dIhoFrmku3Qn4EBWvkMP6ISpeoXkVR5br20uXMCteeiRrkOJmaSZwpj9FJ6jdma6K0Kk66Ol4Bjei/0JGIfFD+z51O96nbpd6TjeH4wqneAyoeRNUaOBkeHNw+YV4FC+7wGZgzbsyj1dWBvzdHllpuRgyrRO4HC5SEzLx4SnhyFnYGSMvu0AQIQYg0b2KpiE9E2xtwGRQqVR0q/EPbkcLfxzNbYyw5dJMGJgoLyNYHjQx7YletsK8Qz/riSjWM+fyObDTqYUxNYlCzxFOK7Dsay+MdBKmEdlou2CSC/F+94RPw/zaAVj/fRjm1T4FLp+Dqa67sexrL9QzaoUB9nPxLasXproSRV8GmkQRtS5D2NWzmeMXwXZTByK9o4axMBJeMpda1L6i2drJD1s7kRflymrCMrGhNyY29FbIVhFEHY6mro44OF56cx1rI308WjQetz/9xL8BtySO733wGn93kN32uCTj2/ngwpsvODV1sMzfqGKMdbVxcdZfiEzJQPeN/hLHh+4+gwcLxyl0bVtj5VYtrI30K7QDIpVaPmXtHdYcktinq8nAm5VTpJ6jQaNief+OWN6/I+5+DpVYcXgdHo1PUfHwclRe1QmAhCP9cvnfUoNzxfcpAHjO3y5RTHo56Fu1M12JqFI503e/hso8fkVk+aRXQ+ktqM+/+yI3r47J5uBCkOTTaTGGIn8AF94RP25jW4lHcpu7OgIglD4CfxC5q31JZPNGtxQ2djkjouxRWlh/gJpXd4eT8HPwl9EshQJrHR8Md30NE003hcelUTRBodAw3PU1bHWlR33b2WzGcNfX0KTJb6daXoT9TMCwvjsBABfOvJFp69nMFVvnnEYLP0+07tkQ2+aeQc2i6uiVxyfi707rBbaJMWlgaNKlDSWBroE2tPU0se7MFAz3XSbYv+70FIxvt0bMNjG68kgdvUwV78gYkv0C37JeCF5rUrVBkVEWR6cIHRFnPUJ9x0lXejSTIUfz/E8nKi8BbB4HcQVEJ77HyUF4n/5dcLzbU+GDzcnIW7gR/ww34onUj/Xf/SXsZeFqZSrTkRalq5c76thZSuzffe+VILihKDO6NMezpZMUcqRFcTI3xvi2kgXeiUpevxpxFp+/R7pfliNdks713bBmkKSSlDryp12tTPFu1VSFVrkB4KOUokNl79M/icP7HqFH+/XyDcuJKuVMi6pekCEqYdfDS9KZntmJkAMrYLEx/ij58k8xE/wvoYBF5F2Pay2Z7lDsFP9KSce1j8QXfUmVkEE+hGrH/W/heFakCjLYVzLv1qemMPLEZHNULpT4UzHVrIW/XF9iuOtrkv9eoYOt4kUPxeeJ0s5mi5SxX8NWt2Ik5GSxfNFF8IqiFBdOy1c7efPwm2D7feAPDJhE5NpZ2Zti5fFJGNpoCXrUnA3/9TdxNWyjtGGk4tnMFd5t62DnAiLH18zaCPsfLsCUrhvR02UO5vTbgUeXgpQet6zoYydeDNnKfCBaWxDpLsvqXoURwwJGDKEEVfG+YkS3i3OpBznMF9iK/h8AFtZRT/FSZaezHnmer5mmEeYFb8eFGKJoylHHGo1MyIMdfzn54VbCc9yIfwoA+JDxQ6Z9SS7/M0KpOZ+aMohUOjTgxSelxikNM7pWvu+Yqs7ld98k9gUuUb7fQs9GdUCnSRadX3hTutWhy/+MkKidkgWVSlH5PmWzOAi88QlcrqRMYlUmPjYDTKb02rjypkqlecgiNUd+F60B3vWw7R4RgQr6HSfTVvT4EBIHuJYNkU4Qm56FXynk1ej17Ii0j18p6YhJJ2TspDWeoVIo4BUVWO57/AbTOiifI1vN/weOTmYID01ERFgSannIX24UTcEQ3QYARzcrBLxfIfXcI8/IC0JKjjN93UCx10ameth9+1+Fzq2m6jGq3r/w/6LYg5eOhhamug7Gws87McNtCG4mPMNkl4GgUchjOb4mdcHhEwGFBsbucu2LkdWdVhp0Gg0+Lva4Gyy+6hmRXHlWUqpRDh6PXKhA1eLB3o3r4HwJ5/ni269K59YXo8p9CkDl+3Ri181IiE6D456HWHt8IozNxHOzx1Si6K4y5OUp3sW4PKhSkWkAqLNwq0S78PS8ArRae0Dwek7XlqTnGutqw9NeqFXtu2KPhP4sn0/sL8bJzJi0jbdffaKwa/Gl+2IdDEUpLii48iFE4JzTqOT/5G+XCpef9j56gyknrpHaBcckoOf246izUDUZp/KGxxd+VhpU1Qqn4jIV78J44t0n9D50SqlzqhqrNw3G2Wsz4exqiWVrKresXDV/Hnwpzoo0KKCgpp4tzjQj8tCnuQ4Wc4xvthJfWRpZowfG1uwNAJhfe7SEvTRUzR8dQOIUfY9LVmmsaiqeddeeSOyrXYpmJ0v7dZDY9yUmkcRSMcr7Pk0oSrGLCkvC5O5bSI+X9r+KICW5cv3GV5nIdB0bC/zXsx2G7juDhkt3SrUz1NbCGJEc5JKc/nswWqzeh/S8AuQwC+GxSLpTqs2g49Y/o0iP0YqKKIpTS2R1VBRVGZGGDoMO/3EDMPXEVeQWsvD4e0SVcZhlkccRFoWaaJZ9YeVwby8M9/b6o53pR/e+Yu1yYd5vVZYTqqZseHP7E5YN3o6uo9vgxdUgZKZk424u0XlyiMsMZCRnoU0/X6QnZeHzsx+4k+MvOLez3kgMmOmH9KQsaOlqIiU2DSsvEHrrZzffAADkZeULtgfNFsorjvCYDe+O9ZGVmoNnV94JrlnWOJkbo1ejOiqda0+S55yeK/87W51o0Kjg/GHL8BVFwEvJ1Id/u7dS+3UKWGylUjWKqcj71NFNukhCefPsyQ+sWHQBm3YNh2cDor5s7oxTCp8fF1M6fXp1U2Wc6bCkNHg5WOPxvPFot+GgRESZSqHg+aJJMNKRn9D/fNEkcHl8tFt/UKJVOEBEsB/NGwdNBfWoAWBMK3IH3spQH4lZRJFAIyfZbTF9atrh7dIpOPf2M5ZdEYqyazFYYLKEUkY9vGpjoI/kUyofPMTmPoZ9Ufe/pWMCsPzIUIXfg7oR7RwIAA3NppHahaakwc3cFJHpGXAyMcacK7exqXdXJGbnwspAD6feB6OutSX86hAFhnueE0V3k1v4YvL5a6hrbSl4/f/ASf9n1Q50NTJZMmCrwJGdvm0kfn2JxsJeG7Hm6r84HS6uiNPXZpLE+b5dvVCvubvE/mLH+bZ/oJgTLbhuwHS4eBI/jD0tlGsyVBpUdVAAwEBLUtmCrA13WaLq0n81iuHjbF+q822MDRCfIR6guRIUItHGvixR9T49F7QM9y4EoXN/b+gZSl8d7jmiOf5e3EuluXV1VV6Hf8ta4mF82fzzuHx3DgDgY1GTsapIlXGm2VwucpiFsDTUw7fV0mXM2nZaj8f35skdj0alIHDBBKnHu9ZeAP8Hc2FpayzVJmSNbDk1AHg0TzF5I1EG+tTHQJ/iluN8XI/siR5O1+WeJ6p4EbJmFs6GByg0R1U4HdEWZloecDHoAWsdb2jRhFKE2awoPEtcjPRC8fwucy3yHDNrAz1cCv6G9zHxWN29IyY0Iwo+rYo6Xg5rJP6F1aW2q+Bh6l1UHOa0a1HqdtHx6dmCNury4HB5yMwrgJkBufSb1nI/XF88unQTkkFCfKZY29Vqx1qS+7zzFT2FCqdkQSClyGEryGPi0ZlXuH7gAZKi05CfIxndInOkFaHYkQYAE0vllC1KQ8MasgMVFUlKdh4+/I7Dz8RUJGXmICO/AIVsDrILCpGVz0RWPlNqqmBFwOFwkZOZD2MzyfTGLvUW4c6X1RUwq4qlqauDhPb085+R5epMq4q+oQ76jZUfmberoZisrLq4fHcO3r2OgHcT8Z4DJqZ6OHttppSzhAzssRUZ6fJr5cqLKuNM/79y8VcbcHj5OBvujUEu7wAAb5NXIrkgCFweEx3sjkKXLrsILZX5GakFwahlPFxt8+LwCpCYH4TEfEKlQZNmCDpVF1xeIQq4kjlUdY2lV9nraWqir6cH1j54itXdO+LQqyBs6NUFMRlZsDeWlKS7853o3DilpS+a1XAQe10eaNCoUh1pAGXqSAPA7ScLynT8aqo+NA0aek8mz80c12A+UuMzMOTfHnCsY4cDC06X8+zUjyIrkuVJSnYeDj1+iytBIVWu3beGBo3UkZbGBf9n6D+KvE7pT8FEV7J4MTmbvJlKVcXQuPz7ApR0pAHAQEb0XBRdXc1qZ7qsGTZqP9as6A9HB1N09NuEf2d1wflL73Bw72jMnncGVCoVC+d2w5iJR3Bo32hwOTxMnnECF05PwY1bn+B/glD8uHPhHd4++YHdl6cjIy0XswbtgYGRDnZcmIrc7AJM6b0DDi4WWHlgNILf/MKm+ecwalZntO/ZAD09F6NT30ZgFrAxZ90AwfmLtg+Dq4fiUZR+NQPFHGkA8LFYLNi+ENEc/Z1fkJ0KAIjJfQAaRVOtjjQZhdwsFHKzJPZr0ozgY/4PnPSlF10UL3C+m/03AGBDry4AIHCkbY3EI8ai6Rzb+3UjHbPkObIYuP4k2tZ3xt9diQ6IU/ddQVpOPk7/OxTZ+UxsvvIUz0Mi8XDVBJx++glXXn/D1nE9YGNigCuvv2Hv7VfgcHmC4+suPEbwDmJFICkzF8M2n8bZucNgqq+DxrN2wM7MEBM6+8KvcS2F5yiNfyYfx5Y98uXA+Hw2MnOPIjv/Eri8dLA5CdCgmUOLUQ8GhAeUswAAIABJREFUuoOgq9UW1FJ01stjPkVm7hEUFAaBx88DBTRo0Kyho9UcRrp/gcGoBUopvm5SslYjO+8yONwkUCna0GJ4wkjvL+jrKL4syeNlIzlzKXIL7oPHz4EmvQ406XVgYbxK5ffO5aUjNWsz8pgPwOPlgMdnQoNmCV2t1jDS/QuaDA9Ahma1tDFzC+4jK+80WOxQwZh0DXvoaXWGsf4YuWNyOVxMWDOY9FhWWg5uZx0FtaiB1Pqx+5SaHwBw2LJ1+ssbsi6D5c2XmEQM23VGoMpUVZjQeztysgpw+jEh7zhl4G4s2TYUljbG+PQmAv477iMyLAl+A4gVw/E9tyE/rxCnHs7D6tmn8ezeV9y5GIRD18tmFbQyYG0s+XARl/5n1eXYOatepKlO7B3IFc9KYmFliNhKlDf9RzrTp/wnolvvbbh5ZSY4HC7c3axwcC8RLZw5rRP4fD5GjjuE1i3dsWL1NYDPh693TQBAndq22Ln1L4xpuw5tu3uhfc8GAICJ3baCoaWB9FQi/3lsl804+1K4vK6tw4ClrTE2zTuH9j0bgM3i4GZRQ4056wYIzl817SSOPZKfhiKLezHD0cBsFsy1G4LLlx31iM97gTrGo0p1PTKGuTxDWuEP/M65h5SCYOSwY8HhMaFB1YIu3Ro19bugjvEwGc1WKg8bRncT0+D8HpssyGHssdIfB6f1x/KhxMPAkFZeGNLKC/FFX6TpOfno6OWGbkWO8ZBWXlh34bFgrH5rj+P5+sloNX8vnq77G2wuF1cWjYTn9K0qO9OiKR6y4HATkZl7HGnZ5FJ0HG4icgsSkVtwHwBAoWjBze6XwvPg8jKRkrkSWXmSkU0+ABYnAqzcCGTmHgcA6Gq1gZ259BbjP2Nsiuzaws78FPh8FpIy5iErT1ynmcfPRX7hC+QXvoB+wW3YmMp2BjNyjyI5Y5HEfiYrGExWMLLyTkODZglnm4/y3rKApIyFRe9LMmeRzYlCZu5xwfsGAHd7+d1U+Xw2QmNrSB2TzYlCPvM5kjMXyx1z092F6Kw3Ep1HtEJ2ei5iQxPQb3pXdB3VGuxCDoa6zoTf2La4uucePJoo3uyomJTYdOyceQwZydlYEkBeC1GeaEhRSSovmizZjVxm1YpAF8NmcbBS5IF897kpSIrPAACs+fcMNh4hct8dXSxw6fgLHLw2E4lxxPFFm4egS71Ff7QjDYC00DCXWbmk2UqLfc3yTfMgY+jIFqjv5aCQrbmFcp0/y5oq6UwPn38cJ9aNwO+4NNSwJX+KqVNbmPqgqSX8Q3jy9Af4fMDL0wEtmrvhx48E8Hg81KpF2OvoCAv9Xj0MAZ/Px+CJbdGgmQvmbx4s0LBs1NwVbBYHaUnZsLI3waJxR3D+zRJ0rU2+BF98fsyvFKXfrwHDCbnsOOjRiYi2IcMZenR7hGWVdDI44EM8987XcinuxYxAR7ujoFAkxedVhUqhw1yrnlgedBcDYXrDhZh+VcKRBoBHweGga1DhbE3cS63r1sSige0AAM1qO+LYwyCsHt6F9NyGLrbwqmGDn3Hkn2vTWkQOaWNXO9LjqjBlVmf07k9EiWZPPSHVToNmjux88eZEVIoOGHRn0DVqgM2JBZP1QXCMz2fiZ4yNQo5fHvMhYlPIVzsoFAYoYIDHF18GtTU/TmpfkgJWEAAuQmOdSsxdG3zwweczBfssjdfJHCsxfZaEM67FaAANmhnyma8Ec+RwkxR+78kZ/yEz119sn7ZmY9CopuCDC2bhB3B5ohETxSLTobGOYq9pVBNoa3qrNGa95u5SlTRE949Y1EfmcWmUtAl5FSqxz//LRnBYHBxdeg7j11ZcIXRZU3eudNUlS0M9NHFxwMCm9eHpYC3VTtYYZc2Rm//g109yqTczC0MUFrLhVmI1VbReUkubgT+dfJJUHT2SgsCqyO2wDRU9BQGjJ7RR2Hbmv36YMkuyQ2VFQeFXjiUpqZMQlYd7s2Qy9EVuYD5f/I+6mopF3JneDT3Dil96rWok/E4Gh82FnYsVKNTS39x8fiHiUkfC1uwEKBRyGaeEtCnIzr8seO1gcQnamk2kjsnj5yIsVjya6WT1AJp0ckUFFjscOQVXYWowW+ZciyPTBFQAPDDoLqhh9ZTUns2JBF3DSep4LHYYfie2Frw2N1oME/2/JezSsrcgNWsTAIBGM0MNq6egUaUXz4nO08pkKwx1B0mx5CO/8DV4vFzoaXeUOh4AJGcuQ0bOAQXGBPILXyk0ZnnB5/Mx3GUGTkYo3om0NJA5nq+WT4a+tmrOTU5BIZou3SOx/+sG2dHWQg4HPTceQ1yG5HJ/n8YeSukJk70neddXdVxl/q0Gt16DZTuHo1Z9e/RvvgoX1FTsrO7PUN7Ypf233HLrGY48Ee/iWsfWAudmDCu3uah6n5YHGam5KFYBMDZXPN++glGr91g1QocluPviO8KikrH+8P2Knko11aiVcY0WYHzjhcgjUVgoZsOqa+jYfJXgP1lQKJqwMz8j1ZEGACuTbdBk1BW8zmM+lzlmapZ4JMPUYIZURxoAGHQXuY60JDzoarWBo8UNqRayHGkAgnQIADAznEvqSAOAqcE/gm0uNxWpWbKj3aLIcnoBCnQ0myrk9OYznyk4JhQes7zoZzUByTGp6MQYik4MYQT6YcBzdGIMxfYph8Xs7xx9guktlmBq0/8w2HGyYH9hfiFG1Z4FP70RWDdid7nNX1UCXnwidaSpFIrKjTkqG3y+cGXX3EqyGPz/BTI9Z3MDPRLL/0+MzfRgbK5flRxptVMlnenOzWvD1dEC88dVnh+UaqpRB1yOfN1QTU3lGwXIgkKhw8nyjuB1TonUkJJk5BwSbGsx6sPMsHQ1AORQYWceACpVtby4xPSZyGMKI9qmBrKlluzMzwi2RXOdywsWJ1yt4+2/9BIjlhINEHxGbkFCajYSUoWOX/Ox29FrNvE5Xn/2DT1mHUTX6fsF9qL/T8/KR6/Zh/AjMglkXEo6CAC4xwrAPZYwJ7790BZir4t5eS0IP96GY9erVajXXFg30NNkDPy/b8Wt3OOYtGk41g7fpfL7Lw8233wmsc/XxR7B6+TLelUVzj5diBpFjT72Xqz43PiK4mVYlMS+Zm6OJJbV/L9S6XOmy0onuZpqKhupRUU98rh7U7LDV+kRPlezONFSrQrZIYJthoYzHEWccHViZy49F1wRsvLOCbalRaRF0dUS12EtZH0Vi9ZLIyPnAIz1pevVK4quVjvkFtxV25idm9ZCl6a1pR5nc7i4upnQwE/PykN7Hzep9gMX+EOToYG5O67h2pbSN2IxtRFq9+uJyHHxeXyxyDaFQsGCE1NLfb3y5PCE/hU9hf976DQa2Fzx2qHnPyPRwt1J5TGTsyRl8Ho2lP73VY1q/Pwej9cvwjByXGv5xpWMSu9Ml6TvjINISCEiLNqadDw6Or2CZ1RNNerh8JJz8o0A3CpznWnp0fGMnIOCbQtjxVRFVEFXq63axjIq0bxEEdJzD8LaZDvpMYZGDbA4RKeu5MxlSMlaCyfLu2DQlVfFKMbG9ICgADE5cxmSM5fBSO8vWBqrVhz05H04+Hw+RvfwhZmRLkJ+JyI8JhUT+zaTsG3gbof6rjYIjSaKaM2MxPVmfTwcsHpyd0TGS+rHqxNbFyscDdlSpteo5s9nWudm2HJLfNVgw/XAUjnTZKgjv7sacY4eeIL3b39VO9PlwaXt5deithrVKe62lpddgOdX3uHynnuICU2AqZUxTKwMMfCfbmjWvaFSY17ecw/BT38gODAEWnpaqN/CHVM2DYeBqXK5a4EX3uDm0SdIjk5DcmwaTKwM0bhDPYxe2h+GSjQrIOPagYe4tPMukmPToKnNQP0W7hj4Tzd4NHGVe+6nwBC5NgAwadRB7POvmL8DFkconafFqPzdvwCArqGYkgqFwgC/SGqSzZYuEWhlugPRST0Er/n8QvxObAMdzaawMz8FCkX5BiIUCh0UCh18PluwLzP3JFjsCJXGLGCy8ezTL4zu4YsZg1tj88nHGNuLvKh0z4XniE/Jgp62JgJWj8CMwa0xcL4/6BqE+s+cv9qh+8wDGNa1kVT1JGX/BsmICxdXlODz+YLvkT+ZspRYo1GpEi2nC1jsP9oR7FDPRcKZ/pWsuh7x1xjy9KZq1E9yomSviqpClXOmy4ujYX5g8cS769jr+sDPbmMFzQjY/5N4WpvoHqiQXTF9HQ/AXEu19sCqomugjQk+ixD9Q1xqLDmWcGBXDN0JALicsA/aurK/2J9dCcLqEgVJBXmFCLz4FoEX3wIAdj1bJtbKmIxh7rOQlpApsT81LgN3jj3FnWNEju2663Ph1Vr2El6xcsmK8zPh09kTGcnZGOIyQ3yOuUy8uROMN3eCcSf7qMLzAYD+9lOkXnv22VmIikyFlibx52tpLb9tc0bOIaRkrgAfpWu2Ucj6LtiWpXhRuVCsNIROsxVEnAvZP6TaaTMawdnmPZIyFgpSMwBCZSM0ltCrtzbdDQMdSdk5WbjZRSEudbTUMbUYnnC0vAFAvsRl7zb18Hf/5gCIlI/OTcU1zd8eExZd7lswUOxYSXsTQx3c3C477eTAhw3oazke5rYm2P9hPQCIpWzcPPgQzXo0wrKL0gtRb+efwGTfRYj5GQ8TS0MsPjsTLl5Ost/oH0DfrSfLbGwrI33EpYs7KF9ik9De8M8tnnMwJf9eis/Iho2x8jUYf+05I7FvRpfmSo9TjXziFUx1rIxUSWe6y4Q9yCqqrn0VoKxKgHxeJG8Hi5cHTZoBRrlcF+zniUSNKgIXg/Yo4Mi/2USd7ZKOdXnxr986gSPt6uWEgbP8YGxpiNe3P+HpxbdIjiWWjPtYTyJ1NIt5dfOjwJHWYGigabcG6Dy8Jfg8Pi7tvouPj4lo7tSWy3D82yZY2EvvnpSbmQ8AoNKo6D2pA2rWd4CdixVCP0ZizxzhD9r8HhtkzkmUb6/DcH77bXx5/hMAULOePZp1bwgqlYqEyBQ8CHgBmga5M5eRnC3oQgcAPJHGMaL7S9Kxa32F5gYAmblHkUTSsEQUGtUIFIoOOFz5Gss8fr7C165qUChCKUc+X3a0UINmDVsz4h6JT5uAnHxx1ZGEtClISJsCbc3GcLC4pvAciscsKHyHmOR+Yg8/TFYwfsbYKzSmtVn5NjQwsTYSFCIWQ1Z8CAAzdo/FjN1jBdvF0DRo2PNmddlNshIS9CsO8SSKIOqiuZsjzr3+LLZvw/VAtPeQbOP8J7G8f0csvSCu9tVp7WGlZeSuvg8BhyuZ9ja+nU+p5leZWDvzFBq1dEenfo0reiqo5WGLb59jKnoaKlElnek7BybLNyoFP7NuAwA62awQ20+VIS9WHrS3XlKh11eGL89/wq2BE3YELhXbX7eZG8atHIiA9ddwfDWhbRz04Asad6hHNgyWDyG0a1v28caiY+Kfu3en+kiOTcPUFsuQnZ6LER5zZDrBB4PWkDrbtbyd0XNCe3Q3HQcOmyhcObXuKobNl9+q+t6JZ8hIzoaugTYuxkpqgM7eO5bkLIJbGeKSYaI63ecid5Zap1tctxmwMFoms7CtpD0ZGjRTcLjKNx6qCnB5qYJtDZqlwufZmB4ATAGAj/i0v5GTL3R0CwqDEBrrBDe7SKXmoq3pDTf7aLWOWU3Z02fLCZyeNgRadPk/rS9CozDxkGzlnNIyvp2PhDMdl56FuIxs2KoQpa0q9POpi+WXHgiarBXTaOFOvF+jmCrJw28RWHT2rsT+tYPJG3hVRd4++Y6nN4Px9GYwts4/V+ENXBYt74OhfXaAyWRDS6ti/S1lqZLSeOlZ+eg34xA6jS8bLVI2j4h606nVTUdKQ0lHWpSh83oKts9uuUlqs3++sE11SUe6GAs7UwSECoXxIz5LV6KQFbUGgP9OCFMrHgS8kGlbTEZyNgbN7kbqSJcVk8ccxpDeRHHc0D7kjTJKdv1zs4tSi+qENsNbsF3Ael/q8cqD4tQNeXC4wtxIba2mKlyJAhvTfXC3j4eedlfBXj6fhez8iyqMJz6maLvz0o1ZjTqY3a2lxL6wxFQ0XrQTbyOkR9d23n2J5sv2ijnSHnaKP7wpg7UReQ1I57WHseLSQ5m5xLnMQjz98VvCGS8thWzyVLO0XPWuegWvlZQoLORwUHfuVvj8twufoiRX4ng8PlZfeYS6c7dixjHJ1R97UyP0+INUPG6ceiXYrlFLeofO8sLcwgDtOtVFzw7rcePKB/knVCKqZGTaxFAHF7ePU+uY9+OXII+ThjRmmGDfpShx54MsV/lTegCSCr4iLv8DKKDCTrcx2lothAZVsmBo/8/WmOgeiItR40Gj0NHMYiostOrgeswMpBdGYoDTUehomIidcyPmH8Tlizst8nKmFWX/z9bwMhkKX/OJMm3MtWqhr+N+pcZmKPFUmRIj+YXOLuTgwWnCodVgyL5NRY9/efETzvUdFL62KC6eToLtnEzFv9j7TS3fSEV2trCBQMnISzEl0w5kNW1RBk1GHeQU3AIAMFmfoc1opJZxyxIWOwwMjRpKnaNJL90Ppq3ZYbFIf27+bRjo9CvVmBo0SxjrjxcoqqhjzGpUZ1BTTxx/9gEp2XkSx8bsv4BRrRqhY31X6Gtpgsfn42tMIk69+ITvcckS9nO6tcLo/efLZJ52JoaITZcs7Dr3+jPOvf6Mdh7OcDI3BpfHRyGbg/iMbEQkpYk1pBnYRLHUMi6Ph2+xyUjIzEZCZg5ymYVIyMhBQmaO4HVGHnlDqu4b/UGjUmFlpA89TQasjPRhbaQPq6L/9LWIfe7W5grNhUIBattakP5757PY+Gv3WTRwskFdeytQAGQXFOLB13CpBaGGOlrYMbIn6bGqSkKUUKGnYXP5RfLlwfzFvfDo3lds33gLDo6mqN+gauh5V0lnOje/EHo66q1GNmI4wIjhAFudBviQRmjc1jL0g46G9GhmcT5ysRPN5bPwKycQv3ICwaDqYbSrZMT1YcJKaNEMEZv3Dpej/oappgu0NYzB5GbiREQftLb6F7UMuwvsW1nNQS47GZmsaDxL2qzW92xAt8Gn9ADoapijrnFfiePF6S69HHYqPfbwhb0Vtk2KSZXYd/3QI+RkED9SvSd1UHisO8efovffqjXzMbMV6t/mZkr+QEpDHUoGyrDzwGiMHbYPfbpswpEAcg3lgkJhxIFBl/8lyWIr1jTERH+qoPV2csYi6Gq1BkOjpkLnlicaNBtBDnhyxiLoaSvXkc5EDVF8Y/2JyMghHkJzmQ9KPR4AWBgtFzrTahqzGtXQYdDx+L8JpC2jAcD/6Xv4P5W/elOcx+vtbId3EbFqnSMA3Jk/RuocAeDRtwi1XSsxKxdDd52WbygFLo8nKJj8mUCeTqZM3vP5GcOQmc9Ei2V7SY9/jIzHx0j5tSLWRvq4v1C9AbzKQKJIIKtFF8VrccqKkh19Z0+V32/gvppa3JeWKulMn7z+Dr3aER+8tbl68r68zYR/KMXOdB2j3jJVMCa4PwaFJFNm/8/WYPEkRd4BQJtmjPbWiwWOuD7dEp1t1+B71g08TdyIT+mnxZxpA7oNDOg2sNHxUrszPcDpKA6HdcaL5O2kzvSTxHWggAoahaH02D6dFZdN45NEVx+fFTqDF3bcwYUdijUHiY+QL2PE5/MRePEtfn+Nwe9vsUiKTkV2ei6y03IUnnNFYmyii0u3ZRfe0mgm4HGI6DqXK/mwIgqbE43IJMUeQCgl7oXfCS3gbi//x6i8cbS8hl8JTcHns8HmxgHgA5AusxaZJOpsU6CIYoY8RAs65bU+V4WyGLMa5fmyfhbqz98KPvkikVQsDfXwcJFQ4nJKx2YYFaGY1ryyfN0wC/sfvsHOuy/LZPzKjJGOFr5umIX2qw8iiaT5ijwW9W6HIc2qhgyosugaaCErnQgc6ej9uXKJ5UGVdKYnDWpR0VMAAFJHWh52uuLL4u6GfgAAEwYR3ctmlZ9jokHVApVCB4/PRgrzp9iDQx6HcMC62K1RaWwTq9LJpiVGqVbkxmJKV1xJiU3H8DrqV38pTzLS8zBjoj827hgGAJg06hAu350jYWekNwopmcRTPpeXAT44oJD8ubPYYfidqJziS03rl/iVIGz+8TPGDi62X6VK5fH5LOQxA6GnrdqKgSpo0GzgbPMZ4XG1i+ZoCzPD+TA1kGzylJa9A4WsrwAAKkUHTtay06gS0mfA2mQbZDnnHG4KcvKFSkDmhgtljhkaWxP25qehrekr0y4qyU/hMaspHygUwqG+E/wT/wbckutUT+7YBH2860rkMzeuaVuGswQmtvfFxPa+mHf6Nm5+lC79KEpTV0fUd7Aq03mVFw8XjUcBi41Jhy/jQ2SczM+pvoMVejSs88c60cX4tKmN+5eCAACRoYlwcCmb3H1FqSxRZlWoks50ZSKhIBgJ+Z8QnfcGOexECW3qkmjRDMVe62qYAQCoFCISxpfRfa4s6Ou4Hxcix+BK9GSMd3sIgJAAvBhFROoddFUpxAIo1NI1W+CwhEUqU7eMgFsj5XJeSxL9Ix4TfIQScX0md0ITPy94thLmxuZm5cvUd64MGJvoQk9fU6AtTeZIA4CJ/mSBMw0AoTEO0NFqAT2tDgBoKGT/QFZeAIiILcCgu4HFjgDAJR1PFLqGE8wMFyA1a23RHh7C4+oUbVNAoxqAxy8En88UO6+8I9g0qiEsjVcLpAFTs9YhNWsdtBgNoUGzQH7hS/B44rJkrnby012y884jO0+Y36pJrwO6hiMoFAY43HgUFL4Ts6dAQ26aCZ/PRHSyUJeaQtGCtmZj0KimKo9Zmbj06DPW+z/Am+P/yDcuwnfEFswb1QF924kvP5dc5p+z7SpGLw1ATGIGqb089LU1lZZMI6OLpzu6eJZOz18d85BFowlb8f7ALKwf0lW+cQm+/U7El98JOP3wE66uHk1qY2tsUObvoTRoM+g49vdA+YZqQp3/Fuq6T0WZ+F9PPLv9GcwCFgJ2PUArvz/74aEsqZLO9Iy1FxASkQgPF2tsm19xBThfMs7jZfIupc6hSCwfV2yHL1NNZ9jpNkZsXpBgX0TOYxRwMkCrQClAfWM9FOQRhSBG5vpwa+Ck8lh8Ph/bZ/gLXvef3gXjVg0q5QwrDmuR3G5ZaDHqgcn6Inidz3yOfOZzCTtNujvszE8jPm0CCgqDJI6TYWowDWnZm8Q69hHwweVVni5WRnqjkZSxGKIt0pks8ipxE33y/HN5FLJDUMiW3r3SxuyQ0mPy+UzSz6o0Y/6pbJpJSFj6jqhuRV6WeNSwgkcNK5x++Kmip1KNmtDV10LXwb64fPQZosKqOz2WhirpTG9f0L+ip4Dg9NN4nbIP3mZjUd94oJh6R0U1SlGVbnabsf9na3zLvAIPo954lEA0TujpQC67Vh44edgJGruEvAlHi16qC8rvnHUc314RKi02NS2kOtLKFB1WJItXKvYA6Wh5F3xwEBHnBS6PXALL2nSnQBHCwmgZopK6k9qR4WYXBYCP6OS+KCh8I9WOQqFDV6u9wuOqG3f7WKRmrUVGrj94PMm8eCpFBzWsX0GDpphKAPEgIb8o18JoOYz0RimkpOJs8x5RSd3B4SbItGPQ3eBkeV9t6izV/P+RmpWHIStPwkBHCz2be2BkZ+F3a1RSBqZsu4S8AhaWje6E1p6KNXf5HpWEY3eD8PhjODo2dsOqscLId6MJW3Fz3TgMWXkSzEI2lo7qjC4+wgj+r4Q0TNp8EWkiqihrxvuhs7c73v+MxfLj95Cdx4SJvg7GdfOFXxP1S9PNeXgH7xLiEPiX9L4AfyoTFvbA9ZMvwWFz4b/5NkbNVn7Vopoq5kw3HSpZgFcWHRAV4V3qEQBAQ9MRFXJ9daOjYYrnSVvhaiDMa7XQqiPjjLKl//QueHs3GABw8/BjTFgzWOWxnl8VRlvHLB8g1e7Dw28qX6M8mTzmMDLSc3H6ygwM7bMDAZcl84CLoUADLrZfFRpXi9FQhVQMChwsLitk2dXlXwDA7fCNpMfLMg3EzHABzAwXVLqxitGgWcPZpmrodqsCRcUFOA0ZnUCrUY3VJx/g/qaJKChkY/ym86hpbYKW9Wui5bRd0GRo4MHmSQCAiZsvgEqhoGV92Wo9vxLSMGfvdRz8dyDWTeiGuJQstJi2C893ThXYrDpxH4+3Eis/jSZsFTjT03dewYsvv/H+wCzBseJtAJi5+yqe7SBS75x2b0YdF0s08d8PbTodA2vXxd8NiU6Er+NisOL5E8TnZoNOpWFLh65oaS+UVHPavRmRU2aj3amjyGEVoqW9I7Z0IJzGbudO4FtKssAOACKnEH5FzT1b8GuyMDUpLicb429dxa1Bw5X6N6/sXA9Zi76e/+HsvseICInHuPnd4ehasfnThUw2Dux5iFfPQpGelgtTM31YWhmiV//GaN2u4nwTaVQpZ7qiHGcybHS8EJP3FrnsJOjRiZuODx5OhEuqYlQFBjr5wz+8Bx4nEHmw9Y3LL6+MjPota6HnhPa4duAhCgtY4LA4cvWmpSGqFiJL/3rP3FMqja8ujMwNkJlC5PBmJGVJ7YBobKKLtNQcRIQlwa12xQvtK8rt8I0Ch7qaysnktefx/nsMPF1tEBxGPNy4OphjUKcG6NGqLgAgKT0HPWcKW4e7O1lg+7/9YKyvLdj3JTwB41YIJdJmDWuj0nxy8pjoMnUfMrIJZRptLTqeHFCsg50oY1ecxtdwYdTf2EAHd3ZNErNpO2EX8pkssX0lc7wVsansbJ1CpMVoa9JxcM4A9Ft6DC3r10R+IRtX14wR2O2d1Q/tZ+8TOMHSmLXrGs4sGQ79IrlaW3NDFBSKp3/tnC78XbQ1F9YNfQiNhaWJsBDTwkhcZjSfycKJe+8xvBNRuL/67TO8HjUR+Ww2Bl0+CzcTM7R3qgkDTU0xB7fYeRal5/mTeDSMyPUu4Ajnd3PgcDjt3gxHQyPZdeHUAAAgAElEQVSJyDSdKp6WOfL6RZzrq3pgp7JSkFeIhTuHY+XkYwh6+hNBT38KjlnYGIGmobi60ZGH80o1lx8h8Zg2/ojE/uSkLCQnZeFLcDRWLb6E3YfHwq0SNJoppko508W8Do5EE08ncLk80CoocuFntxEHQ9vh1C9xp7OV5RzE5L/F75ynpb4Gm1eAI2GSDUFE00hK6lKTpZgo0nxGk2YACqiIzH0Ge10fNLWo+EK8yZv+wrUDRFFkd7PxMluFA8D3t+Go7eMisb9ptwa4d5LIPz2x+gqpbN/dE8/Eih4rgiZ+XrhzjLhvtk45gi33F5Hard4k/DJftkZ6pL0qsXb6SXx59wsUCgVrj08Qqyrfs+wystLz8OrBN/yzfiDa9GggOBYdnoT5w/cjKz0PPC6RFz1/2zC07u5V7u+hKtD2yBE8HjNG6vH332PEnMMdpwPx8nOkwJG+9+oHFu+9hUNLhqCeC/FD5jtiC7pM2Ss478LDYGw89lDMpuVY1VLGDl55hcubxsLYQEdwrfP3P2FAR8U/35fBv/E1PEHsfbUcuwMBd95jaBehulI+kyXXMVbEpiqhrUlHRg7RRIVGpeLYHfGaiZ7NPOSOkZyZK3CkRccVRXRlgiJSJ7RrRh9M3HwBJ++/B4VCQWaueEOX9wdm4carEHhP3AbUB1Y3I9LFdOh0nO0zCO0DjqK90wTUMbMQO8/NRLI/xJX+w4Tz01AsTcq/R1/8++guNrbrjBXPHyM8Ix0mWtpS7Xl8NnJY3/E2fhA61vgutr+Qm4jnMZ3E9qsKj89GRMZ2uJqQF6ArQ1fXuTKPJ8dnlvoaisJmcwWONJ1Ow5LV/dGkqJkMnw+kpmTD/8AT3Lv9GVPGHsbtJwugQS+9jKk6qJJraE2KOtVRqRU7/f5OR2DMcIIGVQvaGsZoaDoStY16wFJL/hdQZcRJrzkAwMOojxzL8sPWWehULRu8A9E/SVrAcnk4te4qZnVYTTpGo/b1BNthnyIljnNYHGybKttRLw8athXeNyFvwsFXVri2ivLgUhDePA6BRyMn1G7giGm9tokdD/kQhYjv8fBtVwfrZwXg5T1h2sqMPjvQub8PZqzuD10DbbTv0wiNW9cq77dQJeCpcD/VsDVFfIqwoPT+GyJiVewkA4C7o7gj8/xjhISNbz3Vupg1rVdD4EgDQC0nSzz/9EupMW6//A4nG/HOss29aiDwvaRyS24+efc7ZW0qM6K3QX4hGyZFKwpcHg+ju3pj1oBWYv/Jw9pUHzkl/k1KRqal4eVii+3TemPHxec4cust/OdLRn27N62Da0UR89UnhI2KdOh0pBUQKxZ5bDYm37mOLmeOoe7BnQhNT5MYh6pCrlETW3vcCifu+WthP2CmQ75aKLwGHYaakmoyVAod2hr2Sl9f1nXU4UhXNh7fJ77b3Wvb4Ni5KQJHGiAeyMwtDPDvfz3h6k58tzx6UHlSM6tkZHrxzht48zkKPvUcsWq64gVTiqJou25jhhMG1jgmsd/TZDA8TSS/FETHLXkNcy13iX10qrbSrcNL02o8Ou81AMBRr5kcy/Lj8Md16Gs7Gfk5BXh96yNe3/qo9Bit+/mAoUXH8iFEdKyLAbms07GvG/H+4VfsmCH5mZYHrfr6YM0oYaeuroYkEUSGBoauH45W7WqDRqXiQ9Av9OrnXY6zVD+b554Vy6N+dPUD9q64gr+XEF00I0LiBMd711uIzXPPolknIlKqpcPAyNnE6k2n/t4Y1Hgp5mxUzzJs/9OnUcjloqG1NV5ER+N3RgYi/iGikpdCQjD/7l10dHEBH8CT37+xo1s3dHB2xsGgIFAoFIxrJIx6Om/ZIjj30a9fmHT1KgbVq4e74eHo5+GBeS1bil0zJDkZNYyNxa4JAB47dqCxrS30NTVxOzQUE7y9Bef2OHkSBWw2mjk44MyXL9jVvTs6uRArNfvevgUAZDOZgu1JPj6k7zsyIR1O1iaITEjHrrPP0Ket0Dl4/TlSwr6FV038jBK2bH4fEiNh413HAc8+KN9pr2EtO7HXzb1q4MSNd1KsyQl8H45CFkdC7aOkc7VxZi+0n7SbuG5te+xdILnqI2qz+Z/eaOFV+bp/ymP6jsvYOaMPkTO98RwW/kV0mNXT1kS/JcfwcIsw/SUuJUssLYOMndP7YNCKEzg4ZwBszQwRl5oFBl1x12Le/pu4s2E8TAwkHVUujwcalQprU6I5W3RShuBYHpsNMx1dAIDHgR1iaR3Njh+EOqAAYHKIFcvU/HzcHTISABCVdRS/Mw9Ag6oLC91OcDORHd2VRUTGDkRmHYKFbme4GE+HtoY9+ODhbfwgZBcKAwfN7e5Ch+6A+7+JAkw7/UGobbZMcFx0Ts3sboBKIUQR4nMvIzLzIPjgwkq3O5yNhWlSX1PmYdK5e+CyqDhYdB9oaHLhOyQMjQdGIOypNW6ta6jye1OW44eJldldh6SvngHAniNj0bH5Khw7GIhOXSu+cyNQRZ3pldPU60A/jvkFL3NrNDq5G7/GzUGLMwfwfPAEXAz7hvlP72JrWz90r1kLTgc3YknTdjBgaGL5q0f4MnI6onMysevja1wJD0E7e2fs69gLTgc34pTfQIy/dxkt7JxwoKPirbUrCh6fAy6fLZYyUlm4FLcHt448wY6Z0p1cbV1NrLwoffm1abcGWHRsMlaP3CNxjEKl4EL0bugaaMNvdJsKc6YB4E72Uby6+VHg+EvA4uDF059o25GIYt+8+rFUznROLhNjpx8Dh8vFpWOTAQB3H33DuatBOLx9JC5d/4DtBx4i8DqR69yh7xb4dagHZiEbC2f5ISMzD5Nmn8KKBb3grqLgv7au+BJxu14NsX3RBYEzbWknlAI0MTdAQrQw6lTcvQsgmg44uqmvwURoWhpeT5wIn7178XX6dDQ7cEBw7N87d7DVzw89axFR8Cvfv2Pi1auI+OcfjG/cGM5btgic6ciMDPjaEU7hqidPcPTDB4GDvLJDBzhv2YLvycnw79dPcM16O3fiwejRYtdc9eQJVrRvj34exGf/PSUF3U+cEDjTIcnJgnGXt28Pr1270GkqUQRW7Dif/fpVqhMNAIGHpqP1uB2gUiio52qDcb2biqVUmBjpIjFVXJs7rSifuRh9XS2kZYkr45TMM1aUksv+6Vn5MNSXvsxOhpGeNlo3csHs4W1l2rVq6Iw3x/9BfEoWjl1/C98RWyRSOkRt+s45DD5fsZxpDoeH7OwCmJjoKjX3smDxyI7oOHs/9HU10bt5XTSv6wQACNw+Gek5+Ri68iR+J6SjjpMV1owTV+Uouf3+wCzYmhli5/Q+2Hv1Je4HhaJ9Q1e82q1YXvv604+gxdDAsbtEesmrb5FoVtcJM/sTEfHxG8/j6+9EmBroAI6AgS/hVBfnTK9p3UFizKxCJuJzsiX2y8LF2AS/MzNIj+3t0hNzH93Filbt4W5C9IVwNBwNR0MiKPM2fohS1xIlMuswzHTawNl4OljcNLyI7YK2ju8QGNUcbRyFXYADo1tCh+4AAII0ke+py8TGEp3Ts5j2aGlPpEiGpPyHDjW+AeDjVVwvgTP9M20trPV6om6D9QCAvoTgFR789oC3zWkYatZHu5ppaNNzLeqZb1LqfXF4PGTmF8BMT7n7nVmg2IqGwF6B75U+B08hJDEZPxeXrf55lXKmE1Ik/0DU0U78+LePeKAXgUmeRPex2Y1bYMD102hm44Cwsf9gc9BzdC8KQOjSGZgTeBs72hFOp4O+ETa06oINrbrgeoSwq9SNXz8QMnomAr4Hl3p+ZQ2Xz8Lh0M4AiBxsVZGX01wae78xbeA3po1S45ekZR9v3Okj/5qKzEvZ96oMTbs1UHj8A8cnyDeSwbCJh3Dt1FSxfe6uVji8nYjA9O3RENuL8tYBIqft6m1CZ3bhLD+MmHwEDIYGFq+5gnNHJqo0h2I98WJyswpgYSPspigrnWvV0XHo7j4PPD4fzTrWxYYA1bSiyTD9X3vnHV5F0TXw3wkBAgk9oYSqNJEioIgdEYOoFFEpIgKfWEFEfBVBeX2xYkNEUEGliShSXpoFXkBAUGmKoIIovQhIBwk1me+P2Zvs3bs3Nwmhyfk9zz7Jzs6ePTu7994zZ86cyZ+f/LlzkxBnJ0XljU7/uozNkyfNkAa4rVo1/j0reAg6wENTpzKurfWWf7piBWA91W4WbNwYdM0A7mt+umIFR06coOeMGb76limY/l0owN/Hsm7Atuo5gk9e7kDFMvG+x59o35An3prC8t+3ckkVu2Lf5Dkrgup0bFqPN8fMZeW67Vx8oe3cjPp8cZZ1Afjo8yU0u64GJYvZSWqT5qzgyY5ZS7P4ZMdGPDFgcogxnZpqiPJZXCoxoRC9701i8tyfQ4656/Rodz1vjpmbKR2io6POCkM6kCljZn//z2rRAvn55N/tMzzXj4qJxXix881BKfHCnede8OWnP/5kxuvp32E9Wl3HNd0GpxnTw59KT2Na4Z3+vHrDTVw6/D0K5Y2hzcU1uL68XcxrwI23UPODwRxLSaFz7Ut56sprw+rqx4y7OvH+siVUGfIWNRNKMPGOdAO58YWVeOCrKbx2w01pZbsPf8vq3f04fGILqSb7YT9r9w4m1bO4FUCpuOZsPvApxfJdze7D31IiNnTulJdwOpWMCzjIhMJ5073MWw6OpWqx0KxEAa94OpJlYzo6KirLhjTAzc1rM3Z06JL3NwwaxtfdQtMW3trc32vurj/p/rup+sIA33o5yTllTN/ePXToJicyfCzfuZ2NB/Yx1PEgX5VYjr7fzebBS6wHp1ZCurcrLnceYqKjiXZ+4I+mnGD4zz8w7JcfOHziOM0q2h/YuiUSASgcE0M4Dh0aweHkCcQnfHHS95Adpm1+DGNS2XtsPYZUSuQ7/elmLvi4H+vbh36gT6SmcuO095nb4iGfs+zxvUcPk5Dv1PxAXT9lSNhrnyyf/zmPD9aNZ8o16Qv+PLT0OYZc9p9Mnd/jp1fofdH9FI8JnWSTVfzismPyZv5rwRiYODLnDFiARXNWUvvKypErApNGzGf0gj4USSgQufJppHGlSvz455/UTUzkj927KZjXet8NdqLX/9Wpk7EAHwwEhY54yYk5JAeTjzBz4WouvCPeN53dNXUqctnF5eg96HMm9e/MdyvWA3BJ5cS0OrdeW51Rny+h58Cp/Ld/Z35Zs43U1OzF/59ISaH76xMZ/UJ7Fv+6ycq/OmvfU4FQjLc+mUfrpNokHznG7MW/c13dSlS7IH00ZdjkhbS7+VKOHU9h6cpNvrLcdUZMS+8gdHl0NOs37KTZLbXp8tAN/OupsURFRfF6PztB/YEuI3n+Py0pWaIQSbe8QfdHbmTk6G+Z8GlXfly2kWEjv2Hd+vTzA1ze8U0Wjwr2fN/RczgTX8t4GPxcYcuu/fy17++0LB5fLFxF3crhl1UvGRvHD/eGft+0rFqNllXD55/2ZvbwkkuEh+tenpZqLxI/br+PWsUHUDBvddbuzdrCbcEYahV/K6S0SrGezFpfg+ioOPJFl6F+6QlZ0mnB5vTVUXNJ1kZyCua5mAqFT85J0/KDMQxu1YzShW0Hv9fUGWzdd4DRHVqRNHgETWtUZd6aDfz3vnZsP/A3vabOIJcIfW9uwNjR3zFp+Urenvc9cx7tTPeJX7B13wGavDuS6V06sWjDZp6cPJ0TidEk3VKLGi+/TdkihehybX2a1bgopL6XrfsOIAKJhU7eEevmnDKmH+94A61uyvqPUCSuKFWW+Hz5qVykGP0WzaN3/QZUK5rA8r+2cWO5iizfuY2k8jb2UASiXLORa40axOBGzVjavguvLknP4BGbO0+Eqxr27+tDYumtYWukpGwmV66cm7TgZd+xjRxJOUBMroI0KvVvKhUMHTI7U0RHRWVozEZHRUU0pLf8vZ8ycRnH+wW4dvK7zL+tS9r+qTKkAZomNuCDdeODyryG9P1L/8MHlz3nuz+gdi/+OhI6wSY7jBl6P63+bwipqYaJo0J/pLr3HgtAt16fMuiV0OHM0e/dyx0d36NNy3q0vi38wjpbN+zi16XW8JoyagEJpQpz4cWJlCxTlGff68htNZ+mXoNqgGHhrJVM++2VTOlf/dIKtLvyeQDy5I2mXbck2riMkVPFoWPHmLJqFS2q2R/wSStXknw8fYjytSZNuGroUL5/8EEK5E0PY2lbsyajli2jd4OsL+zUtmZNKsfHc2f17E9wPp6S8XLxdzaqzYipixgxNXgRnkB8sAi80+tOxnz1A427vEv5xKJ88+Gj5HWlrYzLn5cvBz1I36HTueGBwbS4viaz3utCg/siL3Tj5fuRPdi17xB3PDmC1NRUJr5xL/lc6S3fGTefj1wx1K+OnMWrI+0IQSD8QgQWjnqcJwdOoVXPERTIn5cGl1WmaoXgiZPrtu6iSdf3kCihXMkizHyvC17cddrddCltm1jPWE9noYsK5a1H/7FujYM6qu+/24ntO+xEzhMnUri4WmkGDbAe4OdfnsLk8Y+yYeOutPMzwmtIt/jXh0zpf1/E885GXnuwKS9/PJtvf1lP4bh8tE+6lLcfPXsmwAO8+v18nr8ueDSkWL5rKBHbhKMpO9mZPCfbsisW6YYgFI9tHFQu5AqJiY6EW6fMULpAa/YcXkjRfFcElR84ttKjU9Y7wpPuv5ut+9IjCbpcWz/t/01799GsxkU0r2m/O5sN/Yhx996FMYay8UW5s219BvaczEWlEti96yAD77iVqit/TzOMl8xfw75N+zlaKy9lyxXjeEoKXz3ckaovDKBZjYtC6nvp8/lMAEa0z9nVs88pY/pUGNIA3epcQak420t5f8VietdvwNimbZmyZhWVhvXn9QbhVwSa1vIe+nw7k8fnfsm4plmZ+CS4X9KUFDtpZ8f2+iSWDs1YETgeMK7/3JqYVm/vnoeIiWlMVFQR8sZkHBfo5p6KmVtsIyfYdeQQ8TGx1B3/Fj+2eowOs8fyUaP09rrgY5vfOn90Hn5t+6+0soDXut+Pc6hVrCQvLJ3FwjtszJfbWP59304qFChKnlz+aXLcsgK6LN25hcsSyqTJClf/wXkTGdrgDrrNn8yga29LO3bFxEFpupwsLRY8EuSp9hrLGRnP83YuoUB0LHWLZH1koWCBGMaPCO44lCye3gEZ2C/4nQ7ETgcoUjjW1wj3UrpCPKUrxNP4ztD47iuTajD555fDnjv8616+/7/2+Ce0eySJtl3Sf+jaX/XCaTGmhzRvzqNffMHMtWsxxjBr7VoG3npr2vFcIuxKTubGESMY2rx5WvmzDRvSpHJlKr75Jq1q1GDv4cPMWruWl5OSaFOzpt+lgs699N13Gffzz1SJj2fxli2s3bMnaIJiJLYdPMizs2cj2LhqN+2e/ohbr7k4JAb46yW/0/vtacwf3j2t7O6bL+Xum8N7yQH6PtiEvg+mD09/PyprMYsBPeILxzLtrft963RtfS1dW0ce0hdJX3Y8HC91jTxfJFydo0dPUNUVrz/3m98wBjrc7T+ZO3/+dGdLvBPCUqF8PNt2HWDQZ9/Q4+7rSXDlXL61+/t8MdB6C73e6m2uGPbp36+iUFw+Bn02n09ePPsXFrmyenmurJ69TC+ng6pDBtKqWnWeqhn8juXNlcDsDZdwcfzzXFJ8YFp5YHJg4P+E/I2oXWJw2PIKhTqz6cBHfL2hDnlyJVA4pg41El5l4daWlCvUgR2HZmDMCVbt7kvD8kswJoVZG2qkydpy8LO0GGq3TpnhomLP8MvOnvy8818Iubmu3FwAbqzwC5sPjknT6ZISAymQ5+RWncwlwaNmM1evYfiQORRcd5wTtfPSpoedG1JorXVISD5h7R87aNvCtq0kxZJ09Yv2nhvlp8yiI2xqEkvnu4eAT/KmfLnDpz685/I6LNm45aTux49zypgOkNN5pqsVS/dQrL8/3VhoUakaLSqlv0QbnGO3XJC+FGqVIvGMaxrssdvgkuGumzEGk5oc+biPrXj06DziCnQjd+6zNyXf7dM/4pvbHmbvUTuhaNku/9Xukk/4x3neU8V6gHYc/tv3eKnYgrSZ+TGTmnTMtC6F82Ru+GvRDjvku2DbhqDycLqcbsrlL8UFsWUiV/yH8fPideSLDR4B2v1X1iYeZUQgH7P3L0BSpUqs6t7d97wA4Yzcy8uUCXsscI3AcW9O6B+6hHpLvedmdP2MDO/8MbkZP+snWjWuQ57oXBw5doLVG//i6cGf061t1j3p5xMpTo7z5rcPZOp/u3NPu1AjumQJ20md87/gRS1270n/Hrmn63BmffYYE2Yv585G6fnwd+7L3HfNhaXjqVIugStrVsjqLZz1RArVOBWsfsj/M1494WWqJ4Q6AMLlkM4ot3S5gh0oVzB4JeWCeauTGJfuod9y0C6AJJIrrCy3TqXi0juObu+219NdI+G1EDkiuXx1yiqBEA/v/wDNalzEhHX/AyD+p9CY8+jDwd7wsjPTJzSXmW3tpHLTD7GJQ6we0wcgaILhT72C5wG5j91Q5UIaVsn5LDznpDG9/+/D/LHxLybOXE6v+5Iin3AOsGtnC+IKPIZIeo9q519JlCz1W9Dx6Nyh3bDiJb5h375eHD+2nBIll4YcPxt4qPoVJE17P82AnXhTBxpOGRqywhTYfLhNv7SJ21v/72PGNW7ve/x4agrDGramXFxhGk4ZQnxMcNjHrV8OZ3nrUG9YQJe7K9elUiEbd/z4JdeRNO19ZjZ7gLYzxwRd+3/N7ueKiYP4qmnoBIjs8MzPtrfde8UAule5h0F/jEnb71fL6tuu/K10/fFF3qnbJ2h/cN1n6LHsFY6bFApGx9KvVg/GbvqKNX9vYli9F3JEv3OF0Qv60PeB4SyZt5qoKOHiuhWYsOz8aoOc5MNn72LU54u5rceH7D2QTMn4gpQtUZiJr3emdPHMhUudr/QfOJ3jx1IY9Jb/5L2MeLLHzXTs/CHGGA7ms0b566NnBxnTYL/3urxiw8MeePkz3n/aThJ78ParaN17JOP6deLDyd+zav0O7rqpbtCCNMq5RWzuiny9wTqQYqJLUaP46xHOOLcwBmZ+2+eMXPvOYZ8woXO7HJcrZ8nCEFlS4lTnmVYURVEURVH+sWR9FZ+MhJ2LxrSiKIqiKIqiZJMcNabPyeXEFUVRFEVRFOVs4Jw0pvu+8yVrN+/i+fe+OtOqKIqiKIqiKOcxGuahKIqiKIqinE/kaJjH2ZLNI0dvSlEURVEURVFOB+dkmIeiKIqiKIqinA2oMa0oiqIoiqIo2USNaUVRFEVRFEXJJmpMK4qiKIqiKEo2UWNaURRFURRFUbKJGtOKoiiKoiiKkk3UmFYURVEURVGUbKLGtKIoiqIoiqJkEzWmFUVRFEVRFCWbqDGtKIqiKIqiKNlEjWlFURRFURRFySZqTCuKoiiKoihKNlFjWjnvEJG+ImJEZIbPsQkiMvcMqHVKEJE3RGTDmdYjEiLSWEQeO4XyT2k7eN8b5x3bdaqudzYjInHO56vTSci43pGR4ZaDap92RKSCiPwtImWd/bIiMkBEVorIIRHZJCLDRKSEz7m1RGSuiCSLyBYR+beIRHnqPCoiX4nIHqe9rvCRszCD9q3j0bPMqWoLRTnXiT7TCijKGaSxiNQzxiw504ooNAbuBN4604rkEB8C0860EucwPwJXuvavBt4Abge2nRGNcp7/AOONMZud/frALdh3ZylQCngeWCAitYwxhwFEpDgwC/gBaA5UxbaNAV50yf8/IBn4H9AmjA6dgQKesleAKsByAGPMBhGZAvQBHsruzSrKPxk1ppXzlT3AVuAZ4LYzrIvyD8MYswXYcqb1yCwiEmOMOXKm9QhgjDkALAzsi0i88+8yY8yGjM4VkVxAlDHm+KnT8OQQkWJAO+BGV/FsYJIxJsVV7xesUdsc+Mwp7goIcKcx5hAwy5HXU0T6B4xu4FJjTKqIXEYYY9oY86tHr3zApcCHxphU16ERwFQR6ek8G0VRXGiYh3K+YoCXgOYiUjNcpXDD9c4w6COu/Q4issAZUt0rInOcHzHveY+IyGZnGHeyiDRyZF3vqhMlIr1EZI2IHBWR30WkY6QbEpHCIvKJMyS7TUSeCVOvnIiMdXRNFpEZIlI1guxOjp51XcPLPzn7sSIyQkT2i8g6EbkrzH3/4dzPGhHp4TrWF/gXUN41xDzSOVZdRKY7uh4SkVUi0vVk2yGzzzWM/LIi8qWIHBaRDSJyXyT5IpJbbKjJJqcN/hSRSSKSx1WnvIh8KiK7nPZdISLtXMfjRWSUiOx2js/1vmN++vvoEniWlzsyDgNPOsd6O8/niIjscNq+ZIT2uMN5Rw+LyDfARWHq3Scivzr3v1FEemYkN7M47/ICEWktIquAo0BtEXlFRLZ46sY4936fq2y7iLwkNlRih4jsE5F+zrEWzjt3QGwoT0HXeU0cWQ2ddkp23od7M6H2XdgO/YJAgTFmr9uQdvgZSAESXWU3A184hnSAsVgP8zUueW5jOLM0A+KATz3lc4DDQKtsyFSUfzzqmVbOZ8Zjh1GfAdqepKwLgDHAH0Bu7I/lfBGpboxZByAiLYFBwLvAFOwP3zAfWYOAjo5uPwJJwHAR2W2M+TwDHUYA1wM9gO3AE0BF4ESggogUxf6A78YO2SYDvbDerSour1Y4RgGDgVexw8ETgMXAWmyYxr3ARyIy3/HOIiL3O/f0JjADaAj0F5G8xphXsMPalYEbgJbOdXY6f6cBq4D2WCOpKpBm0GS3HbKLiAj22cVjh8iPAM8BRbHPPhy9gbuxbb0eKIkd0s/lyC0OfI99Hk8Am4EaQFmXjMlAJef4LqwBPEdE6hhj1mTjdj7FvovPAftEpAPwNPAU8CtQDPtMYsMJEJG6WI/pJKC7o/M4n3pPAi8DrwFzsd7PF0Qk2RgzOBu6e6mC/bw8j22bzRlXD6Ej8C3QAbgKeKSio+0AAAnESURBVNbp6FyLfXYFse/984A3tn8U9p0bALQGhonIJmPMrAyu1whYaIyJFPddD/uO/O4quwj4r6feGuz7fREwM4LMjGgLrDXGLHYXGmNSRGQx1pPu952lKOc3xhjddDuvNqAvsMv5vxPW81PF2Z8AzPWr65FhgEfCyI/CdlR/A551lS/BepTcdd91ZF3v7FcCUoGOnnofAUsyuKfqjpw2rrI4rPdrg6vsBawhXdRVVgTYD3TNQH4nR35HV9ktTtlwV1kh4DjwsKsttgIjfO57PxDj7L/h1tMpi3fk18zCs81sO2T5uXruub6rrDzWkAn73gCfA/0zkNsPOASUCnO8iXPdBq6yWGynY2hG+vvoEniW3T31BgMTs/hZGgesBMRV9owjv5OzXxD4G/iP59znsZ2dXJm4TlNHZgWfY2Odz0w1T/krwBZPWYwj5z5X2XZs58F9DyuAY0AZV9nbwEafZ/K25xrfuN+FMPezCXghQp1orIH/a6CNsIa1AR7yqb8L1/eNq/wy55wrIlyvINb7/FKY469gDe1Mvx+66Xa+bBrmoZzvfIz9Yet9MkJEpJozbL8Da5wfx3pRqzjHo4E6wFTPqd79RljDYJKIRAc2bDxlbbHxoH7Uc/5OCRQYY/4m1Et1o1N2wCX7IHYyU0hYig+zXf8HvKFfu665H2vglXaKymCHqMd75HyG/fEOG2KDNYA3A0NEpI3jvY1EZtshu1wO7DDGLHLJ34htv4z4CegkIj3FZmIQz/EbgOnGmHCT6y4H/jLGzHNd9xDWSL8mzDmR+MJHx1tE5DknBCTcu+bVa6oxxu1h9XpNr8Qa/uM97/TXQAnsO3KyrDPGrDqJ8+d47mEN8LtxRldcZYk+z26Sz349MqYk1vjNiP7Y74z2JjT841TQEtvZ8IZ4BNiF1VtRFA9qTCvnNcaYE9ih5/YiUj47MkSkAHbGfFngcezQcD3sxKEYp1o81qu003O6dz9Qbz/WIA9sI7GeqlJh1CgJHDShk8j+8pHfxiP7ODb0oiyR2ef6/5hPWaA8cN8BfXd46gT2i4a7kLExn42xnsPhwHYRmS9Oyq4wZLYdskvJMLIiyX8ReAfogn0vNotId9fxYmScpaJUmGvsIIM2jID3mQzHhnm0BhYBO0TkxQhGtV97+L1zYD2s7ndujlOemfcuEt57ySp+77BfWTROaI4Lv/vPLyKF/C7ktGdubNiSLyLyOPAI0M4YsyxQ7hjVB7EjQO76UdjO6d5wMjNBW+AXY8wvYY4fBfKehHxF+ceiMdOKYo2IPthYUS9HgDzuAhEp4qlzJda7lmSM+c1Vz/2DtwvrsU7wnOvd34MNGbga66H2Es5o2w4UkNCsDF5v7h6sN/wFHxkHw8g+GQIGolePQO7cPRmd7LTnHSKSG9tJeRX4QkTKGP8JVplth8w8Vz+2+8gKyA8bb+7o8iw2FrcyNl79LRFZbYyZjg29CddRAtuOftctQXAbHsVzX9gwHl+1PDqmYuN+B4jNfXw3dpLuFmBIGBl+7eH3zoEN1fAzeleHkZ0V/GKPQ54x4dviZCiO7Si495OdUZoQjI0/3g8U9jvuTDp9A3jUGDPZp8pvhE7yrIg10H8LrR4ZsdlSbsSm6wtHYU7OWFeUfyzqmVbOe4wxR7E/XvcSatBswRpnpV1ljT118jl/0zxNInIVUMF1jRPAMqCF59zmnv2vsZ6vQsaYpT7bMfwJ5MpOky8icdjJi25mY+OKf/WRnRNGjZctwJ+EZgFoDRzAZiuAYG92CMaY48aYr7GTGEsRxhAh8+2QmecaTn4JEanvkl8OqJuJcwEwxvyBnUR4FLjYKZ4N3CQ+C3Q4LAKKi8h1ruvmB27FlRECe1/VXHWisKFDWcIYs9nYyaFrXDr6sQSbEccd+nC7p8732I5GYph3+lR04sC2Rbykp9WDzD3jrNLSZz9S7vrV2EnLQYhIY+wo1Gsm/MTMr7DhOPldZW2wneEF/qdE5E6sc21sBnUqEDwRUlEUB/VMK4plKHaI+ypgnqt8OtYQGC4i/bE/gN6FCxZiJ1h9ICKvYb3UfbET79z0AyaKyGCsd/hqrDEEjhfaGLNaRIYAYx1ZS7FGZnXsJMmQNGzOeb+KyFTgPSd91zZstodkT9U3sZkxvhaRQY6OJYAGwAJjTLh4yWxhbJ7bvsBQEdmNjV1uADwMPO3yHv+GNVI7Ab9gPfkFsZ2cz4B1WK/iU8ByY4yvRzsL7ZCZ5+rHl9gwjfEi8hTWIH6OCGEeIjIJG1e9zLluwHj5xqkyAJtJYr6IvISNFa8GxBpjXjPGzBCR74DPRKQX1pP9BLYj97rrUpOAriKyDNtm9xE5+0lAx6FYL/JCbJhRQ2yWFb8RmwCvYg39cSIyDJvNo7O7gjFmn/MODHRCqb7BOnKqAA2NMV5jNKf4AidESkText7Lg6fgOreJyF7gO2wn8VrgpgjnfAtc5y4QkVrARGzs+hQJXrFwhzFmvfP/O9jPzwTn3a2K/e562biy8TgdvrLAhU5RQ7GrGK51h444tAUWGSfzUBguw2bjURTFy5meAambbqd7I3wmh6exw8VzPeU3Y4dxk4H5WCMnKGsCdmb/L1hDaQU268NcYIJHVjesxywZa5i1cmTVdtURbPqtX7HG2k6sgd8hwn0VwXqWDmGH05/FP0tGIjaV1w5H/gbsRMzqGcju5OgZ5yqr4JQ19dTdALzhc99rsB7odUAPz/EYR6e/HJkjscPlo536R7AhBZ8C5XKoHSI+1zDyy5FujG/EGmgZZoHBGvRLsUbqQawB2sIjtzy247DX0Wk50NZ1PAGb1WWvc+15QD2PjDhsqrY9Tnv1wRr7ftk84jzndsIaeXuc668AOmfi89TKebZHsJ7Reriyebjqtcd2KA4797AIeDyTn9lI2TwWhDmvBTa1YjI2Rrsm/tk8XowkE9vZMkC06zNvsJNHZzr3tcktO4P7uQYb9lXCR77fNsRzfi3n+R/Gjvw8i12oxnsPmZGV6OjyWAb6lsZ2+OtHujfddDsfNzHGL9RMUZTTgYj0waYSK2oi53hWFOUsQUSaYEMuKpts5PkWkd+Ad4wxg3JcuRzGmSx7vzGmxpnWRVHORjTMQ1FOEyKSgE3BNwfrKbsWO4Q+TA1pRTnveAnoIyLvmOytVnhacLKPdMOOciiK4oMa04py+jiGnYXfAZvaahswEPj3mVRKUZQzwhhsTHMpQudXnE0kYlcp/exMK6IoZysa5qEoiqIoiqIo2URT4ymKoiiKoihKNlFjWlEURVEURVGyiRrTiqIoiqIoipJN1JhWFEVRFEVRlGyixrSiKIqiKIqiZJP/B5rhSKfbn2lcAAAAAElFTkSuQmCC">
            <a:extLst>
              <a:ext uri="{FF2B5EF4-FFF2-40B4-BE49-F238E27FC236}">
                <a16:creationId xmlns:a16="http://schemas.microsoft.com/office/drawing/2014/main" id="{2F030D68-8B71-4759-815A-F3364301D58F}"/>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5" name="Espace réservé du numéro de diapositive 34">
            <a:extLst>
              <a:ext uri="{FF2B5EF4-FFF2-40B4-BE49-F238E27FC236}">
                <a16:creationId xmlns:a16="http://schemas.microsoft.com/office/drawing/2014/main" id="{07F7FE81-45A2-4FB6-BB08-B64D9F88B805}"/>
              </a:ext>
            </a:extLst>
          </p:cNvPr>
          <p:cNvSpPr>
            <a:spLocks noGrp="1"/>
          </p:cNvSpPr>
          <p:nvPr>
            <p:ph type="sldNum" sz="quarter" idx="12"/>
          </p:nvPr>
        </p:nvSpPr>
        <p:spPr/>
        <p:txBody>
          <a:bodyPr/>
          <a:lstStyle/>
          <a:p>
            <a:fld id="{8452B741-BA8A-465F-B1E8-35B6000A97B0}" type="slidenum">
              <a:rPr lang="fr-FR" smtClean="0"/>
              <a:t>12</a:t>
            </a:fld>
            <a:endParaRPr lang="fr-FR"/>
          </a:p>
        </p:txBody>
      </p:sp>
      <p:pic>
        <p:nvPicPr>
          <p:cNvPr id="20" name="Image 19">
            <a:extLst>
              <a:ext uri="{FF2B5EF4-FFF2-40B4-BE49-F238E27FC236}">
                <a16:creationId xmlns:a16="http://schemas.microsoft.com/office/drawing/2014/main" id="{27E77DFB-85AD-4D4D-B990-3D27969A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244" y="3863891"/>
            <a:ext cx="3927273" cy="2160000"/>
          </a:xfrm>
          <a:prstGeom prst="rect">
            <a:avLst/>
          </a:prstGeom>
        </p:spPr>
      </p:pic>
      <p:pic>
        <p:nvPicPr>
          <p:cNvPr id="22" name="Image 21">
            <a:extLst>
              <a:ext uri="{FF2B5EF4-FFF2-40B4-BE49-F238E27FC236}">
                <a16:creationId xmlns:a16="http://schemas.microsoft.com/office/drawing/2014/main" id="{D7E74FD8-4DC6-44D5-8296-E809DAA721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4956" y="3863890"/>
            <a:ext cx="3927273" cy="2160000"/>
          </a:xfrm>
          <a:prstGeom prst="rect">
            <a:avLst/>
          </a:prstGeom>
        </p:spPr>
      </p:pic>
      <p:pic>
        <p:nvPicPr>
          <p:cNvPr id="24" name="Image 23">
            <a:extLst>
              <a:ext uri="{FF2B5EF4-FFF2-40B4-BE49-F238E27FC236}">
                <a16:creationId xmlns:a16="http://schemas.microsoft.com/office/drawing/2014/main" id="{BA5EFE3E-6192-4A7D-A882-6216B95E29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3244" y="1217705"/>
            <a:ext cx="3927273" cy="2160000"/>
          </a:xfrm>
          <a:prstGeom prst="rect">
            <a:avLst/>
          </a:prstGeom>
        </p:spPr>
      </p:pic>
      <p:pic>
        <p:nvPicPr>
          <p:cNvPr id="27" name="Image 26">
            <a:extLst>
              <a:ext uri="{FF2B5EF4-FFF2-40B4-BE49-F238E27FC236}">
                <a16:creationId xmlns:a16="http://schemas.microsoft.com/office/drawing/2014/main" id="{61B21D7D-3A38-4124-9FE1-A581C01019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4957" y="1217705"/>
            <a:ext cx="3927273" cy="2160000"/>
          </a:xfrm>
          <a:prstGeom prst="rect">
            <a:avLst/>
          </a:prstGeom>
        </p:spPr>
      </p:pic>
      <p:sp>
        <p:nvSpPr>
          <p:cNvPr id="3" name="Rectangle 2">
            <a:extLst>
              <a:ext uri="{FF2B5EF4-FFF2-40B4-BE49-F238E27FC236}">
                <a16:creationId xmlns:a16="http://schemas.microsoft.com/office/drawing/2014/main" id="{D1D32E95-629D-4389-A4F8-62E375F9603E}"/>
              </a:ext>
            </a:extLst>
          </p:cNvPr>
          <p:cNvSpPr/>
          <p:nvPr/>
        </p:nvSpPr>
        <p:spPr>
          <a:xfrm>
            <a:off x="3685735" y="1111348"/>
            <a:ext cx="2082019" cy="295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20283594-7E2B-4F6E-9170-6A280D2803F1}"/>
              </a:ext>
            </a:extLst>
          </p:cNvPr>
          <p:cNvSpPr/>
          <p:nvPr/>
        </p:nvSpPr>
        <p:spPr>
          <a:xfrm>
            <a:off x="7900181" y="1085930"/>
            <a:ext cx="2082019" cy="295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DF004CF2-BE73-475A-8B56-5AB52E254783}"/>
              </a:ext>
            </a:extLst>
          </p:cNvPr>
          <p:cNvSpPr/>
          <p:nvPr/>
        </p:nvSpPr>
        <p:spPr>
          <a:xfrm>
            <a:off x="3814708" y="3719696"/>
            <a:ext cx="2082019" cy="295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FF3FCD59-7863-4040-ABD1-D044AA5C15BD}"/>
              </a:ext>
            </a:extLst>
          </p:cNvPr>
          <p:cNvSpPr/>
          <p:nvPr/>
        </p:nvSpPr>
        <p:spPr>
          <a:xfrm>
            <a:off x="8206192" y="3722413"/>
            <a:ext cx="2082019" cy="295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4695EA33-E523-4ADA-9694-AC593C13363D}"/>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pic>
        <p:nvPicPr>
          <p:cNvPr id="6" name="Image 5">
            <a:extLst>
              <a:ext uri="{FF2B5EF4-FFF2-40B4-BE49-F238E27FC236}">
                <a16:creationId xmlns:a16="http://schemas.microsoft.com/office/drawing/2014/main" id="{47991F49-F82F-4175-9702-D2B5D5A46A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993" y="3856364"/>
            <a:ext cx="1080000" cy="1428923"/>
          </a:xfrm>
          <a:prstGeom prst="rect">
            <a:avLst/>
          </a:prstGeom>
        </p:spPr>
      </p:pic>
    </p:spTree>
    <p:extLst>
      <p:ext uri="{BB962C8B-B14F-4D97-AF65-F5344CB8AC3E}">
        <p14:creationId xmlns:p14="http://schemas.microsoft.com/office/powerpoint/2010/main" val="367781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pentagone 1">
            <a:extLst>
              <a:ext uri="{FF2B5EF4-FFF2-40B4-BE49-F238E27FC236}">
                <a16:creationId xmlns:a16="http://schemas.microsoft.com/office/drawing/2014/main" id="{5344B5FF-1F80-4C7D-B49C-81C8533C1A79}"/>
              </a:ext>
            </a:extLst>
          </p:cNvPr>
          <p:cNvSpPr/>
          <p:nvPr/>
        </p:nvSpPr>
        <p:spPr>
          <a:xfrm rot="10800000" flipV="1">
            <a:off x="7019778" y="2697480"/>
            <a:ext cx="5172222" cy="731520"/>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2"/>
                </a:solidFill>
              </a:rPr>
              <a:t>	METHODE DE VISUALISATION</a:t>
            </a:r>
          </a:p>
        </p:txBody>
      </p:sp>
      <p:sp>
        <p:nvSpPr>
          <p:cNvPr id="17" name="AutoShape 3" descr="data:image/png;base64,iVBORw0KGgoAAAANSUhEUgAAAtMAAAF7CAYAAAAQUwcvAAAABHNCSVQICAgIfAhkiAAAAAlwSFlzAAALEgAACxIB0t1+/AAAIABJREFUeJzsnXWYVFUbwH8zs91ddHd3SZeEAoqEAktKl4jxKQpYIKUIEtKNIinSIdINSzdsd9fE98ewEzu9OxvI/T0PD3PvOee95969c+e973lDpFAoEBAQEBAQEBAQEBCwHHFRT0BAQEBAQEBAQEDgVUVQpgUEBAQEBAQEBATyiKBMCwgICAgICAgICOQRQZkWEBAQEBAQEBAQyCOCMi0gICAgICAgICCQRwRlWkBAQEBAQEBAQCCPCMq0gICAgICAgICAQB4RlGkBAQEBAQEBAQGBPCIo0wICAgICAgICAgJ5xKaoJ/ASoQyjgICAgICAgIBAYSCypjDBMi0gICAgICAgICCQR4qdMp2SstTsvmGhQSb7yOXR+ZmOUbrU+DxPbYaIj00x2h4ZGm+xTAGB141qXyxQ/eu8YHVRT0fgNSUxPUPrXsySyop6Sq8EsSlpFvUPjU8qoJlA2V9/VP3LLy+SE60wIzVll+Z/Tnkh8mlMkRw3h9jM1CI9viGKlTIdHzeKpMRZREW2AkAmCycyop5KIQ4PK0tiwickxE9UjYmKbI5Uev/l5zZERjQkPn4CANFRnYmO7qmSFxvTl9iY/qqxaakbiIyoByiV7rjYD4iO6gJASlI68/+3gwFtvlfOLTaFwZ1+ZHzfJfrn/rL9fkioal9wl3k8e6RW5g/vusLYPosBGNN7Me+3m8OR3VcAGPfuL0wZsIzh3RcA8MXodVrHGtN7MYd2XrbgagoICAgIFBU7LodobR++/aCIZvLq8O7PGxmwZAvd560BoO7nP9Hxh99U7aHxSQaV5z4/bSA0PomwAlSu88KD+FjabFrJ73eU90NMehotN6ygx+/rAai8fAGfnzzE1KP7ATgT+oxm65ex494tACotW0D7zavYdf82AF23raXNppVWmduPo1bw06S1zB25HICxLb7UUpb/WnWcAZUmcmzbGQBGN/uCgxv/MSgvKTuDdgcWMvL0RgCCT62j9f75KgV425NLtN4/n73PbwAQnpZIeFoi3Q//AkDvY8sITUtQyfv88i7e2D8PgMnnt9Pn2HL6n1DeDxsenqfan1+r+kekJ9F6/3yG/7sBgNq7ZtPt8C+qYxU0xcVnGgBPr2Wkh+7Bz1/5x4qOaktA4B0iwqsTEHgLhSKL1NR1AHh4LgLAz/804WFVCAy6C2Th6NgDN/cZAPj6HUAme45EUgoAd4/v0HTPtrVrgI/vLgCiIluDyA7Ry/eLoW/O54dVw5gyuzcAI3ssxM7BlriYZL1zz2mfNXET6w5PA2D131Pp3WQmO859CUDlmiX45Y9xyvl7O+PobMfcT3+nfc96LN4+lsjQePxLeALw4FYYYonapeezef2QyeT5uLoCrxsfdZjFw+tPSUtK19p/IGNjEc1IQOD1oU/9Gsz5+6Rqu3ONSkU4m1eD7eMHEhqfRAlPNwCyZTIOTR9m1tiVw/owbfNfys/D+xTYHC3l7R0buTlsAvfilEpqh82rcLCxITpNqWBmyWRsDLkGwLx2XXGytaOkqxtTjvxF78rVyZbLONJ/KGWX/shblarxS6celPfwsopleuAnbzGkllJfmbZ8JL/8O1NLma7WpCLzD/2PwTU/om3fZny+bgwyqWE9pMvBnzndbZpq+8u63Sjn4k3TfXM42+1j6nqVYmProXQ8sIjupWrxxZU9iEUi5jZU/r12tB2lpUwPqtCUb+q/BcCCxu8CqNrfr9CYb67vV/XteWQp57tP51Gycv7Zchn7Ooyl2p9f071UrXxdJ3MoVsq0Lub5h4tEyn4+vn+TkbGfhPipeHjO09NTgaYyLRa7aLV5e2/E1raGckuuQKRxfIUCNh6dbnAOhtpz5gZg72Cr+tz1nUa06lzToDvI7GWDqVA1UGufpnIt8OryMO5/RCZvUm03L/PI6sc4tvU0N07dwd7JjsDy/laXLyAgYBw3Rweali9FSFgUHapVRCIuVgvBryQKhYL0bKneNk9nR9wcHbgXUXCunfkh5++vAM4O+tBgv3GH9vDPwBGF4sYhNnFPOrk46I6RGB4jz5VLQqHQ3na2sdPajspIRq6QU80jQK88Tf3JFDk9iyqbRbFTpl3dphEV2Ro//xP4+h0nMqIevn5H9PYVi92JimyOj+8eAKIiWyIS2ePuPlPVJzqqI2KxP37+J0hM+B8gx9tnm44sP/+TJCR8QnbWNfwDLrJq/1SW/bCPK2cesvHYdFbsncTAtj8gFotYf+Rjpg1RLrN8NGgFU7/to2rvM6QlvQe3wMXNkeAu81iwSf+X5tcf9rF+8WFc3R1V+8b2WYyXryvL90xi49Kj3L8ZyvojHwMwe8om3ny3MaXK+ebpugq8XswbuVywQAsIFDGrg98p6im8cvT5aQO+rs7smTJYp+39pVv5sH0TKvl7I1coeOenjWTLZCwd8jYlvdyZ278rN55HFMGsDbOj1wDabvqNIbXrU8HDiyP9h9Jk3a+IRSLOfDBKp//oeo3psGU1Hva6iizAmIO7yZTKsBVLrDpPhVzBmBZfIs2S4ubtyryDn+n0mf3+Yt4c2pZSlQP1SIADHcfT9u8F+Di4sL3NCL65vp8HSdHsbKdfD/q+wdtkyZWxBHKFgj7HlpEtl7G02QBKOXuy6v5pzkQ94kTXKaoxvY4u43z36Qz6Zw0Ao05vZGmzAeztMJbW++dT3tWH1S0H5fNqWI4o95tDEVEsJvFqIEdBjtX8dbR05Jy/dR8khUlhWKa/ef9npq8eg43tq3ud8kq1LxaoPpf28uDA5OAinI2AgEBhcSTkIe1rVLCaPM3AwycffmQ1uQLFAqsu9Rc7y7SAcc48rYICGf6uA6jgNbuop1OoyOTJnH9eHwWyAlFA/0t4+LjSzVX5du5fxldraW7NrflFNS0BAQGBAsOairSAgCUIyvQrhoLXN73S04S5r/X5W8LYhUMYu3CIVWX+++Ap685c4czDZ3SuUYm573bVat919Rbf7DtOllRG6yrlWNSvu9my912/y+2IKI7deURofBIiEZTz8aK0lzsDm9alUdmSVj0Xa3Ho1gPWnbnMrbAoMqVSvJ2daV+tAlM7tcTZ3s60gEIkLCGJTeevcezOI5LSM4lPS8Pb2Zl6pQMZ2LQu9UuXQCK23FhTkPcFQEa2lHkH/+Hw7YdEJ6fg7exMCU833m9alzdrVbF4voZIzsjku79OcOLeI1Izs7G3taFuqUAGNK5D6yrlrHYca7D94g12X7vN3YgY0rOzcbS1pZSXO83Kl2Zg07oEuruaLaug7gsBgdcJwc3jFeP00/IAr6Vl+kpYe9KzHwMF4xpRWBSGm0d+0XSVuD1rMgoFVP9ygVafkW80ZnLHFgAkpWfQ5FvtHPGtKpVl+aBeRo9zPzKWj3/fzx0TQUMj3mjElI4tLZ67OW4eMrmcmjMWae27PWuy0TEv4hNZcfIC2y7qT7tkZyNh97hBlPH2MGvOBcn9yFj+DrnHkmNnjfbzdHLkr4lD8HDS76sJhXdf5DBj12H2XL9Dela23vY+9Wswu1cns2Tpm38OSekZtPlxpcHjdK1Vhfl93zRbtj5M3VPmkJaVzYAVW7gbYTzXb6C7K9/36ULjcoZfQq15X/xXEdw8/tMIbh6vK1Ep24t6CkVKjiItULg8jIrlrV/W6+xffvI8a05f4tqMCToKE8A/95+w43IIvevX0Ns2ct2fZs9hxckLrDp1kZtfT7Js8ibIlEqp+/XPqu2573ale+2qRscMWLGVK8/CjPbJksroslBZMOb852NwdbDP/2TzgCkFT5P4tHSafbeUxQN60r6a6eXygrgvcohNSaPlD8tMzuGPyyH8cTkkT9c4NTMLZ3s79t+8x5St+4z2bVmxjEWyrU1CWgbNvjO/oFl4YjIRifrTuELB3hfFnb67tnA+/IXetjJuHhztPwyJBVkkNNFUvqc1bsXY+k1U248T4+m4dTVSuf7UchU8vOhRsSqTGjY3+3hLr5znh3MnDbZ7OTpxqO8QvB2dzJaZQ2p2Fp+fPMTOl/mtjfFl87YMrd3AZD99LydN1v9KZKp2wboHI6dgo5FppOrKhWRItbO47HtnEDV8/Ewes7B4JZXp6NQ/CU1cRqYsHIVCirtDE8p7zcbexnRFRHN4Gj+HmLRdSGWJIBLhYlcbf5d++Dj3MFuGVJ7Ek/jZxKcdQapIRiJyxdupI+W8ZiAWOZoWoG9eCXPyNM44chIzzvEi8RdSMq+iQIGLfW1c7GpTxmMaIlHeb5GEjFNEJK0jQ/aCjOzHiJBgZxOAvU1JvBw74u/az+xAwmxZQVVdkvM04UdiUveQKQ1HLLLHxb42Jd1G4+H4Rp4khietIjx5nXLOIjGejm2o4PUtkpepGMWF8LW7fOQGn3b7Hmd3J1IT0/Ar5U3U81iGznqP96b1tEjW5G37EIlE3PhqAjYSMW8uWsPjGGU1ziypjKnblLldT00fhauDPYuPnWHFyQsAfP7nQb1KU6tKZfmud2c+3XEAgKblS9OiYml61a+Bt7PywX/k9kN+v3ST43eVlnuZXMG4TbtZPMCy+Rvi/ZXbuPRUXWRp7dB3jVryAHot2cCdcLUVPcjDjXl936RuqUDVHFedusj8Q6dUfRp/s4RbMyeTx9/nfKF5jW0kYia2b651jRPSMvh0xwHVNQYYt2m3WVbUgrgvQOnWkVuRntShBcNaNsRGIkYmV3ArPIoJm/eoFMbG3yzhjcrlWPbB22Zfm8vPwpi0ZS9pL63RFf28GdO2KZX9vBGLxdx4EcGqfy9yNyLGqOKfw7UZE3gUE0dCWjqPouN5HBPHhrNXzZ6PIZLSdRVpkQg+aFaf9lUr4OHkQJZUxrlHz1l35gpRyUrFpGfdagZlFuR9UVyJSkul8TrjLyRPkxKosGwem3r0pXmJ0vk63qVI5bNFKpdTcbnpOJWHCXE42dqa7AeQLs2m2spFJvvFpafRYO0SWpcqx9pu5uXe7rd7K2fDnpvVN4eZp48x8/QxJjZoxuRGLcwe12bzSh1FGqDi8vn82LYL71SpabD6ZLff13F3xCTsJcVDjS3Wbh45Lg0ONqWpX+I4mdJQLoW2MihEInalkvdcvJxML/vlyPZwbE11v9XIFVk8ivsfUSm/Gxzj49SNyr4/G2wHCE9ex+O4r4z2sZP40bCk8aU1gHPPayGT5610pjmuA5puE4awtwmiQYlTRvvk5mHsJ0Sm6KYf1IeH4xtU91ujs/9GxLukZd8psPNPzrzMg9hpJs+/pv8W3Bwam3XMhPQT3Ioy7FLgYFOaKr6/kJhxjifxahedgnDz6FdmLFueKqtK9fIbzp9RK0mJT2X7gr0Ez3zP5PjclqubX0/S8pvM3X7qk1GqH+Lc7cZ+gJ/FJVDay7grxNlHzwhe/Ydq+9M32zCoWT2z5m7IzaPP0o3cCotSbe8ZP4iKft5G53H64VOGrdkBgKOdLauH9KFOKf0ponLPw9XBnvOfjzEqv6Aw9xoPW7MD+cvfA0PXuKDvC81rDLBlZD+j13jX1Vt88scB1faZT0eb7aZib2ND5ktrV8jMSYgL4G3H3O+BuTIAfn3/bav4cFvzvijuyBUKyi/TrT1Ry9efRgEleJGSxLPEBO7EqY02Xo5OxKWrS5ub4+ahqfi52dtzPXi8XmWwpKs7NmIRTxMTVMpPaTd3Tg4YYfIYb+3YyLWocJ399f2DqOnrT1JmBn8/vq9jya3rF8i2t/phJzFuwLoaFc7bO3TTqno5ONK8RBkCXVx4nBDPtegIVeEZTU4MGE4ZN/33lea1WNutD4P3/UF9/yBq+Pjxx90Q0qTablbjGzTl50tn8XJ04q2KVbkVG805DUW/ipcPB/oOMXo+Rnj93DwypM/IlIZyM9K4EiCTJ3MnegzNy5hftjVLqlyuvR0VTGLGGaN9PZ06GG1XIDOpSANkyaIIT15DoOsQo/3yqkiaQ1TK72a5TWRKw4hM2Yq/i2kFDJRKqrmKNECAywADci6ZLSMv3Izsh0KhP/m/JiGRAynvPdus878dNdxoe4b0GTcj+xeKr3tynHqJ19FZqVy4eDpzaucFs5Tp3JgKQNJUmCzB1I85KK3Wmpx//DxfP+ixqWlainRJT3eTijTA3APqMrrf9e5sVMkD6FWvBn9eUZYQTs7IzONs84+517hzzcrsv3EXMP8aW/u+0LzGgMlr/Fbd6lrK9Lozl5nQ3rxl8hxFemKH5gWiSFuDbJl2wLWjna3VgiEL8r4obiy/dkFn35h6Tfi4ibZxbsW1i3xz5jiAliKdF5IyM9n94I7WvokNmjGmfhOVNTU1O4v1IVf58fwp2pU2z4UmtyJdy9efMfWa0LV8ZdW+LJmMf0OfEvyX+sX0alQ4M04d4bvWxo2Ndf0CaRpUSmWdfq9qLdqVKU/ncroVPKcd/5vtd25q7fvp4hnmteuq0zc34w/vxcHGhh29lDrA6HqNab5huVafdTeVKzv/DhyBo43Saq+pkN+Ni+F5ciKlXN1NHq+geSWUaUBlkbaT+FMncB+2Ei9V2+O4rwlPXvtyS87l0DbUL3HcLLlp2fd5ljBXpUi72jegvNdMnO2US2TZ8ngiktbxPHERvs5vGZV15qn2zVbNbxWejm1U23Fph7gTPerlnGfyOG62UcW/vNcsre1HcV+oPrvZN8LHOW/L3UkZ53kQ+7FalkMTqvutUrmfyBRpJKSf5G600pL2MPZTnsTNoknpm3rl5XD2WQ3kCs3S1SLKef0Pd4fmONkqo+7Tsu+TlnWX54mLSM9+aHAVIfe5g/b562s3lzNPK2llBanqtwIvx/aqbZkijZsR/UjNuokCGQ9jP8XNviGOtvofdgqFlKvhXTVkiqlf4jAONmVVfZ4n/sTzhIXI5Cnci7Gu368+ylRXuytUb6a+L+MjEwv82AAOtjZkGKhUlhdsJRKVYnH1ua5VxhCeztouVeGJybT7caVqu2YJf7Z/qP+FLjea7h3mlIb+tncnEtLTOXZHufJw6WkoDcqUMOtYRcF3vTuplCZLrrElmLovNK/xlpH9zJLZtmp51TVeevyc2co0mLciUZQMXaNekWlSrhRrhhZ+EZjCuC8Kmu/Pqv2KnW3t+LPXACp7+ej0G1GnIYNr1qPyCvN9yo0x4fBeAG4MHY+rna5Pv7OtHR/WbcyHdc1b/ay7erHW9uYefWmmxx3FTiKhbenyPPnwIy3lc/Pt63zbupNJk+yWnu+RkpWFi53xjERz23ShZ4WqfLBPvaL/x70Qs5TppMxMHo2aqtoOcnGjgocXDxPiVPsSMzM48/4olSINsLzz24w8sFO1vebGZb5o3tbk8QqaV0aZBnC1r0utgB06+8t5zcDdoblKUc2QPiNbHo+t2NMsuS8Sl+Lh+AZVfH5GItZOKWQr9qSUx0RKeUw0KuNWpLriTmmPKZR0H6fTx8upI83LPFK5mICcR3FfGFQMA1wHam1rKpOOdpV02s3lZmTOj5SI5mUe6rRLRE54O3XRmqtMkUZc2gG8nDrrlfk4bpaWIl3SfSylPabq9HOyrYSTbSV8nI2nx9J3bprnn9dzfxI/W0PpNXz+dQJ38yjuSyKSNwBwJayjQXeM88/rIlPkWDFEel+QSrlPwN+lL9fDe5MlK/gKXR/O/YCH155SoU4Zpi4fRWcH5fX6ePXoAj82KDMAhBsJgLKUCr5eqowfsSnmW4wC3FxUnx/HxPPmojWq7aszxmNvY94j8OS9J6rP/RrVNvv4wS0aqBS9305dLNbKtOa1sOQaW4Kx+0LzGoNpq3QOmtfYUoqzIr3/5j0uPlH79P82xDyfV2tTGPdFQbLu5hWt7ZvDJhhVJu0kEma2bM+Xp/RXXraUq8Hj9CrSlpKUmUlCZoZqu7ZvgF5FOjdn3h9Fsw3qGIQh+/4wy3/alCKdQ6tSZc3qp4/cK0KTGzVn3KG9WvsCXbR1sk7lKmptW+rfXVC8MiX03B2a6VWkc/By6oimC8ydqGEWSBdT3W+NjiJtCQkZar9ifYq0JtX916k+RyQXbsnn54nqoIXGpS6a7K/5EnEn2rAiFp68WvXZxa6mXkW6OBCWtAoAidjZ5PmX95qptW3ILUatSEPdQMNZAewkATQs+a+5U80Xtd+oRoU6ygwEji4OHMjYyIGMjbTvb156OU1MLdV7u+i225rwy7MUiThvj6qAl/l22/64UkuRDpk5yWxFGmDbxeuqz51rmrZK51DOR/1Cf+mp8QwgrxrWvi80r7ElaF7j/xI7X7oI5fBfzvXcY8Zq053yQLo0m5mnj6m2bcUSsxxlB9WsR7cK+c9hXsrV3WBZcEsZ/rd29qOdvc0zKOVWRk88t35WrBZ5CNbU51rVKEA7ANycv9WTxASLj10QvDKW6Qre35jsU8pjAs8TlMpicqb5UdTV/X7L87wAEjPUwYRBbqYDCDwctBWa1KwQnO1MR4vnl/Tsh6rrA2BjhuW+pNtYrTH6SM3STp1TO3B33iZYwKRnq63QFb3nmHX+YpE9coXS3/V54kIq+2hfi7h0beuFk53xtGpWjnmwmK1zd1uczcPRzniEubOZFgxDHAi5z6w9R4lNtb7VK8DNhX7Lt2ilCVs37F2LfWQ1l7c1gyEtISk9w3SnAiJLKuN/Ow+y59od053NxNr3RW4XAkvSt+UFSwqbFAXXXxT8ClZB3Be5uXj/BV9vOEhiagZerk6M6NqEbo2VbpT9v9/Io4g4srKl1Bur/Htf+UUdqDn9t30cvfaATvUrM6xzY8oHKlcS6o1dQOcGVfB0dWTHqRt82K0ZwZ0a6Rx73c2rWqnoJjRoZva8P6zbmH0P7+bpnHNY0N54bnJLyJ3Orzj5+Zdx9+Df0GcWjanoqbsqlDuFXxU9rji5ScvOsui4BcUrY5l2sDH95uNmb57fUW5cHXS/hJagGSzn7mD+lzWHxIxz+Tq++ccxnUEkN+akxkvKLJz55xfN83e2q2nWGFuJ+sucoccynZoVorPPNEX3tVv1xVaLxxTkQ3vp8XNM2rK3QBRpAHtbG67lUtLGbdpjsZzUzOLxwM4LS4+fo83cFVZXmKx9XxT2Nbb26om1Sc+yXsyBPgrqvsjNiIXbqVk2gBY1yuLkYMfJG2qXnE71K/Phm01xd3ZgwlstmfCW2tC05+wtTt58xLut6nDk6gP6/7BJS+7t55H8c+MxPZpW56dd+jNOPdLwvwUo72H+KkYlPcqepdT2Dci3DGtgk8eVPfOx/FngYqv7sp17nm5mWPWLRT46XiHLtDkKiLtDU8Qix1xBcKaRiPKWiSCHuDR1NLmnmbmJxSI75Arlj0ds2j6C3Ibmaw7mEJOqbTFW+27nV67xggfFBc3zvxza2uLx6VJdZTou7bDqs1hkniXOzaEhSRnnLT7+f4mDIfeZuv0vpDLtAgZBHm50qVmJKv6+lPB0w8nOFi9nJz5YuY3n8ZYHT87cc1T1WSQChUJpIR6wYiubRpif1UQmVz+yS3q6FyurkDFqfbVI7zWu6OdNiwqlKevjia+rM17OTjjZ2dL4myVFNFPtawzmZZv4LyNT6C/uYQ0K875wcbTnu2D9Ftoca/KOf2/qWJa/XH9AZaX++N027Dt/mx+2H2P6u8pgs2dRCar2trUr8tGKPfw4QrsWxMWIUK3tNqXNz4TiYIEbmCFMpaHLD4byLxcU/7x4yrmw5zxMiCM6LZUMqZTEzAwSszJIyrQ8W5GHg2lF2Zw+xYVXSJk2BxH2NoGkZxdueea0bM0gNvPeAO0kQWRInyjHZ+VvKclcUrNvFYjctGy1ZcPepvgGWOX3/PWlKsySqf1gzT13B5tSJFEwyvTA8uPY+GixKuCwOKJQwMQt6iATsUjE9a8mGPWLFuVDedUsRZ7jOnDlWRgLDv2rKnttiiAPV57GKn3zFvXrTvWg4lN5yxC9lmzQUpgmd2zByDfytnpXGGheY8BkGfj/OkHubjyLs74/aGHfF0M7NaLe2AU0rVqGPi1r0aGeeTEHzg7axolujasxa9NhlTJdwludDq1FjbJMWa7rXhiakqQtU481VEA/p0Of8cHe7cgKqBaJndj0i4ZE9Mo4T/zXlGkQiwr/TUahsHx5UiJWW8NzfHILGplcbbG3EXvg6Wi5dda03OIbDKQ5T1NpDs1FKlf74kpEzmaNEYkKrrT0xkfq1EkHMnSDW4uDkv2/nQe1tkNmmk4VmFPVzVJKe3moFGmAK1+Op95MZeGl5SfPs+rfi9z4ynimHoC2VSuw5l+lO9fxu4/ypExnSl9gb2O8wmJusmUx2Ep8uPCsLLWDTlk0XjPNXKOyJYu1Ig3a11gAmlUoXSDKdGHfF8GdGhHcqRHhcUks2nmK3WdD+Gm06UqVqRnav6tJaRkEeqn93GOS1MaNtMxsvNx0V5izcuXpFjDNoScPmXx0HylZhvWaAGcXXOzs8XF0wsfRievRETxLsmzlMD8GkuLIf06ZzpbFFvox7Wz8yZRaFqmvWR7bzsbf2lPSi53EhyyZsliFCBGVfKwT4GMr8VKdj6altrihef7WOnd7SQAZUmVqnmx5nIneSqSyeKsc2xj6FGmAvh/10Lu/MNl/857FY6yVs9rB1oa/JwXTZaEye4BUJqfDvN84PNV49p/RrRurFL1lJ88zpm1Ti48dk7KFhIwjlPf+GUfbioREdKOizzKVgnzxeSVsJX7UCVJmfAmJ6I5MnkTtIGWO3NjUHUSlbKRuCctjFGb0aGeyT17Ty1kLzWsMEJeajleuPOGvE8EtGrD1gjrDyfUXEdQuaV0f3MK4L2RyORKxmEAvNz7s1oyJv+7U6RMWp6uIOdrZEhqbSAlvd0JjExk2fxvLJ76ras/MliKVybGRiBm+YBv/66dbVM3Vzp7EzKIL/C0o7CU23B1h/XoFjxPjGZEra0hNH38+rNeI7hUMB9ePPrjbYmX6v8Z/TJmWm63QWBM7SYBKmVYgQ4Tp5YtsuVopnhs3AAAgAElEQVShspMUzpKxncRfpUxmy61349tJ/FXKtFRWfL9QmuevUEjNCq40hWY6RanMPCuSVJ5kulMBMWy2eYUwCpIsadFai8p4e2iVkg5NSCIjW4qDreH7wc1RveKV1/mLxS54OfXgWfzXVPFbT42AfWRK1RH6CkW2SpEGqBGwV6tdpkiltOcX5AVPMyoRnrxn/ZRZlqB5jQE2nbvKuHaWB3T/Vyjj7UFZH0+exCh/Kzafv2Z1Zbow7ov2nyyjbZ2KxKekc/b2U2YN0q1VIJcr+HbLUeKSU1V+z98M6co7s9fRq3ktdvx7A5lcTmk/tR99SR8P3v56Dc2qleH28yha1CirI9fLwVFLmc6QSq3iC13UZMoKJjh1Rq7c2iJgzzsfFHEOqleDV8YhxRxXiIT0f1Aosk32szY+zt1Un+PTjxnpqUZznt5OpqsFWQPtQinWC25R5vhWollZsLihef6RKVusItMzV+VEc0jO1C1t+zpR1sK8wJO27DXdyUKuzhivtZ3j+mGMGkHqFaT3lm3WKfVsCg/Hdng6diY1y/y0nZr4uXyAs13dPI3NndEkN5O27GXLhbzlebYmmtf4l2NnLb7G/zU0g2R3XrlFh3n5S+Oam8K4L47PGc2MgR1ZOKonZxeOp2P9yjp9rvwymc/6tdMKIGxbpwJnFozn43fbcHbheC78pO2OJRLB3plD+bx/e610eprU9w/S2v7nxVOz5y0vIF/h4szJ50+0th99+JFZinRkat7c8P5LvDLKdFjSCpN9nibM1dgqvHepQNchqs+P476yfLyZmTy0LN4Ky39kgtyGYydRWzYsdU0xRAm3D7W2DRU3KWqC3IarPj+K+8oq5+/vYn5GiBzkefCxt5QNs3eQHKf9gIsJjctTajxrMyqXj+bhW7oVI0GZdWPC5j0cCLlfIPMImTmJDtXV1bRqzjCeT/330eqy49dfRFD7q59Yf+aKkRFKX+9p2/dT7YsFJGac5GHMWKr5/wnICYnoyv3oIWRKDednDYmwTp7asZt2GWwryGtsKb+PHsCo1ur7o/ZXP/HGnOVG3XxyrnG9mT+TnFE48SeFhaeTo1aVxtCEJBrMWmz0PI/ffcSnOw4YbNfkVbkv9GGOrvtWpWpa21tum/9icPiJbnXcoqQorMPmHvNq1KtZZt6avDLrHc8S5uNkVw0vDUtgblKz1NkaKnh/WxjTeokIkcgWhSL7pYKmwNhteC1c029VZJZbCICDbRlVppLEjDN5mmftwD+5+EK5dHoptJXectqWkjsl3JWw9gZLbxctIsQiB+SKDEBulfO3t9G2fNyLmURln4UG+ydnXs7X8cxl99KDvP+/3lr7fEp48ddvRxk6y/IXAGvSo05VPv59v2p7/OY9SMRiKvl5UzXQl/CEZM491i4Ru2VkP/ott85qQg5ikYif+/eg84LVPItLQCaX0/bHlWwb1R9fV/3BpNdmTKDO1z+ptr/96zjf/nXcrOMFuA4nwFX9QlcjYL9We6PST3TG1C953WCbKb7q2Z6vdiuXbRUKZSaTqgG+VA30JS0rm4tPXhCXqg7K/aRra77ff8Li41ibSR1a8DA6TvWSFZ2catbKQVERm5JGyx+WmexnqAjNH6MHGg1o3TN+EI1m/0LKyzzcaVnZZqWq+663rjsFvLr3RV54o1RZGgaUUKXIO/LUvOe9Avji1GGT/QqTL5q31armOOXoX8xvZ72iMLnxcjQ/ZfDraMXPzStjmQa4EzWCTKn+N6Czz7QrCObFYpgfGpVUpzo7/bQCLxL1P+xeJC7RKvTRoMQ/Zh8j0FWdKipD+ixPWUDsJP442uZY4xScfVad8OQ1RsckZpzlYewnWhUEc1O/xHGt7dNPKyKVG/chzl090BKuh5uOBtdH41KalkTl+RtzDVIopCRmnOXc89oG+5Ryn6D6HJO622BxnNtRQ7kR8Y7Fc84LYhv9L2g2BvYXNte/msC7DWuptmVyOXciotl55ZaWIu3qYM/tWZOpUyqwwOZyYHKwqrR4RGIyb8xZbvDHwc5Gwu1Zk6kWaFmcg6X9rcF7jWprXWNAdY0PhtxXKUw513hw8/p01LDUFyU/9+/BhuF9LR5XFIVYFPksG2GOInLhf2MZ0KSOVUqKF/Z9IZXJtTJvGGvffPIqdSYtICxOHVfSY7ZuqfErv0xmz9eGUyfWmaR+cVnWWTtz01+PTAdAd9m2pti5Lgyt3UBre8e9W8SmF0yxK4A4M2V33b62wObwKvFKKdMAV8M6qrIn5PA4bpZWoRZHW+sUI7EEG7E7mpfzWcKPxKcf1eoTn36MZwnaidZzWzaN4e3URWv7ZoT+H5v0bP3L5jlU8f1F9VmuyOBx3EyeJczX8vmVK9KJTTvAraghhEQOIDJlm1GZuhUq5VwKfYPYtL/JlqlTMaVnPyI+/SghkR9wJ8p06XVNNNMepmRd12vllSnSjJ6/WGSPjdhNPUtFBpfD2pOUy485LfseLxJ/4fzzuoREDkAmN/xgLeH+oVbKspDI91U5xHOITN5EfPpxnfMoKGo0r8zTW9rlZ5/fDaN6M/NyvBY0thIJM9/qQGV/w+Vie9Wrwe7xgwplPnPf1Y5bMGWJ+330ABYP6GlW8ZahLRuwY0zRpCQ0dY1tJGKta9yiYpnCmJZZNChTgsUDetK0vOnqt0NbNmDXuA+MBpG+6nzRvR17xw/G1cF4ak03Rwf65lKWc1OY94WNRIyPm+G0oZrt/d/QjQnY87/85RvPXaJ6+vEDPEwwnqjgblyM0faiwtdJ+zr2+lN/1iZDhCZbN/g9Sybjdmy06Y6vASJF8TDP652EZoW+mv5buB011GSQlwgJzcqY9vPSlG1Nl4TTTytiTnBfkNsIynp+arH8q2FdScs2XeTF1DmlZt3iWnh3o31yUy/oEI62FYz2iUjeyKM48zMOWHLtZYo0boT3scr5Xw5trfNSll+Z5vztbSU+NChxkrPPqpstN690cXofhVyBo4sD6SkZiMQi/k7bkGd5wReCaejZkLEVx1pxlnnnlwe/cDH+Iqsb6VquBP47LLr/HXeTQ1hSP+/3blGSJZUx8Kv1PI9K4I26FZgzxnR6ypFztnH5rvJl+OJvU3TaGw6bb7CtINj+9xUWrD7K6a1TTfadsfkgp24/4cjMkQC89+NGFgztQZCX0ogRHq/MzR/o6crmk1fZeT5Eq73OpAXs/3IYQV5ubD55le93HOPaQmWA4VvfrgHgaXQ8VxdMJjY5jfcXbGZecHeql/LnUWQcE1fs4llMgmoMwPwL//LTJW3XyDH1mvBxk1Za+3Y/uMOEw/oDnp98+JHJc89dldCcMZair/Khr5Mz37fuRPsy2r/PZ8Oes/fhXTaEqIOejc2p2YZlhKeoaye42NlxY+gEHafVsJQkVl6/xKrrylSWzrZ2pGarY4EMHUNz7l3LV2Zpp5757mPqnIxgVTf0V+Y13s2hMU1K3+RJ/LeEJa3UaRchoUHJU9hJCidnsyGal3nAs4S5hCev12vNlIicqF/iOLYSw1YBY9QN2s+zhLlEJG/MV4o1Z7vqNC/ziAex04hJ3ffSj1g/no7t8HXpZVKRBghwHUiA6wBuRvTTsfbmxsupk0VzloicVOf/InGpRWNzU7+E0vL4IHYaUSl/GD2mm0NTqvqaPl7zMg+4FzORmNQ9unLELjQqeb5QiwrlR3EWEBCwDm9/8hvbZg3GxdH8Yk3LP1auOuYozbm5+NsUg20Fwbtd6rFg9VHTHYGBrevzdX/1s33rRwO13Da+3noIsUjEklG96P9GXfq/UVerXZP+b9Tl+x1qP+Fdnw1h+cFzjOzUBIBe363F3taGKav28PeM4by/YDOnvx+r5eYBMKVRC7bfuUl4qlpRXHLlHEuu6M/Z7uvkzO9v96f1Jl1do6h5/OFHfH3qKGtuqldmo9NSGbb/TyOjzOPUwJFUWDZPtZ2SlUU5E2XLy7h5cGLA8EIvb17ceGWU6RzKen5GWc/P8jS20dD5XFilfJO3pjVQUy5AaY9plPaYlidZux7d4q3y1Y32yY/83FT0nktF77kG23c9ukVzP935tP5jGSf6jDIwSkTNgILLGlGY528plX0WUdnHeFYIKDhrtICAQPFg6Lebufk4ArlcQZtxStc6TUvy7aeRTFq0ExGw5KN3KB/kbUCSZXz6614u3wvVkttt2goCvFz57dN+HDx/l4ysbHq2rAlAt2kr2Dd3BMu2nGJUP2W10ObvzeP01qmq/3Pz5aK9zJzYnUHT1rFu7iCavzePwb2aMLBHI9Yeu8g3A7vojMmhekl/pPK8pTz8+/JdRnRsotpuUqU0cwZ143GkslhbrdKG83Cf+WAUow7s4sBj4yvXTYJKsbWnMuaqQ5kKHDYzaLGwEAFftWzHh/Ua02z9rxZ57DcONF5BVSISETJsIp+fPMjO+7dNyvugRl1mtdItlvM68sop0/9l5AoF3186YVKZLkyK23wE8kdnh4EGqyOag1j0yoVZvNKkxvRFlnUWsU0ZXPzMD1Y2B4U8mdTYPrj4HjTdWcBiVn3WH1Bal3O7YzwKi2Xa4t0cmK80SHSbtoKk1Az+WTJeR44lNBu1iD++CSbIx00ld8X0vgzu2og5G5WW5eW7z5AtldGzZU3CYpIY3LURAD3bGw6yzs25a8p8zevmqv2qe7avjYuzvV5FOseFA2BC9xZG2zXdM3Jvd6lfRatt7mBljYfyAcoXkWVj+uiVkUNOMOKd2GjmnP+Hc2EvkCsU1PcPpLZfIB83aaW19r+yay+9cgyRF3eDmtO0rehbJw6gRknTK+wBzi48/vAjZAoFlyJCWXPjMufCXxCfkY6XgyPOtnY0CSpFl3KVaFdG6dYak5zKiOV/cOVJGI52ttQvF0SdMkEMbdNQJdfZ1paF7buxsH03Vly7yNY7N0jISCchMwN/ZxdalyrHlEYt8Mnli27OuRdmn8LmtVOmYxJTGThjPSlpmYzq1ZxBLx8kl+485/CFexw8fxdbGwlfD+9CkxraQRfTf9nDtQdhyGRy+ravy4i3dKtzpWVm03r0z3zYqwXDejTRaR97fBdHnj8g0NmNGt7+LG6t9Aea8s9e9j25S6ZMStk1PwDwZMh01biya37gyZDptPtzBclZmbQKKsv8Vkqf58dJcfx64xw7HobQNKAU6zu9pzXu9LujeXP3agKd3Rhdswk9NZTj8Sd2czbiGdHp6mjrnON2272G8NQk1Xw022zEEsJSk1Ry9/fMX5CIwKuBjciGO8l3WPZwGXLkVHCuwIRKE/T23fRsEyejT+Jt701t99q8V0o3w07whWA+r/Y5ZZ3LcjL6JLvCdiFGTKeATnQN0A4K/On+T9xIvIGLjQtjKo7BVmyr97h/hv7J4cjDZMmzqOtRV6+Pd85xK7pU5GjUUaPHNUb/2RvY/L/3ze5vKQ5unyHLvkJW6qoCkS9C/zUUKFg2H7rMuHfU/rpje7fky5X7jYwwj2ypTKVI58jdePAyb7Wqqdr3JFwdfHfnaSR1KuoGwXt7Gg4YBGhcuwwKBTwJjaVcSetY1AuTqt6+rOra23THVwCJSETjwJImrc7HQh7y6Za/SclQ+jZnZEs5cvMhGdlSLWVakxF1GjKijv42AW1eO2X627WHOLBQWWRk0MyNlAvyplWd8rg6OTC8Z1Omf6DMY91o6HyqlfVn3ZfKKPwmwxaweeYgypdQPjiSUnV9jJNSM+gwYYmWy4cm9bf8zJFew/mljfLtOC5DnYFkfqvuzG/VXaU066Pn3rUc7aXMgJEuVaZzC01Jos9fG9nUuR8/tOhKclamjoxPTv/N1f4T2fv4NuNO7FYp08GHf2ds7ab8/FKhzz1uX88hBufzMDFWS27f/ZvY1nWATr+iosHIBVxart86kUNKeibD5mxj64wPCmlW1iEhKY2p3+zgRXg8EomYkQNa8nbHOgB82PATfr34PUOqF0xg0t3kuzxNe8qI8iN4lvaMAxEHCL4QrBMEGHwhGHdbdyZUmsDj1MccjDzIwciD/NZQt4LbveR7fHP7G6q5VaNfqX48SX2CTa5S78EXgvGw9WBK5SkoULDi0QrkCt1gz2EXh+Fi48LQckNxlDiyN3yv3vnlHHfD0w042TgZPK4pBnaoz6PwWBzslEppkLebiRGWIbGri8SuboEo0yKxK86++6wuN6+cizvFnrDfSZYmEuBQguHlxuNr72/yb7I/YidnYk+SIk1GhIhKLlXpXzoYd1vdSptjLitffObVWY6jRH8e3fFXBiNTyCjpWJrPqhVMvYJ9Z27z+WB15dg3m1Xj+/X5z2vs5KCd8//NZtX4Zt0hpg1oS7OaZQGoXNqXnK/OjhPXWTxFac0N9FXfu3t+Vf5Garp4aH6eNUlpyMlRpM0JTBTQz825yt+p3BZqazN+zW4ANk/oT61SSncYqUxuMLVj7/nrmdW3k1lWcn10/mwFB761LGNXUcrNL6+dMj1/gjo/8bLpfXn38zW0qlOeyqV9tfqVL+HN7SeRqm25QqFSpAHcnLUDyRJS0uk86VfOG4mufrdiLbrtXsPO7h/g5+iCl4OjRXPf2U29pOZoo/zxHnxoG4feHoa3g/KHwdXOHhux9lL82o7KYJbu5aox5/JJ1f5zEc9Y3UGd9zjAydXsuTjZ2GrJHXdit0XnUhxwcbR/5RTpjMxsug3VzmE+d9khLlx7yjcf9WTekS8BCH8Uqdedo7ND/lK0xWbFqhTT6m7V6RLQheALwewM3cnbJZTfrYORSreBhXUXqvp1C+xG8IVgjkcfp41vGy2Z219s11J2m3lrr/jsClNWaVtQV/1jM6f2HIIvaK+GnIw+iVwhZ1Fdtc96dbfqjLw0kp8f/Mz4itpL6NtfbGdw2cGq+eQ+rjl0b5o/FyhZdghpsX2xcxoMIhGZyT/j5L0RiW1dRGLj38eksHKIRHbYOvUjK20zTp6LsXFQB36lx49DmnkKW8c3kWWH4OyjrnYny7qqsnjndh9JCiuHrUNnQEF25jEtuSlRrbT6J4WVxi1IWcExK3UVmck/Y+vYE4U8juz0PbgFPTHrOky5NoIMmdq48DztCTNCptLOrwv+DkGEJF3TGROREcbMWx/r7L+eeJnrNy7Tzq8L75TUXjWwEdkiVWSz9OE8plTWn3VI9rK67PhKn5g197wQ6O1Kclomrk7KoMSktAzSMg3nuzeXtAzt6qpJaRkEeCnvo8FdGxGfnM6wbk2QyRVExSdzNsT88toC/w1yFGlQpiU0xL3w/KUHLCiFtzgq0vAaKtOaONrbEp+sfIC/OXU50fEpBHdvQoUS3iSlaFuec7/x5+a9/61FLjceCvBpwzZMqtuCkUd38E/YE2p5B7Cnx2Cz56svp+3zlER+vaEdkRxcTXtZRmTg89qOfWm6bQnDazRCBMRlmp8A3tfRuUjKm2py6e4Lvl53kJiEVAK8XBnerQlvNlWXj42IS6b/rA0EeLoyuEsjujRW+9s1GKlUzEr6erDrG22l7IfNR4lPTufE1YfMGNJZa9zTyHjWHbjIvrO3qV+5JEsmFe5S4cyf/tK7//hZZSECZ3flS1XtVtX09ssvVV2r6uwLdAjkePRxlTK9P3w/gQ66RVYCHALYE7ZHR5nWJ1OTo1FHCXDQDSyq5FKJ+ynqYKLdYcoXutxKNsC1BF1lrKprVZ25FDZpMe/iGqiu3JqVugkb+1ZGRijJSPgER88F2Doqr7mD+9daii1AdvpurW1NDFm8c8t1BB25hshMXoSL30lEYnflWE/zqhb+8WIjGbJ0yjiVY3rVWar9MoWM8VcMPx8DHIJ4M/BtugdqF0LKGXc06m/kChl9S6llfFhhMosfzOFBiv70mkei1K4WrjbWXWXQ5OfJvek3Yx375ioVg35frsfOCjmyHe1tCYtJJMjHXSX312nK69Owaikm/7STBS8NSuMX7NAxIgn8N0kxUn5eH5lSqcG24HlbWT1V6bJXb8wCrixRWta7fr6S/d8MV+0HVG051BuzgP2zh7Pgz5Mcv/aQrwd1pktD9e/r91uPEp+SzvFrDykb4MXWz9Qvw8MXbOfS/RdG5fb7bgPpmdk6ch+FxzJy0R/EahQPyi0jv7x2yrRCATk6aVpmNl5uSutwdHwKnw7qQO82yiCMxb9rW2tyv/Hn5vdvgxn27Rb+On2LN5sbtlY52tiyvtN7jD+xmz2PTUfLmiLI2Y3RtZpabOUGaORfkqj0FL6/dBw3O3v+7PZqWWlHzttOl8ZV8HBx5NrDcE5ef6SlTI+Yu41ODavw5z83+HzlX1pK8TfDu5KQks7mI1d15F57GE5GZjZv1CnP5yv/wt5WQtt6ygpg/WduIFsmo3erWhy9/ICf/viHCX1MKz/WIjTSeFXJHOYe+p/e/X0/Mp3j1hiOEt37zNnGmehMdeL+FGkKPva6qR9dbFx4lqarlDnbGPfPTJOm4WevW0HQyUZ7mT5ZmqzTJ4cca6MlxzWH208jmfrrHhZP6MXpkCe836GB6UFa5HJVEZnnwyzN+hd7NxNZjcyUZbFcA9g6vUdqdBecfXYhkphf8fHf2OMADC+v7XsvEUnwsfcjJjPK4NjcinTOOLFIglwh01Gaq7nVwtPOm/isWL3yLsadBsBJkv97wxhBPu7EJ6UxfeleFAoFcUmpzByu9tU/evk+EbHK+3nL4Sv4e7nStr7yGfQsMp6r98NUbc6OdjSoUpIgH3dmjehK3y/W0qJ2eZXc0v5qdxdNS/SF28/o3dr8oEOB4oFcoeDozYcs+vtfnscmULt0IE0rlWZMx6Y6fSev28ut0ChC4xJV+3K7k+S4mQAsPnCa/Vfv8jxW2f+9RZt0ZLpL1c8VTQNfnQpq3/tvg7vy2Wr9MQDDFmzDViLhjVrl+XTVX1pK77VH4aRnZvNGrfIcu/aQo1cf0K6u8r6f1KsVz6MTjMrt1KAK8clpWnLvvogm+MetDGhXDxEiVv59jqXjrW8Ee+2U6YkLd/DTZOWFHPX9Vj4dpE7r0qhaKUDp+5zzIMtBLBLxJDyOsoFeAETFJ+PnqV6GdXWyZ9vswTQdvpCmNcvi5abrj3c24hlNA5TVvCbXbcn+p7rWkYru3oSmJFHCxTyryKbO/eiwcwUr2vWhgV8JAJ4lJ1Da1cOs8TW8/Fnd4R18HPX/eFg6n8LExdGeb4a/abD9x9E9qFLaj08GtKPleG0rWZfGSmuoPmX67rMolb91i3E/M2P1AdrWq8i8bSf4dGA7ejRXlq7/dGB7GoxcUKjKtCif6wHDZvfL1/hUmW5Z4GRpMi42LqptV1tXUqS6OdaTpcl6FVhT5+Rk40SaTHfVJEuu/YLrbOOMu8idObXnGJVn7nHNYdqyvcjlCsoFeDN64Q6LlWkn7/UkRzbG3nkEIEIhN16ZLQe5LAKRWPs7KRJpP3PEEvOrq1oi1xAObp+hcJ1MetxwpJn/IrGtYZZPdo57h7edrpV0QsVP+DLEcv//6m61uJl4ldB07cJMIkRMrvQ5X4ZMYcvzNfQrNUSr/WnaYwDGVdR1H8krhgqrnF420eCYdvWVlUoHdKyv01ba35PS/p70bFlDp61NvYqcWqo/IBjgjMYxzy6fZLBfYTH84hCTfVY2XFPg88hN7nkVxRz0sf/qXaZtVK5OlvR2p0318py9/4zLj0NZcvAM1+dM0lJwy/l5Uc5PqbMsP6JcwR7ZXjcxQg5yBXSuU0XVv1ejGvi6uWj1Wb1bKSc2KY1Zg7sQnZjC9UfhDOmoXhHv2qiqQaV33sgeVC2lfNluNkn7d/nO8yiVxVihgFZTf1Ep0zXLBlCzbIDFcofN34ajvS3jeiqzyOz49wZNq1m/0muxVqYLIhfvF0M60XnSrySnZTK6dwua1yoHwMwRXfli+X7uv4hhQKf6jH2nJb/8fko17txvk5m2eDfXH4Qhlcnp3bo2Y99pqSP/7MpJNBo6n95tamsp6gDnI18w5vgukrIy6Fy6Mlu76AbsHXh7GB3+XElcRhrXBhh+2OYQ6OzKobeHs/rWRQYd2oabnT39KtdhYh3d9EO5+fLsIcq6efLrTeWX42ToY9qULM9nDdvqzCc0NZFa3gH88WbBZS7IQSZ7jkRSymS/4K6NaDByAWKRiO9GdqNDA+1S2VVKK79YIhH4uLvoE6EXzSAyH3cXXkQrrcF/nLhOZraUr9YUXSqxXp3rMmeZ7vGtsURsDveS7+nsi8yIVLl4ALwV9BZrnqzR2+/9MpbfP619W7MnTLcQzu0k7ZWdnkE9WftkrcXy88PaT/rzzldr+WTlPjZ9brk/usSuESJE2Dq9jUjsi53LcLPG2TkNIDv9T2wd1am7FCaqw1pDrkIWjbJgrQi5VDf/rkjkiJO30lc/OcL8FwtbsX43Oh97PwIdShKe8cLg2OdpTzgZc5i4rFiiMyNJlaaQ/vLlS19wlc/LVY6T0Ye1lOkX6Uqr7VtBfSnrbLpAlYBAYTNt41+0r1mBBYN66Lh91py2gAaf/syV79UvUxO6NFd9zlGmNfflJnf/fs3r6AQg3n0QoWz/6yyf9mvHd1uO8jw6gSVmWntzFF7Q/V3W/O0ViSDVhEeAOXKrlfZTuYcAxKfk/zmpj2KtTFubnCwbOdk8NOnarBpdm2n7mQ55s7HW9txxumUtNeUa2s5hQp3mTKhj+EYGZZqbY711HewNZfgA8HZw4qP6b/BR/TdMjtMstHIh6oV2SrtGUH3DfC1l2tB8chdsMTY/yzHPYjikSyOGdFGmNvxsxV/sOR3CovFvmxhlGrFYf1BGgJcrq6a/h4eL5S411uKtjrVZseUU8YnaD4Sjm7StTIbySfcJHMkf4cvzfHxvO2+mX5/O4LKDeZ72nL8j/lbOK+gtVZ/Wvq1Z+2QtE69OZFT5UapsHgDt/dpbfMzeJXqzJ2wPU65NYUQ55b24+flmAh0CCc8IV/Vr49uGjU83EjN5vQ4AACAASURBVHwhmH6l+uFh50F8VjxHoo7wWdXP8LTTze6QX7zdnDg2f3S+ZMhl4SrFU2xTARffQ/Ayg0V2xn4UsjAU8iSyUlcjlgRi49BF6SMdXpGMhE9UAYiOnovNO570MTLpHZXc7LTtSOybIpaUUsmVZhwABWRnHtWSq1CkkRReAVvHPsgyT2nJTQorjY19a8Q25ZDLQlHI9btS6MPNxt1wm60b4XoKtCZlJ/LJDXXaQ1uxHeWcK1DeuRL3U+4YdOUAaOXTjn9ijpIqTcH55arK0ofKioKdA/Q/5wWsT26Lb2xWLNOvC5lB9DH7T2We8EWD9d+fU7q1Yv4+6+ai18eQTo2IT0ln5+mbfNqvHX+evkm2NG9FeHJj6Lc3P6yY9C5nbj+l4bhFuDrZs+mT/AXhG+K1UqYFtLkdF8X0f/cT6OxGTEYqG+5c0as4myIp6XtcXMYgFrsRH/chnl6/Eh3VHpHIFUfHHmRlXcDN/WskEn9ksggkkgAiwmsQEBhCWGgQQSXCkMuTEIvdSEn+GVDg4mp4qTIHmVyO5OWXb1SPZkxavNPiuVvC0inv0OfLtcwf21PlHxYanUgJX8OKQEGw97cxeRoX9SwGD5+8u+uIEPFVja8ITQ/l14e/IkdOOedyLKikm9JpVaNVbH2+lUX3F+Fj70NTr6b0L90/z8de3Wg1C+8vZP69+bjYuDC24lgUKPj2tnbqshUNV3A8+ji7QneRIk3B1daVdn7tCkSRBmWQ6+wNh6lYwpt29SpRu7xu4KUxksIragf3KbJIjmqOq/95AGwdlH60ds7DdMa6BT5QfXZw/1qn3VCRF7FNOcQ25cySm/u10VggojlBioZIluovJw2QKtV1LQJUivT3tX7BzVb7O7jo/rdGlen+pYfyT8xRljz8kWlVvgIgPisWe7GDwTECBY+33auXs7qwOHBNuSpY0Cn0TNGocikmLt2lCnL1c3fBxdF4goai5uOV+zjw7Qi89bjfWgtBmX6NWdexL1NO7SM+Iw1PByc+adiGcm5eFstxcuqN+KWfZWbmSSIj6gMS7B3qk56xDw+POchkL5BI/EmIn4RCkYFcHq8lI2e8g+OboDAcSaxJh6nLaFevIva2Nuw8dZOZQzubNe5ZVAJX74eSkp5JcloGe06HUL9ySUr4GFeK/T1dUCgUDP1hK2+1qEFiagbHrz40mc+6sMnJMZ0713Tk02iCv+6bZ7mrGikzP1RxraKVps4Q75V6T2+hFk305X82xKRKuj6e+sa38W1jMkuHJcc1RoCXK4sn9OL7zUcZNf93ziy2rIKdxKai9g6RHcgNK5b/VbLkhrMNJEmNB93mVqQBvT72+nic+oCYzCi87JQBs/U8G5sYISBQNCRbmJGjIDlz+yk9X6YFrV+pBE726qDEZ1EJXHkYCsDmYy8DZCuVpIR3/oxOR64+ICU9UyXX39NV5U9tisEdG9Dhk2UAlA3wYvvnHxhNC5gXRAqFJZXdC4xiMQmBvKHp46y0TC9FKr2PTPqCrOwruLpOJSamDz4+f5CVdRk7u/oqi3TO/zmkJC8GkS0uLqMMHU7ADHp4DGFPwpqinsZ/nne+Wsd3w9+kUknd7CXmkBRWGlunfoglgSjkMWSlrsfF7zhim/JWnmnxJaeQypL6G3Tazsb+w7qny/S2j7n8Pu62nnxXSzcFX45MQ3IBlj9ayNWEi5RxKkc550ocjz7IL/XXWyUwVSDvFIfgv6KYQ47F2VA58Z5z1/IoKk4r+0Ze5Js7vua0BWaXNi/ONJnwE1s//4CyL7PaZEll9PhyFQe+HWHVL7r1HVSsTHDPRflqFyh4NIMFPb1+BUTY2FTG3qEdrq5K/zcfnz8AsLNTRqfnKNCaijSAi+s4QZG2Aq16G47YFrAev381KM+KNChdIxw95mDvOhkH929wC3pWLBTp0DTzUjCaQ6eDxn25W/sqKwHOuTtDa78ChUqRNkRidrzOvjVPlpo1r+HllK5kT9Meczxa6dMvKNICxZWp3ZVZoxLT9AQQFBDJ6cXHGp5XbG0kWpbzQ5fuUalE3p/Zhij2bh6rdxvPaGGqXUDgdeTjVfkLihMwj7GLdjDtvTYcunSfS/de8OvkPkU9JatgSqkMTUughJN56TcPdhqntd3+75840kUdE/FeqcGciT3Bk9SHWhZlgJ5B72IvdmD7i/U6cqu4Vudu8i3GXH4fG5ENchTIc6oXVpzOzw9+MDovsUjbljSwtK7/uIBAcaF1tfI42dvSYsZSyvl5sXl8P1wclBU05XIFe6/cZsFfpzj2xUirHXPSur2cnZW3GJ3iwpzh3flm8xFOhTzG08WR99s3YPHYXqYHWkixUqY/6Dqf9fun8H7X+WzYr/T37FxvBgeuKINr1i05yqAx7Vi75CiDx7TTaV+58CDDJ3ViQKcf2XTwI+7dUlo9Z07dopInIPA6s3Xubt6bJmQrsBYyubIKlEikv0Lpq8jyu6dQAKOqKFN/7nl+Aw87R1r56/dPXBBylMk1lM/jcWe3sbhpX5be+YfRVZWWtKo7ZnKn95eq/vqs3gvrruJ07An2he8gOTuJQMcSjCw/EW87XxKzE/Qq0xMrfcaNxCtsfb6GZGkyHjautPbtREf/bmaf6wdlRrL+qTK7TQuftiZ6F19ORp/g39h/eJH2AgVyHCWO1HSvzdtBvQss+DZFmsL2F1u5mXidZGkK9mI7yjiVpZl3C1r46KaNLQ6EZ4Tx+4ttRGSEE50ZjYetB028mtG75DtFsiqhL5hQs1DK1+90pE+Tmqrt87PHMfq3P/nnzhOafrFEZ2y1EuYXSzLFV+904KvfDxst8lIQ9H97EZt3Ws9I2rx6GZpXt35e6dwUK2U6MyMbAJlUrre9VUdlkvoW7fSXSm7frQ4AsdHKgiv29jZG5QkIvG6s+mKroExbka+HdKbvzHU0rVaGmcHmBcAWdzoGVUOmUD8zf7hxCIlIxImu+n9Ee5Sqpfp8PvoJAJ1LWF7Ovrl3a5p7t9bZ727rYdDvuZZ7PWq519PbZmiMJvlRn6Zem0RitvLFQCySsLzBbwb7jrgYrJXzenrVz6jkUllv309ufERMZgygPPd5dRYalHsq5h+ORx/lSepjrf1Z8iz+jfmH0zGnGF9pErXd65h9Xjlo+g33KtGHboHq6qmRGRF8EfK5aiUAIF2Wzp3k29xJvs3+iH3MrvmdxccsSO4k3+bHu9qrFXFZceyP2MfF+At0CehKa9/i/0K1dFgvHkTG8u2fx7j+LBwbiQRfN2fealid4W0bWe047zSpxf3wGHZdukVaVjaBHm50qaP/nrUm1lSkC5NipUx7+ykzOmw+9JHe9nKV/Fn83T7Gfarf8uDkbK+1nZkppXL1IIPyBAQEBPKDv6cLJxa82suguTkUdgdbsYSKbsqKhO0CKjOjnnal0RepajcPRxu1P2JzP6W/99+htxhTVTfvfe7+Rc36pysA6GCBNTuH1r5t2B2mTMcp11OuXpPcxWMORR4wqEznKNI5x9BHtjyb0ZdNpzFVoOCn+wuQiCS8U/I9Ovr/n72zDo/q6OLwm2Tj7oEkkBAguDsEAhQt7u5eXEtbKB9e3KFAcdfiVtw1ENwJJESIu+/3x5KVrGajpbzPkyd7752ZO5G7e+bMOb/TVG0fRbyNFcklpgnTGHpffThMkJT+e0Fg+tNf+ZwQoPT6l6QQtvtt5YD/PlZW1izmPifI8PJ6L9zApUmay9IWd7Rl07BOHPd9QasKpbJ0r6wwtV1DprbL2gJjzvRDWFmbcuLIA/oMbEDnHrXQ09NFmC5k5ZLTXDr/jIT4JKrV9GDWAlm1pyZ1ZwNw7vpvcud3HhrF+lXnuXH1JZN+bUPDJvIVQPOTAqXm0bXxAvaen0xIUBTDu67l4OWfszXo88f+lC7vQkhQFA5OWZNlefkumJsP3rPryB3iEjSrwmNtacLIPt40b1BGm+mKqdtpkdy56wdkFwT+QZF0HblRrp2urg77Vg2ikIPinzclJY2WA1YTr+Bn6tqqKqP75ezKPF0o5OHTT8xYfoKwCMV6sdJ0bFGZcQMakxs75pr8XqV5+zGUaYuP4hegvsSzqbEBvTvUpHf77CX+KZqjJnjXKsmciW3oWWwkO9+topmRcmF6RcVccoKQ0BgWrD/H45cBxMZpnrjSoGYJurWuRikPxxyt5CgUwtaDt7L8DFcs7cLPw5tibqpec7jp5PWcXSCKUWw2ZQNn/pD/QMz8N61V2Z3FvyqOrV745zn+PvdI7X3NTA35eVgzvGoUz3GJp/8KsanRTPYVLYQ08WJnJioligmPJF40ZYoP6cI0higwQJW1l/YIL664HMtM0n9J6Yn89EC+8JijkSPFzUoiFAqJTo3iSdRjuTb17Lzo56ZZbLj0PEz0TFhReY3C8t92hnYkpiURlxorXjTYG9ozr/xCje6j6r6QPSUNIUIWvfyDlzEvZM7roEMV62qYCkx5F/sG/wRJhTxzgTkxqTE5NofcpOGijVycqFnV1LyiSd3ZnLj4MwYGAkYM+IvXLwPFxnF4WCw2tqIiSaePP+Toofus2TRQrr8iYzrD+BYIdBW20YIctTIKlGd67PS2DGq/kkKuNizdkv1kkOWzjpKSkkZhVxtmrVBf9SYwJIqhv+wiLFK90aeIiKh4Zq08yayVJwE4sGawUqM2O3h1Xky6kkVQerqQTiM2MGVYU9r8UEHmWpvBa1UatHuP3+fvs4/kqulpQ3q6kDaD18pV6lPHwVM+HDzlg4OdOaP7NqRh7dzfVspMbHwSzfrIy22pIi4hmXU7r7Ju51WVBnpus/OdRDlBkdGsysjWls0HbrJxz3Wt+1++/ZrLt1+Lj5t6leb3MVn3FELOPMOXbr3i0i1RgQR1z3Cdsm689g9l27l71CxVRKN73PKR3ZJ//ymUJX9d4METzYuexMYl8dviowDYWJlwbOO35R3PLT7Gv8dMYMHr2Ods/bAOQGFoiSZY6ltSyaoyDyN9AIhNjcFMYC7X7nzIeY3HlPZgV7SqJGdIA3KGdDXr6gzz+EmuHYjCGCb7SvKFroVepY5tPUqae2o8JxDpdo/2Ef2PORg60t65A9VtFDsOolOi+ZIUkqXxc4ufHgwlOV2ykLY1sOWPCosVto1JjWbcw9FyhrQmVJ65kipFnDE3MuDM09cM9KrGxKainIHS05byfJbIK3ztjR9brt9nY19J6e3jvi+YtP+UuE0G22768Ofl29T2EL2vnHr8iqczJZ/NG67cJSgqhg1X7orPDa5fXXxPG1NjWpb3xOdjIEVsLFnSVbv31KxiYmqIgYHItFyypg9tfpCE1mQY0gDNW1Vi8bzjGo87d3F3sZOtUOHcyQPIDgXKmK7dwJPaDbL2kKti3T7NPmAGTN7Oy3fBOXbfDDqN2ECfDjUZ2sMr22NduPGSRnU8aTN4rVJDWpo/1p1l8/6bHP5TJDM3duZ+jTzDScmpjJt1gKXTOmk912PnHzN/7Rmt+4PIy/nb4qPYWplydGPuKVN88A/DzUVSdevs1ef8b/mJXLtfXqHM+9xlYmuF57Vh7Kz93H3kl2PjZdCtdbUs9/ngH0bPsTlTiEUadc/wjL6ibfNZ/ZtrNf6yTRfYf/KB1vMDCI+Mp26nRZzeOlIjb/p/mfkvpskczy2/Aiv9rBeqyqCBfUOxMX0z7KbCMIrTQSLnipORE8GJwWKDOTk9GQNd2cpxDyLuyYydmR1+W2WON1TbrDJxzsbAhvVV/5LxjC94OU8rT2t8WjwVLCsyuoTqcAELfQss9LWvtJpTxKfFyxjSgFJDGsBcYMHKymsZ5ZO1z5t5py4zvXUj2lcWhR28CPpC+9U7xMb0hr4dGLvnOMu6tWLw1kNyRnOrCqWYtP+U3LhrL93izNj+WBiLnulFnWVDrQbXr86Sc9fEBrTMz2JkyKkx/cR98xIzM8k9jYz0Mf5aHfHDuy8M7v0n3fvUxcHRAhtb+YWnKqR3qwtirvf3/UHQaBtfW7Ydup0j4zx/GwSgkUGcQUiYZIV911dzo+fOow9aG0np6cJsG9LShEXG8c/1F+obaon072jv8fvMXJE9Q7pIYe0/mPOCgbO75cg4t3ze54ohDeBZLOtFAmysTHNhJiK2HbrNX/tu5MrY2TWkpZk873COjfWtYm1gi4GuAeYCC3oVHZQtQxqgqImb+HVAwie561+SvoiTFIuYuFHIuLD4ml/8B7n2n+IlY0iPDaKwkmuhkhLxAh2BRgoUujp66OroyZxLSU9R208RA91zTnYtt7kddlPm2NnYRW0fYz3jLN/n+usP1C/pLj4u4WAnE3pVr3hRzjx9zc8Hz9CzZiWNx+1YpRztVu9g07X7WZ5TTGIS7Vbv4EuMdjt02SFKalcwISGZ+HjRgmbZghOMmdSSAUMb0qpdVep45f2uc27y3ZgGdiztp3FbgZ4uhRwssTDTfMXXauAaYuOzJ35+9Jwvs1fJrl7tbcyUtJaw59g9Vm+/LHfe0U6152D87ANZmyAwd/VpvLooX/lLY2djRmFHS/QFemrb/r70ONfuvs3yfDTh6StRoszNB+9YseUi2U0hmDysSbb6r5zRhVkTWjOoW12aepXGs5gjRoYFJ2ELYNeRu0yYczBXxjY00G6zzMLMCF1dzdwV0s+wpn027buh8BluMmk9Lz6G8PLTF7rMlJdvU0a6UIhXZ9XPir5Aj0IOlhgbafb3930RIBMuo4yBew9TYt5Sma//CnPKLWdZpU38UWENdWy9sz2etAf2Tri84yTDKw1Q374BjRwai4/PBp2Wa38rXLJoyxzisez1IlKFqeLjX0vLFrlRxS+lZONLV7zJ+t/cztAeU4Hmi9YIFaFWQSFRWb5/VtnzaZfM8dRSmsXYVrPOmiKGf0Q0f129x4LTV1hw+gqLz16ldy1ZhRlzI0OOPHxGv7pVNB53YjMvTo7ph62ZMWWnL6PT2l3qO33l+axxnBzTj58PnqH0tKUER8dq3De7JCWlkvpVQW3CT9vE50OCo6lc1U18/OvEPXk2p7ygQIV55BfKYiLdXGwZP7AxVcurj4X83/ITnL36XOG1iKh42g5ex/md2ku+xMYncerSUwAu7RknY4S+fBfMmP/tJyZOvjLSyq2XxK9LuDmw+LeO2Ep58Vr0W0V0rHw/TUJJpLlx/x0nLj5Ren10v4Z0bVVV5RifAiPoOXYzaWnyUoZT/jjMhV1jtTa2lPHk1WcSk1KYOPeQ3LW2TSowpn8jpfdMFwrZdeQuG3ZfI/XrnCuXcVXYVlOqlFP/v6ZtkiKIYqazk4B495GfwsWZNLo6Oowf1Jj2zZR7YWLiEnn2Ooi1O67w+oMkvnLJb9qHF22Y15OBU2QTyXLqGQYUPsOWpkZMXn+CI7P6Ex6teX6AIkPayFCfncv642SvfKGblpZO7/FblO6m/bLwCD/1bkCPtsoNgivvPgDwemru6sWqouS8pbzKx/vnBplDCgCufLkkfl3KvDTFzUqww09kYPhEyu9KSCt5ZEbaaw3gaqL5e42bqTuNHX7gfMg/ADyPfqZx3wwGSXmlG3dcQssfypOUlMIvY1syYMxWomISGNLbi2YNyzJo3DZi45IQ6OmyY+1A5q84ze377yju7sDCGZ04c/EZR0495NCW3AvhS8uksGKkp5kDrEWhH7kXcVd9w690qV6e4g62dKiiWF1i9cVbDPaqzuD61WXipzXBSF9A20plaFupDF5/rJe7bqDCGWWkL+Cvfh0QCqHq7FU8mDZSaducxK2YPUv/OMGFc0/oP8SblRsGALDr8GhGDd7EuzchODpZsmrjANo2lSSpblx7gb07RIvJDFWPgcMa0a13nTyZd3b5bkx/ZeHUDkyadwjvWiWZPaFNlmNyfh/zI0O616PTiA0Krycmabetlpn9qwfLeXM9izlyeutItUbWlkV95M4d+2sEbQatJSomQe7ap88RuGoY6D9pnrwxCrBqZleNDUzXQtZc2Tue3xYf5eLNV3LXf+i5nM2L+lC8qL1G42nCk1efadxTtiR9+2aVmDj4B7V9dXV06NWuBr3a1QDg4+fcCxcqCEz547DKHYL6NYozb3I7jcYyNzWiZiU3alZyAyAyOp4LN19RqYz6rVhllPJwAsj2Mzzst92Ehst7chQ9wwdmSJ6pfxYNzdoNv6Knp8v4QY1p10S9FrCeni67lg/g4GkflmxUnNi2evtllcY0gIlB/u52FAgNqRzCxsCG8GTFz35mSTyBjmYfublRaKWmbW2xMa0Nxc1KiF+npKRx5NRDAH4Z2xIrSxNMjA2Ys/QkzRqWZePSPgSFROH01VHVuU1Vfh4tySvwqlWcpt7ZU73KLTKH16jjl5be1J63loP3n1DC0Y67H/x59yWc57PGEZuUzF/X7okN2bPjB9BkySbOjRcZmH5hkdz3E0n2bb/pg5mRAdXdXHCxtqT0tKXUK14UR0tzIuISCI+TX6yPaVyXhgs30LCUB6GxcazoLsqJqTV3LeWdHSlqa83BB0+Y1yHvNPCTk1KZ9GtrJv0qn5+TYVhnIK3IMWh4IwYNb6RwzMzKHVv3KU64zU++h3l8pXaVYgzr6cWciVn/EM6gkIOlSpmqrCpbKKKwo3bqIMoMUIGeLnWqFlN47UNAmEZjX7+n2MAyNzXSylM7c5ziJLl0oZC1O65keTxVZJZwMzLU18iQVkRBiJfuV2a8yq/soMqQ1hfoaWxIK8LKwoQOKjzZmpITz/DsCcqL2qh6hgNCtdu6njuxrUaGtDQdmysuVKKO2CSR91RPJ//e+pPTVGsy/9twM3VX3yiLZNWg0wRHQ6ccHzOD1s0qsGp+d6XXMz+PJsYGBTKJTFuOj+5LfEoKh32eYm1izKhGtQGYeew8k5tL9NZdrS3xj5C8Txy4/4RfD58FYO7JS/xy6CynHoscSaMb1+FZYAh/+zzj6edgdgzqInffvnWqYGSgz8EHTwiNlbw3FbO34VlgCHvu+uLtWYzm5b6t+OSCSIHyTLdwy/q236kPktivNrt2MqFOXRq4uVH3rw1cH6i5CLqODtnWCAY4vmkEzfuuUnjt4CkfBnWrq/XY6mJnS7o78Oq9YkmiRUp0bQE6tagsDiGR5vbDD3hVV1xCWJrJ8xUnPp3eqt22kq6uDvMmt2Pqgr/lrmWWFctJlk3vTPUKuV92NDcJfBesMoxDW2m8g6d9lF7T1dHh0p6CsWWfE89wec/CGBnqK/REZzzDYdFx2FqY8jksWnxt9Kq/OTijb5bu1aReKepV99Bqnr+P+VGp8szrDyGUcJOUFs4cFx2TlCRzTjrkY9+jJ/x68pzcmMb6+vhOlH+mE1JSmXH2Aod85d9DMoeSSN8z85wyt41JSqLKEvmSyU8nj8ZAT3Z3LmOs11PHUXbBChmDvapLYfb07irXThEl5i1lTssmdKlYTuF1RTSw9+ZBhChJ7G3sGzzMRO+Z7+PeidtYG0gW2sZ6xiSkiXYCX8W8FMvUBSdKFKXUVeLLrAKiCVmJd84qqzZeYNOu61iYS0IpBozZiq2NGdtXD2DP4bvce+iHnY0Z65f0zrV5KEOb31dWsDU14fCIXnLnF3RqIXdOOsxjQtN6TGiquPT6cO+aDPdW/X6mp6vDqTH95M7vGtxVvvF3cpUCZUzXayHlndEBOycr/t50GQsbU0pXdkOgr8fLRx8JDYxkzLwuuBaXzfq3MzUhMjGBZ1++UMEx64oAOYEqaarbDz9ky5hu80N5lddb/1CBxRsUb+OpSlbM2B7PjCZygb4vFFeVmjoie9tK9WsUZ+qIZsxbI68Mcvz8Y1o1Vv27yCrlPQv/6w1pgApeWS/jrAnKQgoAruybkCv3zE/mTW7LuFnySbgZz7ClqSjrf+LaY+z6TbRA0ddTn0ybmRljW2k9x6ZepXn9IYRdR+TjO09ceMLYAZItU2njscS8pZgbGvJgvGLp0C4Vy2FtbEyTkhIjP8OwnXTsNAtby8oAVlgk0mTPbISeeiEfqpUxjxLzlqqN2a6yZA1VXAqzukNr7ExNAOi4dTdlF6xgWO0aTPCWfy+ttHg1G7q0o46bJEb+S6wkEW5kvVqsunaLNddvM6KurKGy8fZ98c+fFcpaSJVTD78tNqalkw+bO0mMqsYOTTgeKNIIPxt8RmxM3w6XqE+Ut5StEZAZQ11DlddzmytHJ8kcH9wsH/t8cvdo8etfxsrKujnlQv0FVWij0qEJqSlp9Cs1hh1vFTvQAJrqd+NsiuJku8S4JIxM8/dvmdMUxBCMvKBAGdO/ru0nc9zSfTyHns7HONM/W2pKGm08J7H4wGiZ85vathe/XttK+VZtbuNRxI63H+UTST4GZi+mtk4V1R6sMsVzdhsvODRabZuJSlQdWjXKvrHbqlF5hcb00k0XctyYXjenR46Ol18sPKc6Y12b5ENF1TIzaFy31De1XZtBjYpuCs9nPMMZ4VwZhnTm15qgbaiGNN1aVVNoTD967q+gteZIG9IA5oaGWBoZcerFaxljesXVm+L2mY3QFqW031pedkWUiLS3t6yH7WDf7pSYt5R1N+8oNKaH1K4mY0gD2JtJPLJjvGrzITyCpVduyBnTf1y4QiXnQlrPGeBB5H26FxH9H9yX0oxuaC9Z2DR1asaJwGMIEfJQKglR2phWhzaFRTIn5P2XiE5R/1mmDQJ9PZWGtCqEQiF3Tz/Eq2P2d9O+k/8U6JhpoVAoZ0iD6B9YmC5kzvAtMuffR0TQ7/AhKq5dzZvw/EsGc3O1U3g+KyWWFVG6hGpjOaerLcbEqp+vojLNuS3lllPJnBlYmueO1+JbQVoRRpribvbMHKe9Z/XfSMYzXGXoUrmv2iOzVjVz7EDFyTZZwdZa8db95+DsSY8lpKTwx4UrDNp3GO81f1Fp8WqiEhNJSk2VabfvkUjBZ0qj+oqG0Zp9D5UrA6lieB31hsnStiIv6etQSU5IZtcsJAAAIABJREFUeLwo7GJ7D+3VZAAiksNlwjsykNZ5NtEzpY6d7NZ+QIK/TJhHbvAuLnfkRf8NZE4E1YaRtX5h17zDvJEKNUxPS6epvkS7f0qz2STGJZEYl8SkH2aKz+9fchy/5/4MKCPajUmITSQxLonkxGQSvqpp+V55RufCQwh4E8Sg8qLdvrunH9LWpj/+rz7T1qY/IPJ0Xz0okmHM+A4wr/dKgj6EcFLFLuJ3co8C5ZnOKlGZMu7HnDpJixIlmNbAm1EnT3CyV97HZgGY59K2jZmJ6nEN9BX/OU2NtYsXS0uXl6jThJLuDuobFSC+hfAORQR9+MKhFac4vfki9q62zDw0EWctdi/uKylz3bRe7oSU/Bs4PldUUe7Yjaf8ULUkN599yHKYh24uuvSTUlLVN1JCcloatVb8SXyy+kVrVILIELA2ztkFaVSivFynJmTlN7r93kNmNhfpPmfEexsJtPtItDO0E8vaBSZ+xt1UcVJ3Bh6mxbkuVYAlKDFQ/Fo6vjonCUhQHJL3HVmUGd4lqhSjx9T2Mud0MwkOPLv1Why28UIqYbvzeJHToeM4UUlv4691KgyMDMSvd8w+SK/fOuJc3Ine00WLut3z/6bjmJa4lCxM+1Hy8dfSGBob4OTmQMtBjVW2+07uUKA90wARofLbWRlGdBUv2dLjDd3d0dfVI10opFGxYvhH587WjjoM9LMeO5kTKCvu4OxkpdV4ivSepXn+Jkjh+cZ1cq4kfF6gTkbs38jH5wFM/GEWntWLcTRiM8sv/4/JzebwVouqhQFBkQrP92hbI7vT/NdS2NaCwrYWXHz4Fj09XVJS0zl49XF+T0tMSor2W/plF6zA2tiY11PHyXyZGcovys0NRYZDtJbGrzKsTXJ3t2hEnZrs9vEVH/9x8SrVXJy1Hk86YfBR5COiUiQ7A4WN5cf1spd48oMTg/GNeiQ1lrfCe2gqq6eMU4HHxa9181HNpaCTUR4+M1U0CC1ce3cerS370sV5CBt95aVqLWyUl9B+dvMVBkb6hPqHU7a26DPU77k/JaqIFmYlFahuxcdKJG3Hrx/KvkVHaWOVtSTo7+QMBdoz3bxbLXpUm46eQJeSFYqgo6PDK9+PpKak0bBdVSYvk82eHVdbIu49sY72iX7fGlYWJrky7oUbLxWeX7rpAks3XciVe+YG2pSvzuBzwjMKG8vqpZ4LWkETp9FKeuQNU1rMZfeH1eJjM2tTdr5dSbeiP7HHb7WKnprzLcZKZ5U900TvQf2bV6d/c80XZcp2kQoKRwfIKxNkyOpJ07FCWdbdvMPCS9dY3u7HHLt/76qVWHTpWo6Nl5lxDeqw5sZtfD8H4W4r0nTe2kO54pE6Gth7c9B/PwAvY15wM0xSyVA6+TAD6TLgN8Ou8yRKEtaizJge6D6YP9+tFR9v89tCn6L9NJrfNr/NhCVLwlp6FMmfXdu8pLhZCd7ESiqCPoi4TxVr1YXDAHb6bVPbJoPUTIvWUXV+42jEFnQ0rKx6af8NXDwL4V6uCL/vn8D/Oi9mzd35vL7/jsY9vfht91hmdFrM6ltz+KPfao6Eb6Zmy8psnr4Xt3KubPx5J836egNw48hdGnSuzcOL8qo62jDGR7nU4fLKu3PkHllBej75cX91FOh39DHzu9J9dFOWTNjFs/sfEAqFlKrsxviF3ShUVD4u+fDzZ8y+fImIxESsjIx4MExxtnpWeOP3hcNnHnL1zhvCVJRHLcgYGebOn/nZm0D1jb5xjgfMY0hxzctI5xXZLYueU5Q9MoOnbWfInQ+Ij8TZRLsdk6yS8Qz7+Yfj8+yT+g5Z4LlfMBPWHWPV6PbcePqBXj+o/7AGKFZEcV5FQWHV9Vv80riB+HjKcflEYIAJ3nVZd/MOJ5+/ooGHOx3KSxaW/pFRuFgpz+OYde4i05ooloAbWrs6iy5do+PW3azr2EacRNhpq+hDtE+17GuSl3F0YPLxMxS3swWQk9vLCiZ6ktj12NQYbn01ps0FFtSxVSx9poMOQoTcDr9FVIpk98dcoLgCZnWbmkSnRrP7oyiJ+MqXS/Qs0hs9HdXzThemceWLbNVSbzXSe98CPxUfxbiHEqfGmrcr2Vhti8o+6cJ0IlMU78QpShQU6OvJKHV4VHQj7HMEAFtn7GPCxmEy1zOPMU1KUrR680ocjxF9lhQpJdrNqNyoHEfCNwOIv886MkXcZ3+gpEhcna87rHNPTFX5M2pKy0JdCEn6TEjiZ2JTYwhP/pIj4wYnfgbA0ahwjoxXUCjQxjSAQ2Fr5u/WTGpl4fXr3P9qQDfdtkWr+6ULhUyed5ibD+STSP6t6Ormzpbet1TxLyU9gTWvu1LFuh1ChHyK96Wn23KS0mLZ+n441W07ExD/DFOBNQ0dRZXuPsX7Ep0Swqd40Xaxq4lIzupD7D1uhe7GTN+W058XM7G0YkMkN5l1eCK9S4xmwKxuNOxWh9jIeIZV+5k/TuXMG2120cRvo63BnfEM33n0QW2oUnaZ9Odx0tOFuDvZMnzZIY2NaWvL3NktyglG1avFymu32HxHojRR1aUwkxrWY+FFeW/xowkj+fXUOaYcPyNndCuTv+tWuQLb7j1k272HSts+nTyasgtWUGelbBnlRxNG5kgFx319ulJu4UrehoWzrF1L9R2ygH+CaNGmyCudQR27elwPvcqXJMW1ARTR2KEJez/tJl0o+r8een8gFSwrMbrEWIXtI5IjmOQr+3sdWiz3SngXJMwFFujp6MmomPz8eBLzyy9U2D5NmMbQ+wOzdU9jM0OMzAyJi0rA56J2SbQFhWZOsvHhqjzVmvIk6j4b3onCXwqidzk7fFOBU9bGRgTFxnLy9Stik5XLeSkjXSikx+hN35QhnZskJ387Ukt3wvbTzuV/eDkMoL7DQAITXgBgqGfGkOLbqWzdhlbOP/M6RmJMZBjPriYVxK8BolNCqGXXnXKWTbEzdMvTnyODElXcCQ+OYn6/1bSzH0hHp8HERMRSNBvlurPCu5gvtPhnhfg4LCmWpueW8TRS5JU44PeA5v+s4F2MyNvR4dI6Gp1dwtFPotjRzpf+ZMCNrbQ6L5KdGn5rJ10ur0cd0s9wbhvSAMUK2ZKWLmTOzn8o5655cmd+5VVowmiv2rQuWwp9PT2M9QU0KenB7t5dqeKs2JPU9cYqfm1en0E1q2JjYoyFkSHuNtaMb6A81G5W88Y0KemBo7kZRgKBwnhlAz099vfpRpeK5TDWF1DU2opdvbrkWCl0Q6lkw6Yl1Ren0gbpEtyZ8TDV7p4dnTvLHPtGPeTIZ/nCWYGJn/ntifziubpNwZRiSxWmKlQ0+RT/ibjUONK1kPZr4SQbehSa9IVDAQcITZL1st4Jv8X0p79mefzMmFqZ0rnQEIZUmsiPWlbS/ZZ5GVNw8kpymgLvmU5OTGHuyK34XBMVAKhUpwQ/r+yjUDLvRE9RHFjLEiVpWUJzjVOhEOp3XUx6egHZG/+XEJeQPam/gsTdsP3Ute8jPnY3k8S/foi7z8XgdUQlB5EqVL9IK20pkTxzNimbsxPNAieit+bbvbtf2cjtH6dS9sgMAFpfWI2Rrj5j7uzln6bj+NGlPKNLN6LmiXnc/nEqtgammAoMmPrgMG1cK7Lfe6iMZ/pZZKDaEtjbDt3mz11XVbbJaVaM0q6Euk4+BpyrK5YCsKRNC5a0kfWqVnN1Vtj3mLfo3JRG9bMkkbemo/paAJWcC1HJuRBzWjZR2U6TnykzGWpFOmhXcCcz1W1qcjf8tsy5jAIuivCyr882v80y5ypbVVF7n2ZOLQhNDuViiEQC7djnIxz7fERt3zVV1C9I84Ltflu5/OWiRm3/92ya0ms/ODalm6vyGgHtnDvg7dCIiY8knvuTgcc5KZWMmZl55Rcw9fFkjeaWmZ+3juRnLSv//he48iXvd2nzigJtTF8/7cvsYZvR1dPFs2IRhEIh9y6/oEPZnxm3sDtNO8uqCfT/+xDzfmiCk5k5bXfv5Eh39UUU0tOFeHVZrLadvr4ePzYsh0dRe2pWdFOpkPHroqNcuiVf/etbw9zUiOhY+Sz+8zvH5LrWdE5jbSDrGYtMFnlQ17zuiomeFf2LiWLTFj1XX9lRX1d5Fcy85PZJH85su8ydUw+xdrBg9KqBVG9WUX3HHKC8tezvs7Z9MRZV68S7GJF82IWgF3iY21PBRuQpH1W6IRWsXcTGN0BAfITYmPZ28mR6RcUJbunpQqYu/Jtrd9Xr6JYtWYjmDcqqfYYB6naSz8bPTPfZO9j9m3yy3r+ZkMRoPidEUslaVPyk0olpPPxxlvi6ouOTjSZQ2NiKNa/OM6JkY/b63aZr0ZpM8dnHH5W70OXqavZ5/UTdM7O53uw3/OJCKWqav3HjLTaIEs22dNc+8VCaBvbecsa0KnQUBDupKyOeQc8ivWlo30hjb+okz5/xNC+l8dy+Jaz0rVhReTWjfdSHiy6uuAxLfSsqWlXiUeRDte2/850MCrQxPXvYZnbcnoGto2wSS1hwFL1qzuD9888MnS7xDL0OC8PGWBSLGBofr9E91BnSsya0plHtf5fUW15ha22m0Jj+EhaLa2HrfJiR9vR0X8GyF22oaiOKmRZ8LddbxKQSL6Ov8D72Hv8ErZDrV9LCi9uhu7E0KEQpC+88nrVy9i48ytXDd+j7e2em7xlLQmwiE5vM4sPTT2LN09xkYx2Rlz8j+XBxNdHWtIe5PQCDS3gBsKG2aDepgrWLTHuAGnbu4tf/q9Ra6b3y8xnu+UMV3gWGYfQ19KCwreLksX8TjyI+UtxcO4WbESUbE5YUy54PImP65pc3AOzzEhky15v9xlF/H3zC/fi9gnZe/eyw8totjAQCdj54REBUNJdGDMTZMmf+ZqXMS6tNcMtMVttLU9jYWdz/WuhVrny5hH/CJ3TQwVjPmHKW5WlTuB02BrZajZ+duamjd9G+9C6adxJuJnqmbKy2Bf+ETxzyP0BgYiChSV+wMrCmlk1tOrh0klncjCouG4OeES9cz64JnV0HyI2fcd3e0InfyixVet1S35qZ5dbIXY9MDuN/z0aLY+GlEejoM6f8nxhpUBL9Xvg1dn1cp7TapZ6OgN/LrsBSP28+n2NSo/gU/56bYRfwjZSt1KosBlvTWOpjn/fwT7Di3RgrA1tmlF2pcMGaWxRoYxqQM6Slz53ec1PGmD7RqzdT/znHxffvuNBP/h8+M8fOK4/fWTu7OxVKaa87+l+gvGdh3n+SL5v++GXAv86YFugYMLbUUfFxfUSJKK2cp9LKWRR3OLi4vGRSG2f58t3Ssnj5JZG3ffYhjkdtER8bmxmx+uYcfrTomyfGdF6h6hk2MzHkzLZRuXr/VrXKqG/0L2Phs1P086iHu5m92rYDb/0FwE93trGyem9cTKxpeXEJG2qKqrUdbjCaJucX0Me9Lr2L1WXgrb8IiI9gcpmcTfjTlG33fIhJSsbdxprrowbjYGaWL/PIaerZeVHPziu/p1HgcTF2ZXSJrIcEZfAo8racMf0xXrIj9iVJce2FDOrayYcrXQs9x/5Pm5T2SRWmMMV3AD8V/42S5srDBv8JPsqxz6oN0TRhKtOfjOCX0otwNMp9++a3x8NyfExzgSUzno4iIlne9sggMjmMsT498jTJscAb06rILP9laWjE4mbNNe6//8R9hed1dXWyZUinpH47iXmqcLJX7NH5GBiRxzP5TmYsbRUbCWYFWEVCG1Q9w7Mnqo/J/Y48ZxtPkjmWDunIfPxXLXn1g9vNp4tf2xqaca7xZJXt85K7YzVXskhNSSMmPBZrBQ6d7/w3iUmVLwT3LlZ1SGdCmmSXvIiJfOGVA58kcfN6OgI6uvTD2bgIH+JeczhAIru66f0S5lf4S+l96tg1FhvTxUw9KWLqQWnziqADl0NO8SxaErZy0H8rI4r/onLeOUHm4kDSnvfsFA7KMKRdTdwpa1GFEuZliUuN4XDAdhkj+1bYRWrZ5o0MZIE3piO+xGBtL1s1KCxYVF2qVW/ZbPEJZ04zskZN/rx3l4buxWhWXHW29NuPilc2pzZnL4Eg+Ev+VF7Ma1o1Ks/63fJSWcf+ecywHt+9JPnJnw8WMKPzEgbO7oarZ2GEQiG/tV3I6ttzc+weEVHx+S7xpuoZNlOQpPyd72iKQF/vuyH9HQAMdY1ISldc5fN8iGhH09rATqG39E64ROO7tIVszsr2D6vF5cuXVtopY2C6mZbA26ElEcmhzHg6ioS0eB5E3KCKdR0UYaJnygTPOQoN9lLmFfgY/5Zlr34nTZiWZ6oaSyvtlDmWDu3IfE1TYlJF9t/8Cn9hrCf7+VPRqobMfXZ/XJ9nxnSBlsYbM68LPapPp3XxiUzouILxHZbTqvgEetWcwa9r+zHoF1nP0y3/T7hbW1PN2ZlZlzXLFFZEdj+E3/jljLh5QcfW2lTh+chozeLVv5N7dHQazM1j9xlUcRLNjHrS3LgX984+omexkTQz6in+0oTqFYsqPD9/XcHNzM7uMxz0H1kQf8vcPulDM+PetLMfDMCFPTe4d9aXYTVEHrnQzxE8vfmKzs4ib/XGX/Zw5aBsAmGwn8g4ambcW+Z675KimNpXD97nyc/ynfylhq1ilZq74VeJ/lrkpZatNwAvon1l2twOu5y5m5h7ESJnVGfXAUo9tdYGdpgKRA7FrR9WqpynIkNacs2DAe7ah7gUJDq49JEzpKVpUahTHs5GRIH2TDfvXhuvVpWZP3Irj26+QUcHqjcsw9SVfTAwkleLGFerDhXWrMJ3xEgOPsuZkprfUY2+QE9hWIvvi4DvMef5yJlE7Vb9ihg/sDHdR8vH9F27+5aNe68zqKtyPeF/K3ktsfednMetrCsACV+TpIuWccajQlGqNRVpwj+79Rq3Mi5Eh8cC0Hqoal1g6euD5/fg55bzSYxPYtml33Nj+jIISefq5/FEJr8iKS0KW6OyNHIuGDJ3ihFy8F0DXEwbUtPxf/k9mWxT08abq1/OAhCfFieuePlPsMgrbSawoJaNN6cCD3At9BylLCR1BwIS/AB59ZZ3cS/Fr+spiKWWpqljew4HaF7mXBme5uWzPUZBoIG98mJIANWs63Eq8EAezUZEgfZMA5iaGzFr61COvlrIkZcL+X3DQIWGNECnsmXxHSEK0djdqUteTlPMvhMP1Df6hlg6TfEKcPhv31Z1o/8yRQrbKL22ef/NPJxJ3nH26vP8nsJ3cpidc/6mV4mxHFxxCoA/J+3gwfknmFvL5xcI04UMr/krv7VbSOB7+QqFl/bdxO95AKEBEVzafyvX577vTU2C4m9ia1Se8jZD0dct2ImTkUlvSE1P4EPMyfyeSo7gaiJRFnoYIfl7ByX6A1DLtiFWX1VTHkfdE3urpckcnpFhnGtCYWPXLM1XGfq6BjkyTkEnw5OflxRoz3RWKLZsicyxvp4eL0eNyfN5bD+c+2+sBYnKZZU/5EnJqRgafDP/Yv9pDPQFJKekKrx219eP6hUUh4L8G4mN/3aKEf2XcSxqx5kESQLX9L2ynwc734qkLtv91FTcPgMdXR3W3p4jPpYeB+DpjVfs/bgagI6FhuHduVbOTl4BlezGUdKqGwCl6KOmdf5iZVgcga4xxSza5vdUcpygxAC5c64mbjLHn+LfUdZStgBPERMPmeMvSYHi1zlRqluakKRAPsW/52W0L0FJAcSmRBOXFkNyetYrQ39HMwq8paNpBcR3Y8fTcMsmLn6VxGu0ZbPcWLnNuWsvCI/878ULly7uxPM38pJAjXos4/qBifkwo+/kNPtXD6LtkHUKr42duZ8DawZTyOHfn6x17toLZixTXh3tO98BGLtmIIMqTUEoFLL04nT1HXKADEP634EOHYtdye9J5AoPI2/TwaUPaUKJc6GilWyJ9muh5yhrWYXQr1J5ujq61LFrJNMmLCnnc6u2fFiOT8R/y6FXUCjQxnRWKyBuaNOOvocP4hMYyMGu2q/0lm26wNgBjdQ3lOL4+cfMW1twE7Jyk43zeymtFle30yLKexZm3RzlJV81YdmmC+w/+YDB3erRr1Pue4G+I4udjRnOTlYEBMlvXwJ0GrGBQd3q0r9T7WzdZ/fRe3RvUy1bY8D3Zzg7vPxUGF1dC0o4v8jvqRRYareqQu1W6kt/Z4fLn0cSnxpCdLIoyXHvm+oy17sWvyvX507ITD7FngeEFDFrRnUHxRUS976pLu7/KGwFb6MOY6hniaVBceoVkn8vj0x+za2g6cSk+OFgXI3CpvUoYSkfSvkp9jw3gn4WH+vrmtGhmHIxgBeRO/gcd4XQhEcIkS1Y0trtBCYCB/F8K9uNx83iRy4GDCMm2Q8jgR31Ci3CyqCE0vFzEhsDO8KTQ4lKCQdkwzQy4qGLm5XhTewzsQzdnXDRgqK6tRcGurIOQGljfILnHLLLFN8BJKYlACIt5qo2dWju1EkmUS8hLZ6fffNXnvJbpUAb01mtgFjcxoat7TUvDduvUy22HJBfxe0/+QAzU0P6daqNQE91WPnOv++w88hdomISNL7vt8ieFQPpNlqxBubjl5+p22kRjep48vPwZpgaq47b+hQYwfHzj3n03J/HLz/nxnS/owX7Vg1iy4FbbNgjL4cIsHHPdTbuuY6luTHTR7ekVmV3he0yiIpJ4Pj5x2w7fJvYOEloRVaMaVXP8MHTPlzcPU7tM5yQmELH4ev/88/wdwoWJSy7il9fDRyPV6ElStumpidw8F19BLomlLbuC0IhzyO38i76b7p43EJHR0+uz6fYf7gR9Avm+q4UNW9OUPxtAuJklSdEiY9jCYy/SRGzJriZt8Qv9jQPvizkYehSOnvI5ky4mjWmtdsJYlL8uBQwQuXPd/RDCxJSQ/Gw7EgNh+k8Cf8Tv5jTeBVaiqNJNfR0jGTav48+hk/oEjyteuBoXJ2Psec487EHLYsewlw/Z2KKVVHT1lsmqe166D8A6En9buvZNeFN7DPx8f0I0e+nrr18gqGdoaM4OVGVCocmvIx5LDakmzt1VKpmkXnB8p2co0Ab06C6AuL9K7Kek6MvXjDv6hWC40TZ2e/Gjlc5dsfmVRR+EIMoserizVf8ObcHZibyMluJSSks3XSB4woqsM0a35qV2y4REhqj8v7fEq6FrTE0EJCUrDiuFuDCjZdcuvmKIs42eNUojruLLYYGAhISU4iNT8IvIJyHz/wVVlX8LxOfkExsfBLBoTEEhyqWbAsOjebuIz9MTQ1wtLVQKluYXfp1qqXUmM4gKiaBCXMO4lHEjjpVPSjqYoOhgYDExBTCIuJ47x/GjfvviIlTrNuaFVQ9w+npQvpO2KryGb7/5CO/Lz1OQmKKzDU9PV1srU3/U8/wdwoWhU29VB5L4xO6GIAfix7GSE+UMOxu0YajH1ryOHwdFWx/kutzJ2QWJgIHWhY9KD4Xmfxaps3T8A0Ext+ksGk9ajuJNOpLWffmQ8wJbgfPIE2YKGf0mggcxB5lVSSkhlLKug8VbUVVSms5zsIv5jQhCXcpbFpPrn1k8ms8LDtSyU4k71bWZgiH3nnzNuqA+Fxu4mLsJnOcUe3QRSo5MbNRHJ4sSl51Ni4iN56Vvo3YmM4ujyIlko5NndorbSddQOY7OUuBN6ZVERIgW2lv5Z1b3Bw8ROP+NlYmFHW2wS8gXOH1D/5hNOujWtcxMwO71KFRHU/iE5L/c1vGF3aN5dFzf0ZM26O0TbpQyAf/MD74h+XhzAo2fgHh9BijvJysJjx/E8TYWfs1br9ganvqVvVQ31ABl/eOp0FX5V6yDN5+DFVaVCWnyI1nGODK3vH/6bAPnYIv9PQdKd5FH8HTqpfYkAYwFthT0qo7zyO2KDSmS1v3pYy1bGnszCETT8M3AuBVaKnMeTfzH7kdPINrgRNpUHiV1vPOMKQzEOga8ybqkFLjuJq9dAiJKaDDu+ijeWJMl7OsiomeGfFpImddRrGVxg6txW1sDSWLiPi0OHHFP4GOvAJZI8dWPI32ASApPQFDXWOt5/Yw8o74tZ6CXYgMXkTnTbGW/yIF/h0z4ou8Z0hZBcSPUVEUW7ZE/KUJu5YPwMhQsdReVpkw+AcGdBHJ37Rq/G3oOWaViqVd+GdH3quofCfvEOjpcv3AROxsCoY8167lA1g1s6v6hhowYfAP4qTZb+0Z9g/tw8tPhWW+gsLHKmyrp2vFu8/VZdq+9pevKBsVt0tuzIyv6PjD4nYZ5+ITr4pffwzpAKSLj98ElJYZ+01AGbXjfkeCogRFTyvluSplrPtrPPbeN9XlvgCCE+5lfaJSpKTHyhynpidgIrBX0lpH7oy+rqncGLlJTdsGAAQnisIP7QwdxVX3MuMrZeAqorhZGfHrxS+nZWteQqFQbZvolEgO+m/J1n2+o5wC7ZnOqIAoEOhR8msC4ivfj6SlpvPr2n7UayFbmlNbKbzzO8cwYc5BbvloX83q+F8j8r20ckHB2Eif6wcmsuPvO6zdkTMZ3W4utqyb0x1zUyP1jb+TJxxZPwyAn//4m6t33+TImCZq4umVUbmMK3+vH0Y7JYojmvAtP8NB4ROIS/gHj8KPEOiJjJXUtGDefq6MQM8RO8upMu2TUz9gbzUdG3PR31goTOGVf1E+BDXEzek8GX4YS9Me6OnaYGrUEB0dUShNeno0AaH9CQz7CQsT2S3nsJiVeLp+JjhiKpGxW3n5yQVP18/EJpwmIFTWS2pp2g07yynicQE+hXQkMOwn4hIvUshmRY7+jv7tKNKeVq1HLW+cKqOyneqQSW3Q1zXj7/dN8LTqRRnr/jyPFBUlaej8p5L2uRO6lhVq2XpzMeQEN8LOA9BIyiudgYW+FdEpkfhGiRYabqbKEyRr2XpzK+wSwYkBXP5ySm0xkuDEzzgaFZY7X96qGrfDLqnsO+3JcJXX8xohQrlCNv9mCrQxndUKiA02/cWS5i2wNDLi2kc/+lWqrPG9Fv8qSlytOWObAAAgAElEQVS85fOeXxcdJTEpRU0P6NqqKqP7Ka/77mBrTkjYfzfmsle7GvRqJ1q1bzt0m7/2Xic1TTYBwiAmjVRjXdIFsg9VIQdLynsWZlDXujg7WeXJfBvs28iB1t2xN1b8pr3tmQ8HXz/lSNteWo3vHxNF3b3r8Rs0KTvTzDVCgqIY3mc97h4OLFrbV+N+86eIkoB9nn5i4fpzfPwcjgaOEgB0dXXo3LIKfTvWwtJc+21OAHsbM64fmJilZ9jJ3oI/prSnuJtib9i38AyHRi0kKm43NubDxIY0gEDPEWvzwYRFr5QzpgGxIQ2go6OPneVEQqMWERzxC47W88XXzIyby/TT1bXA1eEgLz/Jf+g7WYtie+0tRca0sjEA7K3kJecyxo2JP/bdmM5EWKIvTiayajqhiTmzrV/SKmd1kAE6FLvI3jc1eB6xhRcR27AxKkt79/MY6Fnk+L1yCicjFwAuhYiK0WSWuwOoa/cDpwIP8DTqgfhYGd2LDOVBxE2S05M45L+NQ/7bcDRypop1bfR0BAQnfiY4MYCP8W8B6O8+VqEx3c11kNiYHuPTnVElpuFi7E466VwP/Yfjn/eI559RaEYZb2Kf8S72JREpYUQkhxKRHCYXaz3tyXCM9Uyw0rfF2sAWawM7mjupF3+wMrAlMlkU4jnWpwftnXvjbuZJujCN8OQvfIp/Tztn7T5f85sCbUyDpAKiJqSkp1O1sOgfbcTxo1kypjOoVdmd01tHsvf4fd76feHR8wDCImIRCPSwsjDG1tqUKuWK0KFZJRxsVVfZOfynZvPOTHa0mbXtm9t60H061KRrq6r8ffYRAUGRPHz2iZCwWGJ1EjEQ6mJqZYSLkzXlPAtTt6oHlcq45Pgc1P2Ml7sMUnl9hc9N7vZUnaGuDUWdbQqEHveaJadZsKq3RluGiqhc1pVdywcQl5DMsX988Xn2iVfvQoiOTSQ5ORVTE0MszQxxcrCkWvmiFHa0pHaVYqSnpmNmnnM7DhnP8OMXARw7/1j8DKenCzE3M8KlkFWuP8PS5PbfVt34CUmiBE0TI2+5a6ZGjYiI2aDRfYwNRYZaYrJv1iYohUDPCQBd3Yzfu3aRhkLh98I6mQmMvylnTAfF38in2ajnc9w1dHX0qO04Fxcz5U6pgowiz6prpiREdUodQz0ms/L1LPFxcGJAlkth62aKk5YeLwNLfWuGekzmf09HqxzrYeRttdUZo1MiiU6JFIe7ABoZ0x2c+7DpvST+/nDAdrk2343pAsDiZs0JjY+n457dDK1eXX0HJegL9MQe1YKCUAi1J6/i1sKReX7vcw9fM3GzpJCFmbEh1+dn3ag0NBDQtVVVufOXr76kgZdntuaYXbY8fcDvN89zvesQXMwtKb5pCUUsLBlTuQ5tPUrT4+Q+viTE0Wj/X1zsPJCiGxfiN2iS+Pu+V49Zev86tQoVYal3S/qdOcjryDDWNW5LeTtHmh/aSjM3+ZjTgsSNKy+ZsSD7scemxgZ0a12Nbq3lJe56tVvO8tWD5c7t+Dtn4+z1BXpUKVeEKuXks+j/ayQk3wfA2FBeF9nYQLFWsq6OfLiLkYEohjwpRSL9JRQm8yagLOnCOI3moiNOxBIZIboqwhBCo+YTFv3v8T4nJiRjpGWYUnYpbd2P5xFbKGXVB2OBqJJjQmooryL3yEjsZZXytsN5HLaWQ++8aV/sgkxiakjCPeyMKqKrILlOE24ETcVY4ICRwFrr+RVEylpUlvHAZnizlVHcrAxLK+1k9vNxhCXJl67PoJpNPSplKg4jzfLKu5n2ZLjCUua1bRvSrcgQ8XzUeadzi4pWNRhUbAKH/LcRnpzzRWvykwJtTA9qOJeNF39Rei3gveSPsf78VGp7iLQmLw8YyMeoqDyZY17x6vMXEpJTCImKxcFSdeLX//ac4/du8rqW2tKkUgnuLxnDu+BwOv8hv5LUhOjoBF69DsLYxIDV6y6wZnlvhe22bL+Gu5s9aWnpNPIuzYIlpxg2yFuu794Dd+jSsQY6OtCj7zp2bR3GgKGbmDrpR8zMjLj/4D2tWlbSeH79ylbh95vnxccp6Wlc6CQymtt6lGZXyy4U3biQi50VC96HJsTzYzFPfqsp8rA8CQ1GT1eHIf/8zc1uQ1nTuDWp6ekse1AwPUUJCcni78ZfDYK7N98QFRmPMF2IQyFLKlZxA2Bk/41M/K0NAZ/CqetdiimjtvO/Bd1YOOsI0+Z2Uto3ISGZkKAomXtInwMwNjbA18ePiPA4LCyMWb34FBv3jKBprZkMHtUEzzKFWTbvOJv2yasTfEcxero2pKYFkZYeha6e7HtHWrri98l0obzmdnp69NfxJHKlr/zd0Be4UtTuBAb6JWXaKwrz0JSw6GWERa/A3elSjo6bWwiFQu5dfUW9puXy5f4VbH8iIfULRz/Ixty6mDWiir32OyNlrAdQxro/B981YN8beUOus4fs+1nmwjIp6bHicx4W7anmIPk8b1n0AMc+tOK8v+ziGsDF1Ju6hRZqPe/cZHnl3Wrb/K9s1hROdHV0mV5mubZTEjOr3Fq1baaWVv177eTSn04umienZpXyltUob5n1wlya/N4zMNYzyVL7nKBAG9MB77/Qwk0iedNuQANxkZaA91+o4uXJnO3DuH7al/7tF7LlmiQjdtCRw5zt0y+vp5xreDrb82i5ZvI/h24+yVFjGkQKDiUL22nd38hIny3br/PRP4y0VOXC8UeO+WBuboQQaORdmoF9vRT27dqpBqvXncfExAAzM1GIwOQJLRg1fgeVKxbllymttJ6rJjiYyMZV13RyoaqjMxW3r+RR71H8UNSDefWa8SZS5J04/eE1+rrKJYvymwzj1ljKszZv+iEOnZsMQKdmCzlwRhTr3a5LDdw8HHDzEMlAxcUmIdDXw9BQoLKvonsoOjdr6n6iIuX1UDv3FG1h9x+WN1vCxZYtUatVn1scffGCNqVKyZ333ryJS/0HKOihHGuzAXyJmktEzHocrP4ncy0idr2SXvKhPpGxuwAwM/5R5ryb4zl0dWXjXOOTZIt5ZJWw6GUAcoa0NuPOGbuL+9df4/1jRUbPEH1+dKj+P1bs+4nRXVYzY3VvKtQoJtPO9/ZbNp6aQLd6c1i8cxj/+2k7zTpWpWN/LzrVnMmSXcOYOWoHLu52zFjdh8SEFJKTUkmIT8bYJOe904qqHWampuMMajrOkDnX4soYTjllbbyD/hfo6CIdC6x5aXBN5gngH3uB60FT6ORxDT0dWQ34fW9q4h93SaNxVVVX/BaoekpUwXJ7nRGUsXTO59mIKIhzKggUeGm8A4/ncerDUhq1r8bfm2SrM/3QSRSKUbd5BfSjU3GxsBB/6esVXMMlN0lOTcvvKSikdcflrFrWi6MHxtCujfIyvBUruFK1ihsVy7vy58ZL2NqaKe17/NQjtu28wczpIsWAUiULcfroBObN6sSRYz5ZnqPfoEm4mFuKX0t/z/z6bo8RMueqOoreVB71Fummzq/XDB2ghJUtACMq1mRw+WoFNvlQER4lJJ/CbsUk+qnSRjNAydKF0NGByb+3U9tXV1c+xjDzOWdXG87emi7++q+RLhTyx/WrOTaejcVIbCxGEhGzgdS0YPH51LRgImI2Ym2m2DgPjVoEXyumCYUphEUvwVC/FI7WsqWPQ6NlZUiDwsfyKUTzSrSKMDaU94KmCxO0Grd+i/KkpaVTpY4kzGrKgq64uNsxeUEX5ozdJdcuwE+0CI4Kj2NQi8V8ehfCX4tPAzDk5x8p4uFAv7FNuX1RVDjM2MQAA0NBrhjS2WXIvblcDBGF+hwNuEKLK5KQqrNBt+lz+3cWvdwBwNznm9n47giD74r+xlN9V9Pr1nQikkVJuK2vjqfvnf/x04MFAIx8sJDgRInG+9JXu+h5S73M252QWVgaFJczpAEsDLJXDfA72pNhKH8n6xRozzSIEhABhk5rx8Uj92Wu6esrN5gtDOUfUm14FxTG9F1nee4fgqudFU7W5oxr44Wns2z2/+Un71h/9jbPP4VgY26Cu6M1s3s2x9FKdlu14pilTGrfgI51yrP7ykM2/XMXW3MT1o3oSCFr+WSoimNkxfJVeadn7D7HsbvPNOqXlJLKor+vcNbnJTEJydiYm9ClbgWGNFMek5Ud3IraERYWy+VrLzl24iGDB4j0OlNT00mTUvioUN4VeztzEhNT2LztKkMHeSvt61W3JP4BETh9rYi5fPU5WreshImJAb5PPgG15ebxHc3p0d+Lcyd9xa+VcfHsE0ZNbKlRX2dXWwIDIijkbC13LjExBXcPB3oOqM+h3beoVN2d929CaNw8//SeQ+LiaLVzO9FJSYyrXYeh1STb2Bme6x+2biYmOZl6RYqyuJlIleJ9RAR9Dh8kJC6Oms4ubOsgMgLThULuBPgz+/IlXoWFUb+oGxvbShYhE86c5uTrVySlpoq18qW94/p6uow6eZxzb9+ysGkzWnvKe68VYWc5mfDoVbwPrIeNxUhAh/Bo0Va0vZW88WOoX4qw6CXEJBzF0rQbkbEiY8vRegGZJdUiYtaTnPIGK7OexCdeJypuH4b6niSlvNRoboqwNhtEfOJV/L/0wsy4CTo6xnyJnKXVuDo6OujqyM45o+CGdLKtonZjZranmpesd9zENGc+W/KK9dV+odet6TR0qEob5/qsfSupePjn20McrPsHAQmiWN1fSvenxZcxbKguMqoqWBVnXoWfmPd8C1NL9yNVmMbWGr8TlyoKA1pVZZKMMZ2SnsbOWvLJb5kRkk6aUHEF1Ojkd1r/rN/RnvCkvNPr/hYp0Ma0QCAxli1sTLGxF20lpmrgfd3dqUu27p2Ukkr/Fft4+jEYazNj2tcqx5vAMB68DeDR+88yxvTNl36M3nCEWp5FGPljHfy+RHDp8Vua/r6BfZN7yRneR24/ZeHhy3g62zOoSQ0O3HhM8xkb2TqmK5WKycYD3lk0isi4RPxCIhi8WnWGb6MKHjSq4MGo9UdYOaStyrY1Jq7EyEBA5zoVsDE3we9LBKtP3mDt6Zv4LFVcyCE7/LlKJLXWoW1VOrSVJCEKBLo08pYUa5C+1qRxWZV9W7WoSKFCEtm8MT9JQlsWzFH+9z/5/iXjLp+gkKk5lzrLx+vlF/k9r8xe4MrV3RW282pURubYo4QTYaExxMUlMfuXA2zYPVxp37/2yieuZj5XvXZxqtcWeRGLFXeUm1vm++cmv54/x50hIom4Nrt2UsLWlkbuEs9Z2907+aevKL4wITUVgIDoaDrv28O9oSJd15ikJLHhraujg4WhEcd7inIG9j99QptdOznaoycgSqJe3Ky50hCTt+HhnOrVB4GuLsWWLWGnry97Oqt/r9NBgKfrZ4LCJxIevQLQwdykLU42ixW2t7eagbFhFSJiNhEWvRyBrj3FCt9FX092W9fT9TOBYT+RkHSHwLCRmBg1wNM1ANDJVmyzmXETijgcJTBsOCFJVxHoOuBgPQMLk445EjO9YPI+Vuz7iYVT9vPb8p5K262dc4xVB0fy+ulndHV18P6xotK2l0/64uJmh1tJBXEV+UxYsuLY+IN1/+Bc8G2eRr1jbEl5+bt6dqK8E58I2QWMqUCxjGUX18Yazaeu03wufx7N1cDxOJnUwkTgQGTSa56Gb0RIOvbGyncv1dGv4yq2HFScqB8cGImj1GdG5mNVNK0xk+1HRmvcXrrf2TsFf4dt+cv/ZrXXnKJAG9OpqWnERSdgamHMgrE7CAuOor/XbFy+xmq+8PlAvZbK39yyQ63Jq0hPF7J2eAfqlCqqsm1tz6LyHuPuIu/w2I1HOfW7bNLaq8+hMu37Na5G8//9Rd/le1k3ogO1PSX3M9QX4GhlJufhVkT9ssUUvlaEIg93v0bVaDd3q4LWBQ//gAh+nnaAk39nvYzs8AtHAHgfHcGWZw/oV0b7N+6cpKDOSx3GJgYYGRvw1PcTJUsXyu/p5Cgb2ki8xns6d6HJti00Gih5tg53k1SYMxaI3k77/32IM70lOt3mhoYIdCURdWXsJYvrzmXLMeWcahkqaUz09cVjFbG05E5A1rLynWwW4WSzSGUbT1eJ3JWtxWhsLVRLaemkzMVEF86eeUR979IcOH8Hgb4e7TpIxpEeU9m5zMfGhtUoVlg+VlbRWKqo17ScXGLgobu/y3zP3O7Us7kAHPGZCYCrVKhSRpt6TcuJ2wH8ukx5tcGCwuRHKwGY9GgFCyuOZvKjlQQnhjHUo4O4TW+3lgy5N5f11X5h3duD+MUFsabqFLmxhAgZeX8hKcJUZpYbipORLQf8L/Aw4hU7as1UOQ8nk9q0djvOreBpPAv/i6T0KMwEzlS0G4WnVfak0ZQZ0orJm6IhzS7MJzQphvstZEOkqp76lSKmthyuL1k4t760iOT0VM40kpRO19PR4W1MMFMf7uFjfBgW+iYMKd6QTkUU7ySnC4VcCnnG6pfn8I8Pp5yVC3MrdcXRyFKm3bnAx7yJDeZsoC8f48LEc5Im85yVzamaTTG8HUurnNOsJ4e5FPyM+NRkpXOS/t00L1yRORW7cDH4GUtfnOJLYjSuJjYMKdGYH5zyJ9lXGQU6ZrrbyCZ0qvALLdzGcfHv+7ToUZuBU1vz5M5b/rdpMAc3XGLBmO0Mb7Ygx++dni7a/lNnSKvCwdKMz+HRGrWd3bMZACuPX9f6ftnF3dEm3+6dVVycrbUypAGZRMD6zm5az8Fj8yKK/pVz/3s5Na+8Ztbi7piZG9Hgh7JMmt5OfYd/KSb6+oQnyKpcZA4LAPgUHc2f9+8y9+pl8Ve/yiLN+1dhodTZuJ6u+/ey09eXc2/fZmkOdjKJrwWjepiTkyVOTpZcv/oKPT1dUlPTOHE06zkL6tj4SnmokaYkpIWrvB6U8Ejl9ZiUIK3v3aL4JPHXymkH1XfIAU7VXy7zfUHFUZyqv5yFFUeLj7fWnEEduwriPj2KNGN9NZHqxpzyI9hRayZ2hlYy44BIY3l11cmsr/YLTkai3JCJnr3UGtIZmAgcaeS8nrbuZ+jicYuWRQ+qNaSb1hCN3f1HURjjnF9Fv8dhPf6UawPw6rlo4dWztSih9eiBe1z+55m4/+V/nrJnyzVx+12brrJr01WFY0n3B5gxaZ+4j/Rxxpymjtop7tfx/+ydZVQbWxeG35DgLsW9lCKlAlXqXuqlrtTd3V1u3eXWoEqdurtQ6l4o0GLF3S0h348pSYaZKAHS+/GsxSJz5syZM5Bk9uyz97utifyup0khvLaglDAA4BmxpcTlp6OfNVma91nSDwx4vgs6yhpooG+LAk4RNny7Cu+n5HBOALgT/xmNbi/FvPenUczloJWxE8KyE9D10SZ43FqCEoHQprDsBHC5XHQ05YfSjanZhvQjjLJzepkSJnZOV3+/g5ueFWlOc96fIs1JkO+Zv9Hv2Q7MfX8KLIYSLDT08TMnCb9yhEsIVhUK7Zn2mdsVPmViMQHwvNGXvv2DyV02g8lSwo2f9MuVlUERm4PWi/cjT4KKawCh01wWZyvC8xEWlyLXuQlj9/UXOHzvdaWcS9EIHzVHLuOwS4SrksiCvOb1N9Oy92Y8uyw8SZPNKcHwqUfhv190gR158S0pCa7GxGfzUcQvUoiHMAbXcYOjgRH6ubpS9vU8TdxgA8cSmq/JufT6zCp/YQL1v0eJ/8mgoZ4YNNSzQs5xLmIQOllshJ6KDfI5abgaPQHtzdbCSK024vPe43HCWjQymgAHnc7ILk6AtrIpDoe2xFjHZ7gcNQaFJTlQYrDQ3/YUAqJGo4P5emgrE2EZl6J8UFxSgIF2ZwHwDefS/dUoDqnJRELkuyDiYfTAafriSktmnoa9gwlmLSHKfvfs15B0fJPmtUgJ0C3bOdPo2PApPR4APr+PBAC0aOdM2n7/ioj5Dv7KXzXqZ9UY/4Y9wK24j2hlTOQ5HAx/hEE2zXAmiqpQ09eKbEzvD7tP8RCPe3UI79MiKccu/ngWbUxcsLnBENLDflBKGKa88YPn3RUI6kw8JEx25IdGHvn5mNImClnmtNWdHFJFNydBonNT0c7EFRdayj/0VN4otGdaHOqaqvB9thSHHy2GErNqLqWYw8H4vReRV1iMVq72ODDJG7dXjsWT9RNpjWYAYHOoMd/cP55wBo2nS94Uczg4fO81lJQYmNenNW/OrzZPq/BzV1NNWfwvSyanBRASjZVlSAPAlkC+12r7y0D0pzGQyzK+YUNseE6WEivVvTdQ10CRwOd/wX36EA9rXV3EZkm2qqWIxMdRC0fIgwF2Z/AyifCOvkzahYF25/E0cQMAQE/VFoPtL+Fl8m7aY3vbHEFXy53ob0s80PSxOUra721zDF0ty6/1S0dRIbtCxv1/x6OJPbhcICqCvgDIuh1DsHHvcDRsWpN2/8unP/D8Ed9b/OxhMJ49+E7btyzujYkH69L+pdv1PGwBAE6u/PwCA1UtGKvpICybeEAr4BTje+ZvuOoRBV1y2ORkTANVclinmTo1TrubBbXC88s/3u4lrr0oq2ZNjWqhkaE9ikvko/gly5zK0tSoFgCInNOquuVTBqos/lpjel7HteisNhSd1YQnj1QG/TeexIdfsdg9vhd2j++FZk42MNPXhp6mOnIL6EveFhRRv1iDfxPLFuXRcpaU/huJzPwP22diWBt33pxZVfRA8jdyPuxrVU/hP8HyzVexz+8xhk45wmsbNvUI7j0N5m3ffvQNo2cRsfyjZx9Dy978ogOJyVlITM7CsKmEYTR/zUWMnXNcbvPb0KETGh08gNq7d6J7bSe0saVPrBTEVEsbd4f7oPupE6izdzc8Dx/C5RDiegLHjsO2Ll6ot38vOhzzxS6vbrRj3BrugxEBF9Fg/z65XUtFkZCQSflZsuBshZ0vuYAwXmLziJU1bxs/AMDVaCJRtJBTmmwnyscoCVywS6h657Jwcmd1cpc8KE3kK/29ZH0/MBiAjV0NSh8APKWopATiPWFipgcTMz1en0EjW2DwqBa8/kNGt8TQMa1ox7r7ejnveABYuoEoUFXav3R7+cb+AIB/9gwjjdHXujEicgij3/fXExSXcOBlXg8qSiz4/SIevqNy6Vemp9XuTGlz1Kbmp+wMIeQbyxrjpfS2kr0ydEXNSRwarL9DPUehwzxEsfneUgCQ2ZjeOu5fzDlEvzQEAAwGUcL7bfhvNHQQXg40JYtYprU1Jscbc7nEj6QsOUm84aZ1by75QSJIycqFkY6m0H10TP33slzOXRGc+fEZZ358QlxuNpLzc6Gvqo56NczQu6YLGppYwEJLR/wgcuSfN0/Ed/oPcOTbWxz//gG/czJRS88IDnoGWN2sIwzU6LP5RZFdVIjFL+7i0e9fKOFyoauqhi4tawEvgFN7+Um6J/eMQcvem9GxFbF86uRgiqPbiYS+o9t8SMb0pr13wFBiYMVsokjPj19E5Ul5UKqm8eaPmoew/XQYamjwFDvK0tvJGb2d+Ao2dOMwGQw88KFWIRMs2CJt8ZaKYuWSCzhwhJxkLUq2VFZUmdo4FzEIPa2J+Nh+tidx+lcfuOkPgpv+QNQzGIoLkcOgyiS+C67FTIKKkhap3HVA1ChosAzR1/Y4AqLGoIRbDDWmHrpbUSvWXYuZhAYGI6Gvao8bMdNQWJKDEm4xOltsgraydIoiFw79f3xfKBo7199AMZsDcwt9rNlOVSupTPpZNcH+0PsAgOO/iDhrBhgYatccpyJeYKpjJ9yIpc81sNIwlOgcpcZ6ZehFV8Wc9p16ipNXiZXMwLNzEJeYiX7TDyPwbNWHSP61xrQ4tk88hPunn6NuS2f0nNQJzboTygibRu/Hs0uvUFRQjLsniKfBOwWnKMe/3DQVPjvOYszu8zDU1kD7erUQk5KB2JRMRKdk8NQw1g3rgumHrqDHWl8s6d8OairK2HblKdJz8lHf3hwff1Ezzy0MdVFvxnbYmRigdxNXXAj8gsSMHBybORD17chf0mnZecgpKOIlMr4KjYaZvg601FRgoK0h9PrbLzuI+vbmaOfmgN+pmVjSn1/RqnTOU/4NQN9mbsgpKMK2K09hoEU/XhGbg5z8QsSnE3FmHE4JvkUnQltdFab62lBhVVx857j7AbgbFUZpTy3Iw8OYn3gYQ8TM9bB3wp62PWnHEJUk+GX4DOioiH/ybey/D4l59DqcosaPGjNf6D55zEvcOLLMCwDqnNiJ7CLyykpwWhKC05Jw7VcIaqhr4u0Q4SW9S+e0oXlntLCwwei7FxGWQU60yS0uwtFv72DFZGDCg8vY1oqaHwEAaqrCv6ZqO5iCzeag1h+1heaNamLOBPlW/6xGNGUNaQA4cJjaVl6G17xJ2lZnGmCIfQBv20m3F5x0+UvJQ+ypzoERDrd4r71tfCn7BeOjBY/vZkUfOiIpXGk8K9XIDWGx1FWBngr//lpUwuYlnI+ybw3fn8TD1r2EL2hrIrv0p5WmASJykoUqcFQF8prTzHUXEBaVjMCzc+A5kMiRMzfRRcuGDmKOrBz+k8Z0b6Mx2P54JWYdGIfczDysGrAdSkoMNOnaAPOPTsL8o5PQWW0orRFdirqKMs7NH4awuBSs8L+LSy+/wMJQFyb62tgxjm+0ta5jj087Z2HR8VvYdOkJjHQ0MK9Pa3T1cMaHX7EYtescZezCYjYCN07B6acfcPDuK9TQ0cTtlWMpRVu2Xn6K44/4hWrajXqF8Xv5+/s0rYOVg6mGw6edszDr8FV8jU7E3puBcLEyIe1vXccex2YOxMJjN7HoxC3oa6pjXp/W6NbQmVLsBQAazdlF2s4vKsaQradJ55M3P9JT0Pf6KZJB52xgjAbGZqipa4iEvGxc+xmMhD8G7m4hhjQAzPVoibSCPPzKTEN4Rhp+59BrrooiJT8XTIEYNI7AzZEpY5y7POYlzfk5Et7QbY9s4i2QKysxsapZezgbGON9UhwexfzE87goJOfnonv5WGIAACAASURBVM6JnbjTZ5TIVYFDX99g0Qv+EveMBp7wNLdBekE+PiTF4d8vrxHTlYuYyFDcjgxF1GXCyBdMQjQ1JksnCe4bP4ys8DB/MnXpsZrKZ/b0E9i+Z0RVT0MhiI2snKTyav4OSj21w+2I7y7NP2EMUbkpiM5NxXyXHjKPPaN2F8x8dwJZxfnQUZZu9ZDFYILNlX8F5fLMSZAP33+je1uqHJ7un8J+Vc1/0pjOzymAXR0rAICmrgYmbh6Ow4tPo0lXanC8OGqZG+H0HPH6oRtGeGHDCC9Sm3tNC1pDs7CYDU01FYzr1ATjOgmvODindyvM6c2P35r1cZDEhuv2scKNSwCob2eO2yupiVx041eEsSyOUXcvkAzp6Q08Mce9BanP0sZtcfTbO1z9FSxSJGxafXIlRFk8ub9GkxUmBMcou09S5DEvac4vyfjphfmkSNMn/cfxjGV3Y3OMrdMQzc7sR1xuNrKLCjHt8TVc6i481OpXJl+KzN9rIDzN+VKTXraO0FRWwbb3/CS/Ei6XVm6uGsUlLS0HBgZaSEjgPwxmZuaLOOL/iw8vQqt6CtUoEOF/khA9DGxJ7d8yCfUPF12LsodITAvj2gCAJZ/OYav7UKgoUU28ohI2bbuBqiaSCuSf9Cw4p90NfWj7CJuTIIb6mohNpCY2R8ell3+ScuA/aUwD1FjqylDJkJTyLPhtCJmNziZ94a7fHBnFadgRugRzav8DbZYu1gXPAJfLxYSai1BD1QzZ7EzsCF2KkbazYKUhXtJLUQjPSEVsDv9D/XX4DGgLCXkY7eqB0a4etPuq4VPbjyhNrcZk4WIP4cZv/ZPEcraFlg7ueY+GprIKpc/LQZN4hvm7xFix59ZWUcXjfmNhpE6N4Z/RwBPnQr/wvPKb3z3DgoatKP0UhayMPNw6E4TPQT+RHJ+BtORs5OcWQtdAE2rqKjC3MUK9Zg7waOkIe+fyV+oTRkRIPG76ByEhJhU/g+OQmZYLbV111HSxgLmNEXr5tIClfQ3xA8kBHR1i+VowdroiYqZl5dXDYDy88g7f30UiI4VYydLW14CjmyVad6sPZw9bmFpWjMZ+yMco+G29XSFjVyR3zr/Gk+sfERmagPycQigxlWBkqgv3lo5o39sD9k5mVaag9TfTwbQOln++gDp6VjwlCwCw0TTCmi9EyJKusvDwTXEwwMC+RqMw+Y0vmt1ZAQYYcNA2QR67ELH5hNGpzlTB804rKMducR+KEYH74XFrCRy1zWCmrofovJRyy9IJzsnj1hKYqOlCR1ldojkJsmNJP/jMP44bj78BADKy8zFklm+504zlxX/WmBYVwvE3s8hpG2Z9HAR3/ebYFDIP692OYMmXsVjndhgphYnYXv8MFn0ZjQ1uR/FP8BwoK6nAN3IblrtQE2wUlV5XT/Bej3BxF2pIVyMZA274o4BDKMj8GCk8aU5Qsu1+3zHQYCkL7dvXwRUXw4kvtaPf3ol8oAkaNAlaNEZ5KZtadsGQW4T6w7VfwQpnTJ/Z9wA3/YOQHC9c7i39j25tfHQq3j37gaObbvD2qagpY/qavmjfp3wPfYX5xRjTYSNSE+nDgTLTcvH+eSjePw/F9VOBAADHulbYeUl0BUNxeDlQVz66Dm6KaWsIySoWizCqBGOnJYmZphv3Vvhmmp6ij1NiKuHGj42ktguHHuPIxhsQRnpyNl49DMarh3zVmGYd62D5fnrPmTh+fo/F/YB3eBDwDtkZ4hVAbvoH4aZ/kFTnkORvQ0fZv5eyCgtXv2+g9Du0/hpu+gehIL+Idpzo8AJEhyfisi+/qIl7C0es8xsn9Nz3L73F1vlUZRdZr0UYdO+lKav6oHsF6Z3LSj/rJrif8BXjHNqS2kfXbI0Vn+VTyKeJkQPeea3Dz5wkbPp+DV8zYsBiMNHa2Bl19a0w0r417XGuupa40HImFn88i9j8NMTlp6OuvrVc53Qg7AGu/n6HmLxU3pwm1GqH2jriHQ/WZvp4dGIGdh57DFUVFiYu84ffxuEwNtQWe2xl8J80pjV1NfA9KBQuTR15bfERSTCz45eEtXayQFJ0CoytK16KrqKorU1ULXLQIics2GgQAfmO2m4YYTsdiQXivYeKRE4x/8t8TbMOVTiTv58zPz7jVUIMAMLDL4rjwfxMclGGNAB0sqnFM6bP/vgs0pgWZUgDgIsh/3MpuCJR1TwIeIct886Ue5yigmJsmXdGZmM6LSkLQz3XyHRs6OcYeDnMA0uZiavfNoAhJ6UTOjq04icYsZSZuP1goYje8qOEQy6e1L32Ap4kmjS8vPcVXg7zcO7tKmjrSe4dpDPkFJliGmnWrrXmy5Qk2a6Xu8j9Hbwb0hrTT29+Qqs/xdfKy+dX9FVE5WlIF5UUQkWp/E6dRob2tIl43S3cEZF3CX0txyI2PwIW6oQEp6ikPRddC5H7bTUNMcvZA07akicD22nVgH8L0eXYyzOnibXaY2Kt9hLNRdg4M3zaYIZPG4nGqEz+2nWaF5ff4O5xIgP28t47eHHlLW/fqotzMKvNKmybcBAr+2/D2Hrz8PHP0kApnX1aY1bbVdgzw68ypy1X+liMxMpvk9DHciSvbV3wDPSxILwr3pYjserbZIRkiy6RW81/k/dJcVgaeA8AEWohzsP/KTle4rEFx8ooLF98LJPB/xoSVla2ssnNypeLIV0KqxxhD9N7l7+QCLuYg1UTqeoV8uTkuak4eW4qhvm0wJRpVaOocmTjDZkMaUHmDtqHnP+jmO9dSy/KrDbSqI2T2D50D3A3T1Or/snK/UtvxXcqJyHZ9JJ18qSJYXuYq9vyDOnywmQw4aRdXy5jVSOev9Yz3bw3IT7eaQR1ycKthZPYMI9+s7qh3yz6ggnyZHTnLTh6Zy5vuzzJfNvrnyH91lHWw0rX/aQ+S5z5N15tli5lvzC+hyfgW2gczt/8gHN75C9rBQADph6psLGrIVPE4aDPtZO8bXFeaQD4KGBMS5MMmSBEMlBRSIxNh4mFvsT9o8MTMaHLFrnOYbWMUnE9nBeCXSw+w57JVBJrRL56GIzxnTfj4J2K9aTa1zTGnp130aN35eYyvH4UjAuHHpd7nOjwRPT3WC73UARF5MTOu7h1RrpwE0F09OlrGQiy+vAYLBt9mNT2KYjemywL9y5SjemRc71oesrGki8+KCwhKhRuqUd42ed+GoiWNbriZco92GnWxoSay3Au5gDepz+Hs04D9DAfDgMVY4TlfIVvxCY4atdFH4tR0FU2xJnovfiQEQgVJVU0M+yIrmaDseDzUHC4bJyLOcA7x+fMIJyO2gM9FSMscNoOBhi8875PfwZzNRtMqLkMcz8NxAKn7dgTvpzXtvr7RGQXZ2C47UzU1W0KAAjL+YrnybcQkRuCObU3QVfZEH6RWxGZG4IcdhYMVIyx2Ll8EpAVQf/pREEvFWUmioo5iE3MgImhNrLzCpGXXwRHW2P4baTX9K9MFNaYfhzwFhsn+8LUxghlcwePvlxVNZNScEqNbFlwcTCFi4Mpzt+s+CfwaiqeWn5bea9FxUkLEperOCEWwujhsggz1/XDJd9n2Ht1JpaPO4qMlBxMW+ONWnUsMaXHduTlFML3ERFiMKXHdjTrWAfDphOe0sTYdDAAGAsxrid124bIH8I99Dr6mpi/bTA8WtYW2uf7u0j4brmFr29+8doaNK8ltL8whnmuEWpIbz07BS5/yhbT8f55KJaMPERpj/mZhDWTj2Hp3hFyT8o2NdXl/W7VxllMb/lCF2rRd2xr9BzeXOj/OisjD6PbbkBudgHt/nVTT2DJHvE3aXFGt7iY86qij9sSSnx0TRcLLNkzHGbW1IIcXC4XAb7P4LflFoqL2KhhRi0nTUfDVvSflbsX3qBTv/JV5BOWxzBwYjvadllY53YMnzODeEZpKb3MfdDLnB9jP8BqIgZYTcTHjEBsCpmNf+qexMeMQKx3O46Xqfex+cdcrK3jCyUGCxvrkp19G+ueopwjuzgD/9QlHCL/hMzAQqedtOcFgKfJN7DKlf/AstzlAADCIC/lY0YgRtkR78WlX0dhbR1fNNBrjpG2c/Ap4yXq6ZHVpcoSm5EFCz35FEervWY7fiyTzLF4fhfhiFh/4A7efY0mFWgpKmZjyGw/ucypvCisMb1t5gncit8rvqOc8HJZDF0DTbT2qovgj9EwszLAom1ExaRXj0OwetpJePVrhMz0XDy/+xW3vq/n7Vs/2x913G2goaVG2leW2UMOoHnHOug7qgXtfkWksIiNDsN2oXZNEzjXNMWlOx+xfl5PtG5MGAfN+2+FWQ0dNG1gh6sPvoDDKcGL88SbfdXOm/gY/Bue7nZ49TESSkp/bVTRX0WDU4R3gaWkhDNdB0GNKdnH3FhDC3F/YpbFFXWpKtjFHNRys8Teq0SGefi3WCgpKWHtlOM49mQx9Ay1oKbBj9FetGsYOGy+x3bn4gsAgPXHqElTQQ++CTWkGQwGAj6vg6q66FhyAHDxsMVm/0m87Y+B1KJD4rh74Q1Sk6gPN7XcLLErQPwqg3sLR9wK34yJXlsQFZZI2hd49yt611mMK9+oSWjlIToqBVMn+sHFxQKTp3eEtU3V5KMwGAzcDBO/sqKjp4ELH9YgP68Q3nWXUvY/v/25IqanEOxZfolkSE9e2Qc9homOMWYwGPAe3Qreo4kEYTZbck3izv0b487516S27QvPlduYXjTiIKVNv0bVJKRtD12IyQ6EggabWwwAqK1dFwCgydJCAYdITB1gNQGPkq7ic2YQWhh5wUO/Je14LCUVZBYTha4m1VxO26eUWn/yp0RROhcAvLlcifPDmZh9qKXlSmtMy9OALi83XwWjp6crqU1FmYXGdW2EHFG5KKx106xLXYmWN+WFprYaDt+cjUlLemDX+Sk8QxoAVk4+jhtf1mLqil5YsmMI9gZMw5Jxvrx9U5f1wrrDoyn7AIClzEJGWg4m99mFTt4ef5UhDQCqKiw8OzcbhzcMxZyx7fHi/Bys3EGuRLZ+Xi/MHdcBT/xnQU2Vb2zcfR6MgAPjMW98R1zYN45WI7Ia+TLl4VWkFRDxnj9HzUUjE0uJj3XSrxwptfKiqs43lpu0c8GxJ4uw5o+SxIhZneHqwY85DLz7Fe+e/eBt9/JpDntnM9pxV03wo23fem4KboZtksiQpqO+p3Re6RM77mD7QmqxJx09DYkMaUEO3JoLDS1qUYOiQjaCHnyjOUJ2li48h6u35uKfrYOxlGb+lYUkhrQg6hqqmLNpIO2+pNiq0bDd9F1+YQp03BCIWd5/Y7ZYQ5oOlhSVb2du6E/bLmxVQFJiI5IpbZv9J5drTDo+pr9EfEG0yD5malbIY+fgwm/qipAgXzPfoJ5eM/Qy90FQ6n2h/QJ+H0UBpwB5nFz8yg2Res4cLgclXNGhX93MhmK92zGMtlsgdrzTbz/h1ne+ZnrtNfwCb1POXQUA7Hv2irSv9HfbXYTXvM1OcrhPyx2HSMfPukTYFrEZWZRzDOneEJfvf0bge2LFr6CwGKMXncTl+4rx0KuwxvSY5X2wcsT+SivDmptdgCl9diPtj8SVKGwdTBD29Tdvu1FrR6H7NLRUMX/EYUSFJ6FLOZ/CFYWiYnI2eC1bQo2BwQAMRGTBq6oo7ELIf4J9n4JwPYL40m1iaiX18e7GFaeLXFFkpediVNt/8PYpYTCvmXIChqZ8T8qjax/AUua/7xq2doJnJ6oXR5gcGIPBgIu7rXwnLYbLfs9p2yet6C3TeOOX0FdUO7HjrkzjlSUhIRMJCZlo294FUZEp8D8ZiJ6VHC9dirmM3vA2PekLen17F1mO2Sg+DAYDtrXpHy4rgwcB78R3EgKdKgkAWNjKf0UkviAKJ6N2iOyTVpSMraHzMammaL3kgFhfbAqZhdPRu+FjO0dov5F2c7E9dAH2hC2XWklk0ZfhWPB5CE5G7cSmEPowPy648I/eg3mfBmHJl5GIy48SOWavus5wMzeh3fc6irB5ujjTOw7y/9gM7BKycZ+UnUM6/sUv4XPo3rYOOrVwxtyNAeg4cjfa++xCyK9EdPAUHnJXmSisdePTcBkAoKs5VaalIsI/bn1fj8KCYqyeegLvA8Nx8tFCGJoQN2UmUwmHN5O9sZ28PXj7Lhx5SrsPAH58joFLA2uKfNPfwq/oFAyfcwz1nC3RqYUTDGkSTgRDLxkCtQg11cmSaAZ64pNVACI8ofRDt/dTEKbUayrmiMpHcI6KwK/MNGx8S7wP1VnKONdtsJgjqIxza4Qt7wgN2bOhnzHQsa6YIyqfW2W8jsv2kktWn3y+hLS9/zr5RvL6YTCadSQvFQLAwmEHaM936fNaWaZZLvJyqN66dX7j4N7Ckaa3eDr3bww9Q22sHH+U1P4rOE6m8cpSGis9amwbAIBNBRgzknLkgXgPGx3CvKxPrn9EWyGGdilJBaG4HrsSvS03wEC1fEvO56KXYIA1XxLs6u8N6Gm5CL6/JmOU/T7ciN2CLuYzkMfOhLayEXLYqdBiGWL3j4GYVvss3qZdhhKUkMtOR0tj0ZrZ2noa8Hu8qFzzlYZBk9rjzP4HpLb9qy/DzskMbo2lLyq2dspxSptmBZWWXuBENqRLkwQFmeywkrK/NAa6rm5TXtsyl3205ygbk+2kXZ8XMy3qvHRtG9xOUNoEx99S7ywWfxlBOnbRlxHY4Eb+m/7OyOSFeWiqCJc49bQn3ve3g8MwuWUT1NAi3+tNtLUAAM9njRd5fBMbYiX1a3wiJbwkPisbK6d1xcppXYXOoypRWGO6MuOlS1FVU8a6w6PB5XLh3XAVAt6tBABwOCUYO4/+H8jhlMDawQSdhGjImlkZYOupiYiPSUOvBstx5cNquc75+e/OyC/mLz91tAsW0Vt6Ri88iWdnZ0Ppj7xRakauxMfmlvH2xSfRF5soy4VuQ9D7jxLFprdPMaluE4UrMe2ga4iQdOoSY1XABdD2An/5LMRHNsUYNSYLSgwGSrhczH92G79zsigl3P926AxpAPjxKYbSpl9DG2rqojWy5Y3/XvplX1kN6VKatKNPCLx7/g069ZfPilnoj3isXHoBGzYPxptXP9FvYBO5jCsp0oQd0GHnZIaIEHLMfLjAKqMwbsSuBpdbAgPV8he4iMsjL+dH5r4HAIyyJwywnzmvwWQoQ1uZeGCJzfuO2jotkc/J4m0nF0RgrIPoUAMA+Pc2fQhQReEzpwuiwhPx8t5XUvtin4O4FvyPVGMF+D7F60fUe92G4xPKNcf/J+Y7bcfq7xORw86CmZoV1tY5SunTxJa/wlnWuBVMINzZl1BGm9yS+MyXGs2lfZJzCLshLjMb5rravPbS36XH7+5PrKJ1/uPhFjyH4FwUEYU1pgHg1b2v2Dr9ODoNaoqxK7yREJUCpjITNcwll7mSlAHN1sDRzRIWNka4ffEt5m7ox9u3+fg4eLksRidvD7BYTHx5GwHvkS3QpV8jbD4+Dmumn8Kdi29h62BC2ieImZUBxsz1wtxhB7HlJP3TWVXy5FUYElKykJNXiJuPv0FTQwWtG9fC2AGe6DX+ANo3d0JObgFCI5IkHrO9Z230mXiQSED8FAVHgaI5omhgbA59VXWk/9Evtju6Gbvb9kBPe6pBcCPiB+5EhWFXm+4Sz0seTGvQDFMeEnFe618/xqLGbVBV5r7dHxk7e10DXO1ZPomgr8NnwOU44YXZ9SEQwalJONzRm9LvQ1Ic5j+/jdD0FIVNVpQUYZJyqw6OruSZAKd23aO06RlqyWVsHT0NZJWpzndw/VW5GdOrl11ESQkX1jZGmD/7dKUb00NnlE/b2sLWiGJMZ6aJdx4MtNmNExGjcTN2LbpaLCvXHIbZbcOh8LFgMohb85iaB7EvdBgaGXqjkaE3xjscwf6wEdBk6WGE3S48SPgXz5NPQI1JJN31sFiA+Pwfok7BQ9+o8hP1lu0bga61yN8X7GIOuCVcqQoKHVx3jdI2aXlv1HKTPEfk/x09ZUOe6kdFs7Z7B3jtPwZrfV38O0i2cLXXn6Mwa/0FaKqrIievECZGOkhMyUI9J0vsX0Wf81CZMCorJlkMlEkE3fmMy4ceYf3ZaTi69jLGriBu6HN7bcOWK5JJff0/UNGe6arkUvg3zHoivCSwIMIMOmn0knnH6OjhaX/xDzySjF0Z85JlLFEGcFB8NAbelFxmkW4swTmJM7azigrhdoKvj17ZxvmDy++wZS71eqtCZ5hORm3Y9E4YOr38RVBO7LiD03uonm95Sbulp+di9PB/4e5hi6kzO0NfjAaxvMqJl3L2zUqJdI+FsXvZRdoS3+V9H1SmNF5Y9kvU0iarMtCdn8Vi4lqIdN5geeFddyny8wpJbU3aOWOlhA+vHE4JutemhvP8P+iC/z/TY8IB2FgYYM/yAeg4cjfu+U1Ddm4B+k47jLtHRVdtFIJc/V8Km4B4zfcJlh0dDyUmeYqJManlGjc66zjicgLKNUY1lYO3gytsdCTTMq0K5nrQSxr97TQ1s0YdQ/pEk/8iUaEJVT0FkZjLKQZZXuMIQ19fEwHXZ2PZKm+xhrS80dJVL5chXR6O/xpVJeelIyhFsodgU2uDCp6JcNr1ppYgf/1YcrWKt08k87xX898iMzsfthaE/rm6GhF+p62phpYeNatyWjwUNszjc2A4NHXUKe25WbKXeWWX5OBH6gaoK1vDXKtPeaZXTSXxtP94cAFse/8c134GIyk/F4UcNozVNeFpboNxbo1QW4SkW0V6OafVb4bJ9Zpixcv7+JAUh9CMFOioqKGmrgH6OLjAVYRBKs95VcQ13uhNJC+9SojBjg+B+JAUBwYATWUVNDWzwnDnBiIVQ6SZk46KapWGigR/EC15VdW4NpRPeeE6DaVP8pKGCWMO498jYyv0HMKoVadqlvffp51DelEMdoZ0gLKSGiY7Xq+SeZQy3E6y0vP2zlWn3DN1tTdJmg8AuCVcsNkcieLe102lJh6OmNVZbvOrRjGxszJC8E/C8eFWm//+1dKsvLh/USisMd2+f2NEBsfBVuBD//3NL/Qa21bmMcPTRUvbVKOYMADMcW+hkMlwTAYDaz3LvwSvqDQxtYK/V9XHo1Ukv39R8wDkXR2wPBiby2d1xsRS/rkmgvTr3wRRkSlQVSP0uEtVPioDA+OqKSzhbjAACfk/yh0rXdloalMdVZWJgbEO0soUJVricwgbT00UeyydJN7gKR3kNrdqFJMZPm2wYhcR9rl0Uhd4DuRX+Z01Una7UF4orDE9c+tQeDvMRn5uIZgsJVw88ACaOuq48GOLzGPGZJ0S36maaqr5vyInk7rapaElna5rNUDHLuKrsFUUpQZ8VfC3GdIAWc60Kth1eQaGea4htX1+9VPscX5bblHa5JWgW41i4+5ihWsHiIctdTVlUllxRUBhjWkAuBS+raqnUE011fzHUWIpAWVKI0tTKrma/0/y2GnQYBkgq5gfc6+jbFquMX1D3mCUUyNs/fgEc+q3xoQnF/Fv676Y9uwydrfsDbuTGxAxbBHv94b3j7DIvS2aXtyNoL7T8CWVUCOZ8OQSAr2nlGsuFYmhkJUEcVKNZw88pLRtOj1JbvOSlR1fnmLXV/piS6W4GZjBv/1QaLCkl9u091/Pez3OqQkWNWjP2+ZwubgVE4zpLy6LHGOpewcMqtkAGqzyP3hGZafD/+cHHAymJuyWoqzExL4W3mhnUavKlK4qE4U2puVJIadiNYFjsk4iNvsicot/gsnQgBrLDJY6g2CpLfsSeVbhV4Slb0NecSQK2UnQULaGpc4gWOvwC1UoyfAvLGDHISbrNJLzHiGfHQsulw0VpiH01BrASmco9NX+G5Uaq6lGElTVlFFUUExqKy6qNqarEc356FnwsT8G35/DeG0znISXh5aE3nZ1AABdrJ0AAEGJRDz/8/hI2v7e9kT/xHyikpwqkzCUOGLKSCsCNrVMEBWWSGq7fjpQaqlGq5qSSa5WBIn5Odjx5SnO/vwotu+XtHi0vLoXQb2nQ1lJdk307xnksLSet48gOEO8ZO3a9/dx4PtLvO4zQ+ZzA0B8XhY63DgAjhgluOISDsY9PQ9H3Rq43XVcuc4JAMlpOdh36ikevgpFcTH5+1kRvNQKa0yXVj6cvnkIugz1lPr45zEdkc+mF9zPL47GvQj6IgalSCIxV8BOwLMYaqxOCTcTxUWZCE5ZieCUlbDSGYxaBvPAZEgWp8YpycPDKGoRmNziCPxI3YAfqRvAYDDRwfYL1FmWyC3+JXbMpNy7+JQk/ENUyElCYu4dJObeAQAoK+mgjc0rof1/Z59FcMpK3ra0knyCf3+6Y+OSM3Hv1Q/4dG8s1bjVVCMtNcz0kF1Gf1mRKpYmxKTC1Mqw3OPERaXIYTbVlOJjfwwA0MZkKurpy6adWxZ9VXXMCbyOrZ6Ebn4LM1sAQFNToiCMsTo5pEGzjJezkFMMN0MzvOo7TS7zqUi2X5wG77pLSW1hX4QXybl38S2lTV2z6sKxpr+4jOvR36U6Jr0wH7XPbsSahl0wtBZV1UQSXiREIDE/B8bqWqgp4LGWhJSCXNj7r0fwgPlQZUpv/s1+eRWXI7+K7yhAaGYy7P3X40mPybDSkj3/Y+gcP7g4mOLJyZkyj1GRKKw03s24PbgZtwdpSZnwMpuCfrXnYsecU+CWSKaLLcyQlhfpBa9pDWkVphEYZf6sMVn+eBjpjgJ2PKV/WUq4hbSGNEtJC0oMftYql8vBvQgXaKo4SDTfnxm7adtVmIZQY5lR2otLsvAgsr7Q8Sy1B8JCm1/Y5ne25LrEsdkXea+NNegTR96H/Mbe86KXzaqpRh441S9/5bqK5OubCPmM81o+41RDRl6GdCm/svjyr3tbEqpT+1sRdRZKjeSIYUQZcEstXdI2+49HOi6XnNyniKhr0BvCV0+8oLQlxWVg+8JzlPYNx6umAFqfu35CDWlH3RpoYsw9JAAAIABJREFUY14TXlZOqKlD/xC87O1tUuiGtFyK+ExrSBura6GTpSNam9mjnqFwxRbnc9LXJhj+yF+oIe2qb4Ju1s5oZ+Eg1GBufW0fUgskr6BclqsHJsDSVB/tRuxC/+lHSD+KgMJ6pksZMssLQ2Z5gVvCxbNr79HVYqpEpcbpvJ2l3lB1ZWu0sLwj85y4XA7exvvwtpkMdbS1fUsxorng4GGkB0q4hED9s5h2Ij24OUU/EBTHF/JXZ1mghRV12TCfHYvglBVIzX+BqExqCVA6mpoH4H5kXRioN0E9491gKdEnbTyOaoLiEuKLuIRbiNziX9BUppfUcjFag9jsCwCA4JRVsNQeJHYeBew4fE8hEna27hoIDZYVAOo1ZOcVSHJZ1VRTblp1rUdbrENReHT1Azp4Nyz/ONc+yGE2BCWc8hX7ivkpeSVVRedw+EAMsCEk6cobM90iYB+udZVdt3rxq9so4nBgq62PI237l2sulcHSvSOwdgpZ6m7/qstwdLOEU30bfr9Rh0BXYK52vcp/EP43OAifUuMo7e+8Z0FflX71OSk/Bxs/PkRAGWPU8ew/CB24UOo5bP70mPfaTEMHaxp2QTsLesdaakEuGgVQJRPP/fyEATXrSXS+SxFf8CKB/DCur6qB131mgCkkmzUoKQpDHpBFHxoF7MSvwYslOmdZekw4AAsTPdw4NAnqqlWXcCwMhfVMC/L9zS8Mrb8IGyYeJUnlVRVRWX6810oMFdQ32UsxpAGAASbqGpPl+JLzqAkUpQSnrgaXy48F8jClN5TVWRaob7JfqjkzGCw0t7wND1NfoYY0ANQ1Jn/oUvPl6x2Oy7mC0oKXaWk6+J2Uid9JGZSfzJxqY7qaykGY5m5qYmYlz4Qo+V2WH59j5DJ22BfqOGrq4pOhmEzqd1tutux6/wAQ9rViVw4rExUlDegom5bbkAaA530mCzXIJOFWtzF40HP8X2FIA0CzDq4wopFQvHP+DWmb7uGLpSx73HF52PHlKaVtXwtvkf83Y3UtbG3WEywl8meJXVKCAg5V6k8abnqNFWpIA4ChmiZ62LhQ2s/+Eh/nDRDG+Jr390htrvomuNp5lFBDGgCaGtugsTH1YSc2V7bv1Zkj20JNVVkhDWlAgY3p1IQMTO34D7zMpuDGsWc4+WE9bsXvxf6HS6p6aghL48vztbP9AAP1ZkL71tBoA01lfoWej4nCM6wzCt7zXhuoN4W6svCnbiWGMurU2CjplAEAGiLGEzyvIL+zqEtrglho8z3ppfHWoviZvov32mdgGF4fm037s2xstQh/NZWDNo0BCwCrJvhV7kQATFjWi9JWnkJVpHGyqQ+oo+Z3FXucjgG1smBcVPkq0dKVNf9bySqOx86QDtgZUq11LC1KTCXsvkKNgb19lp+vQ+eRBoBVhyQrPy5P3ibHoLCM8TvTrRW6WDlJdDydF9rj4naZ5/Oy93ToqogvWrLTkxqK9CElVqJzNLm8C5lF/O8ODZYyrnUZAwtN8TryZ9oPw4WOPqS2Ntf2I+lPwqwkXI17gBcp7/HPiRv4/CMW3S/NhufAraQfRUBhwzyWDd2HNaemwLAShf8loYDNl0FSYqjReqTL0tj8LJ5Ee6KEWwQAYJdkg6WkTeqTXUQup9rA5KDYcc20euJr8gJJpi0VaiwzXnx3HjtKZF8Xo7W8GOgvSbOhZ/0Qqkz6yn8lXLJiwvgu/wgdt76jOUZ0q1hVkQ+PvmFZv20oLhTuGZi1dzTaD2oOZVXxH5UpLVYg/GMkb7vziFaYvW+MzPPrrEX+ErqTc0ziY9cM3Y3nV6gJO4LM2jsaXXxal3tuZefFLmJjYtOliAkVniPQrLs7WvRsiA5DmlP2TW+zCj/e8pNqOwxpjnkHZY+NlOTvqF9DG+nJ2aS2qvCetuvljs1z/CntgXe/wrNTHZnHfXHnC217z+HUv39ZHN0s8eohOTzt53fJbsTCiI2oWHWlymRq7dsi96trqCI/r5DUVhWrHoqKMJ3orIw86Ohp4Mg/Nyj7hk3vBPcWjhU9NRIJedkY9OAkqW1vC294SWhIl7KtWU/MfnmVt53PKUYBhw01KRMCLTV1YaIuucb26NqNcfTHa6nOkVtchJIyDzPPe02Vagx3IwvSNodbghGP/CVW+DgZdRXnmu3E5f32MFTRw4CXM3FdAdQ7yqKwnul9DxYrnCENgBSjbKsrWWwbS0kTNgJ9IzIPUfrEZpM9wEqMqlvKUGEa8F5zueKXoJh/EiO5KMGb+BFC+31OmkXaVlYS/v+1MtHH1AEtxZ5bFg4tOYPOWj5Y2GOTSEMaALZPOYruhmOwcpD4Mr1bbi8ibd85Tl0OlJSrB8meO1UJluM5bA7v2sQZ0gBxbZ21fJCTIXtSCADE/eLLW3XRGYluBmNEGtIA8PL6eyTHptHu23aXvPp0/zQ1IUlSbhx5RNpWE5L9v+08/Q2ib/3KL8hRy41aGnvN5GO4ceolTW/x3PQPosSlAoChiWTfr6260Scic2RUPDm+XfZ8FUUkqzgBWcUJeJniR7vfxpEa/vH6cQhNz7+HK/vuorP6cLmNN2N9P0rb1nlEUvvFI08o+4ZOr/yqs9MCAyiGpbSGNAD0tqU+FM8KvCL1OKfaDZWq/8CawgUFhDHrJXVeeirShyE1M7EhbYdmSv4wPdNxJG7GP8H79O/wjbiEhU7ll9mrCBTWmAYAL7Mp6GE9HYdXXQIAJESl4PS2m1U6p5T8Z7zXNTTaSXycYN+UvEeU/ekF4o0fOhgM2eLG8tmxiMo8ii9Js/E+YRyCYvvgWUx7PIpqhKzCb1KN5WHmxx+3OFpov+S8B7zXtrqiPbZxyZk4dl26p2hJmNJiBS7spFbRKoWhRB8D9vL6ewx1FC3Jo65FXW6L/C6bd3Pv7BOk7XWX54rsn5ORi656o0VemzD6Wk4We22i+B4UDoDwAEuqtmNiY4TB83rQ7mOpsMBkkd/XL2/Iljy3a4Yfafufa/QrOaaWBlBWoXqG8nIKMK7TJiTElC+sQRp2BcxAvWbUGMg9Ky4hq4yEnzhyMvOxe9lF2n2+jyRLfGrXi17Cq2wFO0lITcqC/97/ToiHIEaq9InarbtRk7wk/ZwoKr0md5LreF0GNKG0vX5En6yvo08NO6oM3iWTv8tVyqEVXTZ2+s7vH1KPIa3MnCyydPdjw0jbdQxkywuQNAyGDk/DBuhq1hodTTwxys4b7vquMo9VkSisMR105zPqNXfElQh+Ap+pjRHeP6naJ/oiDv+mylSS/EPNEuhbyKY+lbFLsiltko1LX0lKGCXcInxNno/nMR0QmrYZCbm3kJr/HNlFIShgx4FdInksUym6quSbhSTXYq7tLXJ/aHSy3KXx2EVsUhhGKR2HtsCBV+twI/0obmX6wu/LZvShuVmkxKUjX0xipF0dK9L27WOye6dLsXQwhVvz2iL7LO9HjbvT1FEnXdvF2P1YfnqazNcmjOTfqXhykapJ7jWqDWbuGY3lp6djzv6xaNWHrxne1KuByDFb9CKrV1w7KB8DzLlxTaH7Bk2ifzj+/SsZU3uJX5kQhbQxwjPWUT11ADBv0D6pxpk3RHiiMt3DgzRkpOZQit2IY+GwA+U6pyLi+3MYfH8Ow5PEPbT76zSmN7JlXWlQRBZ2/QdD7KcjPYkIX0mKSUVSTCrGNSAeXpf12YKpnssR9kG4PCODJpmN7v3VvjdVOrYqcNanD2eUBCe9yi80I20YCR122gbiO9GgrVx1euCVhcLGTG+dcQLnQzZT2kM/io7hrWgEjU3BcAhxqDD5epN0xiadgS0JLIYWipEutl9GwTu8iR8mtp+sMBlq4HAJY+xdwhg0MSeHrYSnk409YXJ7pSSmyfZwIYpuBmRvuKOHHXY/WUnpZ2ZnjImbhmLipqGY1X4tvr/iP533Np2A9VfmwaM9ffzqljuL0deCX942YO8dTNw4RKp5vrj6jjzmXdFSQm/vfcG3ILIH4fi3rTCxMSK1aelqoHnPhmjes6HQa5MmLruUoFsfEfLmJzHGpI4YuaIfrZe+0/CWWAIiAZddLLrC4OJjk0kG+rsH0hUKAIiYeEFU1ESHTg2Z1hEBfs+Qk0lN+MvNyoeXwzw4uFpg/rYhIquuZWfk4fa51zh74CEpeXDIVMkT1MysDdGqaz08vfmJ1B4dnggvh3nYcHw86nvWEnr851c/sWAoveFqU8sE2y9KV9SjRRc3PL9NjbvuVWcxRs71Qo9hntCg+Z8DQFEhG7P77yl3nLWiIq7qoYOrBW37nhWXkBibhtHzu1XEtCqVqTt8YOlohn7mk3Ahbj92TD4ChhIDC/wmAwDCPkSCyVTC6oE7cSJ0B+0YK/4diZXjfUltFw5TQzzGL6Ff0aps2pgLfzAXRztzB3xNSxDfUcG4FvUd16KkK1RTXvq8mIKA5nw55Gnv12C3e+WH34lDYY1pDW36L2arWuWXHyoPyko6KC4hnr6LOKki434FEfRo03mTVVk1SMmNklLCFe9NzCr8RjGkaxsuIpUlF+T5784iwzXo8DDzxeu4wX/OR73pRmTwEypNtYibR2OfbVKdozxc/Zd8wzsZsh01LMU/DG1/sBThn6IwpflyXtviXpuFGp1aulRliKToFBhbG9H0ppKelIl1I8g66vrGot9jS/psIW1Lc21euqNI1f7e3P2MRp3qSjTXUkoN6QVHJqLdQOHKNoJIImulY6CFrDT+w+vNo4/RdXQbicbPzynAioHkm7a4UBkAOP9uNZ7f/oJ1U6kxxgAQ/i0W4ztTH/IrgkW7hiE6PBGRodTvhUUjyAnKLBYTbLb4Euia2mo4cEv836EsS/aMgJfDPNp9fltuwW8LP7yIyVQSG0+9fL8Pti44JzelEkVnwMS2OHeAGt53/uBjnD/4mLct6v94K7xy3ney8PTSawxZ2At1WxHL+bUa2IJdzIFDPSJWtmk3d0zb6YPYMOH3uCbtqPJtJ3aQ4+slkXKsLGrpSPadToeDruzH/j8RmPqB9LuEW4ISKE51WkEUNsxj/dlpGFRnATJSCA/l3TMvMdB1AdadkS6TVN7oqvGD+KWJLRbsq6tKNVbUWLLpZxdyxHu0X8WRl4w72gULNaQBgPtHdUQadFXJyQ1JuXxdSkGDX41lijo1iOpLayZ2rRRpvNd3PmHvHH4MspG5vkTGZimlNwRBCnILaXoSTNxETgyZ3WmdxOea33UjOAI306ELqVJpgry+Q/ZcSnttG66SDaRVg2ULZ9DS05TYkJaUfYFroCSgcbxzuq+I3mSWem9DYR7/fTx27UDUbSFZ3F6LLm7Yf2O25BOtQPbfnINmHcWreEhiSFs7mODCB+njnEu58H61RP3EGdL9xrVBs4510L63bOWU/0ZGze0qUayvJP9HReFOPv87dcif76nlZ2YAAEatHoBxGwbz9s/cOxpMFhPWzvRe+lLa9xEdwrHumOIkn2lLIEknDF0Zkvj+H/E0bAA1pio8DRvA07ABWhh5YK/7iqqeFi0K65m2sDfGrtsLMN97BxKjU+E1vDn23l8EPSNt8QdX5Ly0+yMlj1h6is+5CjMtyZac4nOu8V6ba1M1H820epJ0piuKOjWEy9GVIouHHADMtHohPofI/v2cPBsdNAkP9aekGbw+HqZ+PDnBzs2EGzfylMbbNPZf0vYiv0lCegrHtWktUijF2W3X4bOsL23fPpM74cB8fuWn5N/0qhV0RIeQl8JHLBUdW17ea6vfmuwNEqduIoyDb2QvjSuMGpYG2HhjAeZ12cBrS0/MhL4EKhRfA8kJPf1nitdTFsS2thluhW/GohEH8TEwTPwBYtDUkf3muXy/D2J+JmHX0gsylRY3tzHClFV9yi0lpqmjjus/NsJ/732c2nVP/AE0bDkzGa4N7QAQsa9Xj8uu1PK3cfbNSswdtA/f3laXdRfG3M2D8CDgndD9Lu62lTcZMRSVo9hKWa3qv4VmJrYwlkKOTx74N628FezyoLDGNAAYWxrg4FPFio0xUONnHacXUJOu6GCXZJP6Gqg1pfTRUSEbNVxwwID8KzzpqMquVSsOS+0BPGO6VFKvuCQTqfn8G6aGMtXLS4c8pfGy08nSby5NhMeaCsPGxYJkTP/8LF0YTGZKNnTFPAhKm8wFkK9NRU1ZpmuTB4Zm0meKS0JZb/LNo48wdBH1YVQQYUUeZGHD8fHYOOs0nt/+LDbOWxjuLRyx4l/ZS0QDgFVNY2z2n4xZ/fYgRIq8EUv7Gjhway5tFUNZYDKVMGx6J0SFJtDGUAtDS1cdAya04xnSAGDraAolphIpzOi/zmb/SfBptR7J8RlVPZW/DharaioeCiOPLf33dSn5bOlXfxWBUbUboYNF1dxjFB2FNqYrikJ2PLhcNhgM6S9fsBR3CbcYXC5HrDzd67iBpIIlykx9Sh8dVTfS9sfEKWhgIjrzPb1Aeuk4JYbopalCDrVsq6ToqbmjtuFi/EglvJTFJRn4lryIVyKdKebclYWSDIaFqU0N0nbI658i+49fPwgHF5/hbc/ptA6H34teFVjen5yk6T1VulCXJl3qy3Rtio6WniZPC/v4ugBYO1ugZW/hqxZbJx4mbQtbQZCUBduHYMF2Iok0IiQe9y6+xbd3EUhLyiKk6rhc6OhrQk1DBdYOJnBv7oimHV1haCyd0o4kbL9AhLnF/EzClePPEReZgp/fYpGdlQ89Ay3UdLWAubUhug/zFJkkWV6W7CHCxBJ/p+P6qUDE/ExE2NdYZKbmQFVdBeoaKnB2t0W73u5o1oFeykpFTRk3fkhXxRWouNjhaWv6Ytqa8r1XxMFgMHD8GaGjXpBfhMu+z/DqYTCiwxNRVFgMBoMBLV112DqaonZda1ja10Czjq5CkzslQZFjrenoN64NLhx6TGlf8e/ISp+LKKTRSi7Lj3IcW5X8zEqtdGN6Y8ghNDdyBwMM/MqNQUujhrDVFB0uVBX8XxrTJdxifE1eADdj2cpQ1jfZh4+JRJbyg6h6qG+8F0Ya9JXkUvKeIreYv6znYiQ8ZlFHxQVZRd//HPcEBew4kbHUb+N9hO4TRnjaVrgZC182eRotW0W8Uqx1hvOM6fC07UjOe8zbV9+EXqZr97lnOHHjDVhMJQzs1AAzBrVGY59tGN/HE2N7U7345aVsRTxZEEyMo6PvdC+Evo/E4wtBACC2iAlAVZ+Y8I90KiDPLr+Ry7UpGnufr4JPHX7S3Nphe0Sqjtw7RZZUHLKgp8Tn+p2VBUsdeiP4d1YW7JzMJFYTOPT2Lfq4uMBIg75ceXmwqmmMqatEhwBVBiaW+hiz4O9Xo6hMWt5dhScdl0NNXQVb7R/hzeS1AIC299fiUYel6PzwH7DUONDRLUJg7kcseBaAt15En3NRQchi52NszbYAgCM/H2Nf6D2885I8L0PRuXfxDaVtyNQOaNhadq3iiuBhbBjm1JXtfvkwNlzOs6kcHsSGYYKz/O/JoniX/hULnMYhn1OA5kbuGBo0F6eabhF/YCXz17ux+g3ei83bbuHlK9GeQgBQZfK9iwm5N/ElaTbJY8xFCXKKfuB39hm6w3nU0GgLTWVCFofL5eBD4kS8jO3NU8DgogT57BgExfbBh8QJvONUmIaw0KbXjwWAJhYXYaXDT157FtMeX5Pn82K0ASC94B0eR3viXoQzAEBD2VbK676F8PSy0kRchKVt5Y1Z1ksuLaV/m7icq6R2A3X6D+H1Z9/w8MAUBB7lFw5p7V4Tl59Ivoxc2UgSSrDQdyJp++bRx0L7fn5O1k+nk5b7f8XUtgalLS+bXgUiKTqFtG1kzl8FyiwoQMtDhzDqElEEakxAAFofPoyviYmgY0xAAHqd4se+n/vyBd1P8JOunHbuRKvDhBc8KCYG3U+cQJsjRwAA065fxz9Pn6KfP1Ea/PiHD6i5jf8Qm5CdDc+DB5GSl8cbq5OfH66G/N2V8aThfWAYwr5JJpcXlBCNrtd84XBiM8Y8uIBncZG8fbbHNiIuNwtTn1yB48ktuBrBl+7qds0P8blZvO3YnCzYHeN7w7+kJmDqkytwOLEZM5/x81oEx61/Zie8rvmSxgWABYG30PziftTz34l7MZIbR3mcItyN/4y0whysrtsfyYVZeJDwDVnFxHv6TruFOO45CQtde+LfxmOgyeJr9A6waYr9oXxlon2h99DWhKqC8TeTmUatyDp8pvwS0mVFt0zCYXCG7Ku4IWWOlYcGdEVQtrjM2+SYSp9DqxrEKuTSrzvwOu0z7BTQKw38B4zpfTuH4/fvNISExInt28qarFmZkHsLDyLr4l6EM+5FOON+hCtexvZGcMoqsWN5Wl6Hlgq/kEZO0Q88/92ZN87zmE7ILuLfGNVYpmhtLb4IiZPhUmip8JdR4nOu4UPiRN4c38YPQzGH0JW215sEV6O1Elw3uXBIRMa/vPGIHxdEZhJGQS2DuWhs7g+WkuyJno3MCQNEUMVDX62hsO5o29ABWupkUXddLXXk5MlWREQcyqosufyIg8FgkCTgdk73RcQ3+oqIy/qSVws2Xqev1CcKJotZKddVFUzbQfa4z2hDrywxvxs5bGDbvaW81+19ffFs3Dj4ehMe3W9JSSguKcGkq+SHvlK+JSUhOZd/Y+/p5IRd3bvztos5HDwdOxYAoKGsDEMNDdTQJBQbdv/pd7J/fwDAiAbkIjVex48jcPx4dPbz4411d+RIzLpZtRVeK5MlY47inIAsnCh0VNRws8cohA+fh87Wjhh+7yxp/8LA29jRsgdCh83F9Kd8o9i/82AMuuPP2/a5fw7MPwZCWEYKJjwKwEKPNggfPg+z67eEy6ltlHE/DpqBKW5NSeO6ntqOUc4N8aLvJHwaPANHv7/Bg9/iHToA0MyoFgJ+v8XB8IfwMq+HI+GPcSnmDZoYEk6IPE4RFnzwR5eHG9Hq3mrksMnfg5YaBsjnFKGEWwIDVS1sbDCY7jR/JQfWUMtXa+vJf2VHFtY28qK0FZdIn0dBd8ziBu1lmlNFQzev3OLKjfee6kDI+m6ttxCNDepirdusSj2/pCjmnVMKhvj8i6MHR8PaylB8ZzBgqtUNCTk35HLuxub+eBjpAUC0l9JEszOcDJeL7CNII7NTeBTVWGQfJYYqaupPB6dEsvLCFtr9EZt9XmQflpI2r8y3gXpTkrydNNBpb4uqeBj7p2qWIFHxabA0rpiktuupRypkXDqadXPHs8v8Zcvbfo8xaTO1eE5Zqb3aDUUXtaFj+OLeGDxf8pCGv4kOg5tj90x+aEf0D/qH5/gIssdHsHBN2dWEo97ecKlB9XoL28+lGaOU6TduYH7LlnA0kkw/lq7aWzXCcTHgx38PqFUXa94+JO1f4NGa50VTZ/GL8+ioqCIqm5/sF56Zis7WhKrJ0eC3WODeGpZaxPeVtbYeJalsgQexjN/N1hnzXvC1tHPZRXDS5783ljdqj/XvHqO9pfhCHvUNbHAm8iWy/3iiP2dEI7kgC/2sieT2vk+3w0LdAGMd2kJLWQ3bg8kPWL0sPfAg4SsMVLTQ1bw+mIy/3ifG4z6NkoewcvbSkhibDhMLar6SpHSydIS+qjrSC/mrYlciv6GfvXS6/FciqZK6PWwUs0R2b9s6WP2ObAf4hb7BFNfmVTQjxeWv/xTeuT4HGZn5mDn3tET93WpsQUe7YDQ0OwFD9ZZQVtIDg8GEOssCuqr14aA/A22sAyUai8lQR0e77+hoFwwnw+XQUnEEg8GEspIutFWc4GS4HB3tglHXeIdU1RJZStroaBeMxub+MFBrAjWWKRhQgqayHZwMl6CjXTDa234k5qCkgY52wbwfYbgYrf5z3cegr9YILCVNMBlq0FWtC3Ntb7SxDkRbG35CYz3jXWLHFEXZCofmWn2E9v0YGovOU/cjPYt4MLj27Bsi49Owe17FJgNVBktOTCFtX95PfUCJ+0UOM5DVOxwlwerM34qapirFAC0rOViYT/aY6NUgxz4/GD0aLQ4dQu8/oRu7X76E58GDOPLuHUq4XHQ/cQJjLl3CoLNneftbHDrEO/5pZCSm36B/EJ/QqBHWPn6MF1F8pY1Znp7o8ScsZMg5oiLooLNnEZOZids+PvA8eBA3hg+X+G8gT7ycFyHs629sWXgeg5qvRc6f4ilzhhzAWK+tlL7CxihL0MNgjO2yFX3cV8C74Uqsm3EKqYlZpD6b5p1FDzdixeD53a/wcl7E+xFGLrsIkx9fRpPze1HrxBZkF5EfPl0N+KWdjdXJes42f4xkDpcLI3VN7G1DaCJf+vkNvezJIRKaLHJRkNJxGTTj2h7byPvxuuaL53GSSd4Ns22B7OIC/Mgi8ih+ZMUjozgfw+1aAAAyivJwuOk49LNujC5mdZFWRM7PGF2zDVZ9uYRFH89ilhPVW/q3wi3h0hbxmbhMtNa+pMjyAJsYy68urKzExL1uE0j757+6jg0fHkg15vxX10nbSgwGJYREUdBTUac8rG39/AQFlSjt1+cF+R467b3sWvkViUJ7phdsCMCLt/yls+cXqZW7mEwl1K1jiR1bpEvW0ldrCH1T4aEH0mKlMxhWOuVbbgvOeoQXyccwtqYfAKIQioeZH7YEd8ZcZ8kLxIhCX60xGprRV3eTJ7nFv3iv1VlWIvs+OzQd8SlZmLDhHOKSs9CnjRvu7Z1cYXNjF3MkqsAnDxgMBpgsJqkQS1JMKowFVlJWDCAXSll7aY5M5wq8/q5Sr62yWXtpDqna4/Q2q+Afzv/brR6yi9R/670lpG09NTU8H8cv+rC/J9mLf72MYVt2/xgPD4zx4BeV+DmbX9hlcN26GFyX7KGa2rQppjYl8gRODxhAuZ7A8eMpYwmOWdGsm3ka4xZ0w7vnoejfZDVcPWwxeGJbLJvghy0LzmHuRuqcRbFrRQBunXuNmWv7ooapLvLzinDlxAu8fhICrwH8lbZxC7pi3IKuGNJyPZq0ccKMNeJSSAMdAAAgAElEQVQTKV1PbUekDz/0yfMCfTIzHee6DMWYBxdgrqmDU50GgvXHOLDQ0kFWUSF0VPghZrlSSJYJzkca1JjKGGjTFPkc4lzdLdyhwVKBxp/Y6KISNjZ/v44cdgGeJAWjnh5VTlRPRRM5xRUTBldVjOlAVXaRRpGmi+sSDBrfBv1Gt4SWthr8/1ScjAxPxKItg/Dk1meUlHAxcByx2vDw+ifo6Kmj4R/99S6uS3D7m+hETgNVDdTUMcTPLH5F40Mhr1BbzxjeduJzjRzPUhWdXvaeLvE1VgXv+85Cl5uHEJ/Hfyh2ObcJtXRr4E5XyYvocAEseHUdnia26G0rmUTv31QBUaGN6cE9G2LjIuEeTQAYMuIADAy04FbHEhPGtqmciVUQT5OOgCmDXJ+iweEKehcYaGjmJ/YYMyMdnNswskLmo6quQvJant16XWxlQXmy6txMLPXme/sW9diEIx/5Nw7BQi0jV/SjFFIRheC1FeYVVfq1VSYNO5JvVmkJZK3et/f4CasLjkz8H3tnHRZV+sXx7xQ9dDeCCnY32GIHdq7t6tq1a65da3d3rLF2dyt2YgDSIF0Dw+T9/XGduEzDAKM/Ps/D49z7xrz3CjPnnvec74G7n3OprOtnhc8TomnbqqhYzQ2/tVqJ5IRM1AuqjNqN/fD4VpjmCQrx8NoH1GhQAcE9ZU6Kpm0Vt69t5PTWWUZMyrE2DLt1Col5OZo7/sDJzAJPvpPJ4WuayZRHDrTpg+Dze3Gi/QB4WFghjpMNYy0TwdhGxniZkoC6jrJkqNjcLHiytQtNmxogKyK0sAZ1B04bZY7OrrVRz073UDBD5f2zb0iKTVc4v+OKogNNHR161YMFm/TyNguuBoIATv8oDNSguT/oDJl32svPEb7+Ljqv9UanMahwjFqkavrTC5j3/Cr2tOiDRo7Uh5/QlFiMuHdcqS71oIp14WCiuTJmWcJmGeNRt/EK1xyenYoKx5ahuq0LJlZrhkaOXjBlslAgEiKVy8HbjETciP+Kr9lpCJeTAmzi5K31e8tXQJTQzF59lcyywqAtt08R31GrqnqvppmZMUxNWAgqZnUvbRASPOyKGAo2yx7OJpXxJvMCurnPR0U2GT+0+lMwrFhO8LGoj3xRNr7mPMD0gGvS8Ws+dUBFdhMQIBDFeY7ObrPhxyZLMIemH0euIBWmDEuEppPbzA3t+krH7ooYAh+L+niXdQVd3OZI3zOSE4qzcQvgaV4Lxgxzhfdc/SkY9e16I0+YgUx+AkwZlgjxKNltktCE3tLXtZ22ayyVfuDiM/zWmRoj/uemC0jPzsPuuf2KvZ6Zu8dg8cBN0uODS06XqsFZvx3VYxkfIaswGfEmmtLWf4Z2smsSyvraSpuuo9vg/E6ZmsGZLdfQ449gpCVmUvrpu7T5r0ilaqQh6Pij4I5fFfLv1JxtAm6hGH5t2PTfeAxtswpda85D49ZVMGNVH70V2lgX2BnVj62Hg6k5zncagkOfX+s0fky1hojnUHMzPCyscKBNb6x5fR8Xoz+jg1dlfBmk3a7Q+/6Tsfr1fcwLvY6I7HTUtHPBxiDd/naLw8GoB5jk377U3q8kCX8fj5kDFHca6gVVBo1e9NyCbcsuQiwmsO3MBADAy0fhuHH2lfT4yLbbCP+QgEO3Zqqc44+em3HqqWLhuG/9ZysYl1yRAANuHVHoq4qWrn5YVK/sVUq05Vv/2fA9tkwhQ+x9RhJG3Vefj1Ucyisg6oED/z2FJdsUZqZkHFvLxooG8x9jW8PUhIWZs07g/OlJCu36hEkzRk+PJXA0IZNMnEwq4mnaMalhCwA2Rh5o40z+sa7Okf2hpPNiwWbZo6s7+Ye5I2IQLiWuwKTKZPZyQ7u+eJCyF8YMc4oRXXhed7MaeJlxRvqeFxOW47cKW2FvTFYWOyGciUhOKHwtZJUa4/LeYpAPaXAJxLp/SepKnkAWmmNvVrQqhnZWZnjxST8yPI071Ya9my3SEmQxttnpubCyK73S9IUrvREEARqNRklOLAqNO9VWOFfa11aadP29DS7suiVNBLx7KhQ9/gjG44uqSxCXo5zC4UDFNXyd3GzQZUBjXDj6BPevvMObp5HYemYi7JyKX7ymR4Wq6FFB5uUeW10ms1k43OJeCDWuVUJvP8Vt+ErW9lgf2AXrAxUNYU3zTq8dhOm1gzQvXo8sfH8aCfkZqGmjXSVZQ2f3ios4t1+5ytX4RbrlzBQO0Vi2i1p1NOS3pgj5TfZdPX/DQEq7shAPZYa0hOUNOmLWs6Kp7wyrXN9gFTzUsSuoD0beP1HWyzBIDDoB8erBCejUqhpaNq6k1JAGgNo1PeFf2aXEDWkJEkMaAKpbByO5IJzS3stTJlVnxZJtIZ2Jn4/ffGRP30N9tkMg1j7mTTKvv2VzxOfLtrMFYq7UkAaA3l4rcCWRWvFqoI8slpRFp0rQ6RO+KB1PE2RhOWyjAJCpO7pz//U32LBN9bIuBpOBgx+pIu99vMZjxTDt4y4lEAShkPimDX8fo8bF7Zl3AtFh8fh3tSwZpd/0zoWHaYTBZMDTn6q72cdrvEIynjboswx3SeFRyQULT8j0yD8/jwQvn49dctUmp24dURZL++koCUWRcfO64sqn5bjyaTmatKmCQS2W4+rJ4j0w6oMdH0LRwu3nD4v4u3oIdjYcib2NRmvubCB08Jsh/elYcSbl+L/d9yAUKkrFNWpdFU7uRVfeKA36+tbCl75/4q9arbQeY8Zk4U3PqZhXp+1PqcLSys0P3/rPVghl0Zb5ddtqHS8tYdJr8iGn/9MpOBV/Fdsjj2kYUTYYtGf69cc4zP3nPHw87bF5EdVb+z1ZUU7N2UlRkk2fpPGicSp2DqyNnBFg2QrmTGUKHbIvKPnvKo4gHcYMWSlyY4YFWHRdMniVf/HRaQzcTd5JOVfNql2hkSUjw3UjKgAsuhUYdDMUCBUr/DVyO612/LUnn7H5xAMkZ+Riy0mZd8KIycDvvZpiQLD+YqMYTAZGLumL3XNl+rR3Tj7F3f9Cse7mPAQ0UC1plZmcjYNLT0uLrrQd2AzTd2ifeAEAjTpSPcgn11/G2wdUpZRhC3qjKOx6sUyh8mFXh1EI7F4fPSd2UHttd089xaElZ6ShJ+oqCxoKDTvUohwfW30B/AJZPGLwkJL3Fna+vQ5x+Rl429kwM8v1jWQnRcKrx+FqepNMWhSC3Kx8bFl8Du17Ky//zlGi3qBPmv63DWICeNd/subOPzE8zg4YWyj3yGsDIU4Dja6drGNx0OaBfd/dWXB21179qixh0RkYHdAIowMaIT4vG9vCHuNeYiRyBDzwREI4m7ER5FwBowIawdOi6FKv3/rP1st69TXP0dakV58AcCLyDS7FfsKHjO/gigRg0GhwMLWAv5Uj2rhXgq+lHWrZqQ/1VEcil5Q77ePRET3c2qLPk0n43dfwtNUN2pj+npqDS/tJWZQBE/bi6Kbh0rb5C89g59ahpbqeQ1HjAQC/e5FxUXnCTHXdKdSw6YBP2bcRYEU+xYZl31LwTDNoLIgI3SRnxIQILZyUeyl8jy/FWN0kMBWIz8uGu7nqhxSBOBsCseKDTWtvzTGNwY39EdzYX2nMdEnQe3JHJMek4cIumZQRISYwuZXyAiD6pn67Gnh+/Z30+OtLmZSWhXXxklCu5uxHe8uhlHMPzj4vdhiJodJpREtc2kNm6x9bJSu64ldTP9vfiz50xfxqyou5/D/SqeoczPynL0xMjfDpTSxO7r6n0KdDwCx06NMAge2rw8iIiY+vovHoxkeMmK5avu3N00jcOv8ado6W+PY5CSFDm+l13Y96jtXrfGVBTkozgBDDwu4w6MwKEPIeIz9rMkws/4SRaU/kZY6FgHsRvPxjsHS8i6ykCjCzWgVe3m6wHa4iN7UDzG13gc5wBwBw0vsDoMPCjvwey03tCEKcDUunRz+OZf35+SfA42wHIc6CpfMrZCX5wtisL0SCcFjY6z9O9uiT+bBx+DlD1NzNrbBUSWGXn50aU9dJX79bSy2YQgPpoe/rWwslRaBDXWyJOII//EgD3pJpoWFE2WDQ+wxVK8nCJBKTqZn77dsVr+R1UTBjWkEkV378WpL2gfF1bUNwP3Wv9PhB6l4waVRNU2sjF3AEihnN6jCmmyORS828zxYoeolLE3+7+aDTDFM3c/y6IWDoKSlKVzoOa6GyrXW/JsWam0anYdTSfmV2baVN1zFtlJ7voOYeF5cDkQ9R//JC/P32DFiFVB/CshMx49Vx1L20ALNfn6K01bw4D0ncbARdW4Y+97fgSsI7SvuCd2fR/tYaBF5bhrvJhldOfPCENiAIAiun/4uFfxzEiV13MW6e8uJAV048w+zhezB90A7sW0smQqsykD1/yJ6t/vMEZg3bjV0r9VNM61dDLIyBpdNj5GeThb8YrEqwdHoGbjZZqdfchgxXs3S8Sw4gBBALv8HCjoxtZTtcoczHNGoMppEsp4btcBkW9sfljmX9udl/w8x2Gyydnv6Ymw9e3qFiecFVMXZ+95/WkC6n5Ojv2Rlvs2Sfi5XZPmp6lx00A4mTVLqIdoM24u/JnRAWngRvdzu0DQwo7XUpEJZ9C7e+b4E50waDfDZh45ceUvUMUg9apqSxO3KoVDMaANJ4MTgZSya19PRYSom/BgACYjxPP4VHqQfhZFIRA7zXKZ238PHD1P34xnmGdF4snE0ro7PrX2CzHOB7fCmsjfPxd+0B6OpVFSPuH0dETiq2NO2JajYu6HxtNzgCHiZVC0IP7+rwP7kCjqYWuN+Z9MB3vrYbbd0qYVK10k2y0Ybgegtw7cWCIo8/v+Mm/l19AelJWZo7yzFySV+06d8UNkUMKdq/8BSO/XNB4bw+wyvO77iJLdMO6Txu5JK+6D25o+aOgEJYSVmEhxRegz7XUdgz/SDlC7Z8uY1/A8dCIBah3uUFAIC3nRfjW24Kxj07iL2NR8LVzBrx+ZnodW8znnYgk5dqXpyHJg5+2NbwN1xLfI+Zr05Iw0MaX12Mg01HoyKbLA4y8sleDKnQFEFOlfVyHeX8/GQlesDaNQ7Z36vAyjkMOclNYOn0WHpevo/ktaXTE6knGgDEonjpsUgYAQBgMP2Uthc+JsS54GQMBNv+PLISSXWtwvOr4/7ltwi9FYbIsARw83jISMkFy4gJnwAXtOpWB7WbVoSrV8mHmJRTNNR5pn9y9Br/atDGdDnFw/f4UkT2nSP9t9G5DaDTaGDQaHjQZQJ+u3cU+UIBXqXFU/pJ+JabDpFYjIpWqksulxXFNableXbtLa4euI+w0HAUcHgQCISwdbKCp78rGnaoBc/KrjppPxsKXE4B3j/6Ir227LRcmFuawtTCRHptwYOCYGxmpHkyA+TE2kvYM1+WWe7bzg5eSxMR7DwS17/vQYEoD4O8F6GCRS28zbqN8wkb4c9uBIBAeO5LzK4q8yAv+tAVdW3bI5LzCgRBIFuQSjGmg2+txpnmE2H2o0JegyuLwBMJ8LbzYnS+vQ7HAseCzZLtxtS8OE9qMNe8OA9vOi+S5i50ur0Wl1pNVegHkEUJWlxfgfvB+oltLOfnJyvRA3SmF8xt94PB9AM/7zB4eXsgFqfByplMRi/I3QAB9yzYjncKGdNi5KZ2AAg+aHRbWNj/B076AAAELOxkiVzZ36vCyvkjpb+53QHkZ06DSBgBOsMebIcbRTKmy4oaU9dheKv6mNxZv6FDPzP3w6IwfvdZnYzicmNaOww6Zroc/dLatSKW1O+IyJw0AMCUas1xLf4LXqXFK+1/Pf4LWHSGQRrTEmb9cQjLtwzGwun/4u/V/bBs9inMXtYLALB/6y30GtwUFmwTqfE9oMMaHL0yDbevvEOrDjXwe/9t2H5sLBoE1yzjK9E/phYmaBBcE+vnncaxiA3SBLIOPlNx6IxuxRC0oYPPVFyJ0hz6pG0/TcjrTQOA5+IE/BlAblfXsmmDNZ8Ho4IFGct3Ln49QtynoZo1Wf3sfdZdXE3aifYuo3EydgX6e81HRTZZbCSJG4ldkdQvjXQeR2pIA4C9sQUS8smciZSCHIohDQCmDOoDinwSsPxrBo2ONWFXKX27edTR8g6U8/+CpaNcgrb5IBiZD6K0m7AnwYRNKlpJPNQkdLAdrlH6WtgdVZifNKQV+xeOi6bOXc7PxroLD8p6Cb8sBh0zzZXL0G/df30ZruTnROJllvy7tH5H0AD4WZJbarXs3PBnzVYK/ST8HtAEIyo3RGGiU0LwNbEOEjNmlODqScLi3KQ/yvjykawe+O5VDADg1VOZxnWH7nWl1bAkpKfmAgC8fsRrbj/28ycoqWPWoG3ITM3FaCWleiXtc4bsQGYaeV+S4zOQLCf916XSDPzWjPScnj/wAOM7r5G2Xz/5DGParcSABn9L+49uswKDGi0AAGSm5WJo4BKEvycf1uIikjGiBbXQQXEoLFHoauaHVB75ZZ9SEIM8oaxKnhHdVGpIA0B16xZ4lXkdAPA195nUkAYAF1NF9ZNAx8p4nBohPZYY0gAQ4lkPlxLeUvpLSkVrQkSIMa1Ke4WfcsqR8P9owJ66/ArNQmRypsOnHaQca+L8c90reP7qnH8ehshk3XKyytEegzSm7zz5ijtPvuL+s3DcefIVtx59hqOOJWfLKRlE4hzk80IhFCUjK0/Rw1Ha+P+o4lanAakhW6Oet1bjLpx8DoIgEPstVXPnn5jlh8mHhV23/lLaXqORH6o1qIDtC88obRcKRDjwkIz97fpbIDZflFWI27HoLGZtHiJtB4CdN//C6HndAQDbF57B/gdzsW4mqQG9fdFZ7Lmrn/CFiLcxlGN3P2e0cBqIw9Hz8TnnKY7GLASDpn7jTRfJyG4etbH5M+kJ54mpijuDKzTBxs83pAZ2Qn4mjOnabfpZME3wJjOWci4+X3uVoHLKKUvSOflosmgbJh2+gORsDqXt2LnnyMjKVzn22DnVSkO9OlJ3Z/auGaLTup5+jdXc6f+M8ntSshhkmEfLxpVAEEABTwBTExYAoHVT/zJeVTkAkJ1P1Y4Wi3NBp5f+g44kXnrZ5sEAgDkrSI3m+atkeuROrtYK/SX/Tp5DVjzzrGC4ISylQbMONQGCwJk9pNQZQQAFXO2qZP73fhnycgswo+8WrD8jK5pUuaYnAODVgy8AgK1XyJCSz69jFCcpIuMDZd5wC2tzbHm0CCZmxqCBBn/LRvC3bETpzxdz8T7rLqpbtwAAvMu6g5rWZAWyiuz6iOS8gq8F+QWexlP0BLZw8kcUJxX1Li9AZ/daGODTGEejngAA3MxssLXBEGz5cgvXEj+gjUsVPOv4t8IcynjUfg42f7mJZe8vIoqTiqrWblhRu2h64+WUU9r02ngEj+eTD+wtl+3Cndmk/v681Rdw5/EXnLn6Bie2jUJKei5G/3kEFTztsXZ+L2n7hZvvcXTTcLz6EIslG65gzKBABGuRn5KUkg0XRysMmrgPhzcOg0AkwrU3XxGelIbLrz4jOYs07Pfefo69t5Ub7erifzkFfOy++UzpWAsTI9xfPBZMhmZfZP91R/ExLlljP3XrIQigzcJdSM3hKLRV83TC0ckDVM75JTEVl199ptwTgBoHrc0a5Pnr8BVcfqWoOuRuZ4U/u7dA86rqiyOdfx6GDZceFel6JNSYug71/dyxZxz5WTnj4CVce/NVoZ+HnTUuzRmmcL4kMEhjGiALnkgM6XIMB2uznvieKQsHKQtD+lcjLM4NNhaD4GKjPBRDXxBiAuM7rwEAzOizGf+cGI/tC05DTBBSg3dar40YMKEdvOVkKSXM7LcFeTlcCAQiLNozEmtn/ou4iGRYq9g12nnzLwxqtAAhI1siZGRzrP1vIka2XK5QxlpXzu+8CUIsy1k+8OEfmJiTlT1zBGlY9KErmDQjWBs54ne/TaDTGOjjORv/xf2DLzmhIEDgS24o5lYlvfF9PGfJJSC+VumxHuYbiGG+gdLjP6vKlE982Y5YVrsXltXupTCucGGXi62oX1jjK7fB+MrKpf7KKceQ+feP/mi0cCua+HnhxASZEbR4ehc0C/mCDQv7AACGTN6Pq4cmICYhg9IuqR1hamIEZ0dLLN5wWStjeuXW61i/oDfmT+kEAKg7Y6OGEdrzPCIeI7bKYsWNWUxUdLFDeGI6eEIhOAV81JmxARdnDYOng+pCLLWnb4BILAaNBswOaQVnaza+Z+Vi2enbKKz7YG2uvNpv1xX7EZ0i26lytbGEpZkxMjhcpGRz8CE2GTWmrkNwrUr4Z0gnhfG9Vx/W8erV03HpXsSnk3UlLEyM4O1oi7D4ZIjFBOLTszFhzzlsGdUdgQHK5eu0vZ63a6ZAU4HW11GJSMzMwaD1/yItNw8AQKfRQKfTIBSJAQCzQlrq4aq146dR84iITsWCdRfh7+eMuRN+PWH0cpQjHytdxSOhDFdSMuRyryIubUSpGNM/O0K+EF0cRkH844MSIMuL7361AgCw9GNPzKn6n7RNRAiw8etoTKm8r9TXWpJ47V0FAJheJxATajUGQH6Atj+zD58zVYctLW8ajAGVi5Zomyfgo/3Z/YjNVS0l+UfNRphZV72MpmTtTDodkUNVJ8H67PsHYrnvplOdBqC+k3L1iKYndiCeQ37BO5pZ4Hm/cUr7VTgqi9f/NmA2InPS0fbiDkqfbwNkYUjVT65GnkAW++5raYcbnVXrKwvEIkx/cgF3EyORK1C9u9OzQnWMr9oMXmz15bIl6w3xqY7VjbugQCTEjrAn2PBeeRJZrwo1sKpRZ5Xzdb6yB2GZpJc0rO9MmDC086VxhQJUPfEPACDAxhGXOoyUtrVctguBlb3RuoovfBxt4WknMy7bDNiAVbN7oE41T8xbfQGLp3fB/pNPMLR3Y2n7zaPkjlaHIZtx5eB4NAtZjYenyd8L+deFjx89j8SdJ18xd6JyW0DiedVVzYMggJrTZF5bZUbd6nP3cfDeSwCqPblXX3/BzEOXVfaRrM/UiIXQFeOVzrHs9G38+5DMxejXrCZmhyiWLe+z5jA+J5B/8yemDYS/m6PKayuqKkdhL/amEd0UvM9JmbkIXrxb7fy6XA+dTsO/UwaovJ7Ca7q/eCyszXWubaFXNQ+DjJmWMG/1eSzeSP5Cjpt7DEtmdEXjOoYp2F1OOUUhOWtpWS/BIAm2+E3hp5PtCIohDUBqSANQiJH+mP0QTibepbHcMuF4OFn85UN6Mrz3rlJrSAPArEfXUOWQ7oncv98+iyqH1qs1pAFgy9un8Nq7Ctm8ArX9AEAoFqttFxdy8uz6oDq+VmJIA8BALR8WxAShYEgDQO1Ta8ETCRF0bgvFkAaAyJx0lYbs+eiPqPzvSlyICVNrSAPAf9/eo+WFbdj68bFWaz0X/QGxnExUOb5K5fsDwKlv7+B3bLnK9iM/SkADwNj7p1T2K8zER2elrw+0pJZxPjquH6LTMvEu/jsy8qil4W8enYQ61ciQr8XTybA6iSEtaZdw5SBpUMobz/KvCx83re+L2ERqArI+GLWNvC8WJka4u2iMUu/o9G5BMDMmd81nHFReaGjrNTIErFdj5cXlejcmSxNz+QKl7QCkhqeFiZFSwxMATkyTqbr0W1vyOUwN/DyUhnG42LBhxzZTO1ZyPQ+XjtV4PWIxodX1eDva4PnKCUUxpPWOQRvTcyZ0wKw/yMz2fC4fZqZGqFqp6DXeyynHkBCIEsAXfivrZfy0tBsUSDnmi7m4kLAJ91OOY3vEBJyNX4dg55EqRv/8xOVmI4fPw5Br2pd1zhPwEZ2jfYJjNq8AV6IVYxHV0ffKv8go4GruqAOvUhK16lfd3lmrfs9Tybj4du6VUMlaljeRzS/A/i8vEJ+XDSadjrbulSjjDn59qXS+Tl6KoQlmTBaaOfugk2cAatkpfm+tfntXq7WKCAKjCxm/te3d0N7DHxYsY8p5MUEghasYiwoAVkYyg+Ph9yit3juLz8W9JJlCkr2JOaU9eNVeLAxpgwltm6CWp2JoWEnxIDQCtaroX+f6WQT5e9Gxjj9sLVQbh+1rk0WVbrwLR2pOnkJ7Ri75++9iozwEzslafUnsrDzZA2mPhtXUL/oHhR9AS4I+TWuobKvhpfr/X/56LE21M3y1uZ4RrevDmGUY0cqGsQoVLNl4BcbGTFhakDc/PTOvPI66nF+GlCz9ycQZAtVmrMOHf8jtvY4r9+HynyWX+DFicR/0mUKNEZQvshLk2LfwkF+SJie2I5dPekKDvSpia8tuYNJlPpKIrHS0Ob2HEkfX/NQubG7ZFV181Cd1j79zHheiqIlG21t1R3N3H5gxZZ/Dd+K/YcPrR3idmgQA+JSRgtpHNyFm+EyFOZ3MLJCcr9zYk/A2LUnhXCpX0WBRRmsPRVlDZfS/eRjh/WeB8cP12OjMRqkRuvLNbRjRGfjcj6xWezn2E8Y/JOPrM3nK1SkYNBocTMzxd712aOteCSy68ryAyY/P4Xz0R+nxs5RYNHD01Ljer1mpMGOysLlZCFq4Kl7jlMfncS76AwCg9cXteNJ9goKhDQBu5lZIyMuGSEvD6/f7/0l3EdhK5nu9ZALexCRh4ZmTeBEVjw/LS6eoR2BDPwQ29NPcsYhM6RKotn161yCcfvoBYjGBnTdCMacn1dMq+RPMK1DueeYUqN+92H3z2Y95aBrDVGp4ueBdjOLfTEnQrmYllW0+jra4g0ilbfLXowldrqdb/aqU401nH2JC97Ip0mPYxvSMrtLXE4a1xKpt1xETn45ty6jZnpK4WkuzLnC32w4ASMvZgJTsVUpmpaOi61OwGMp1iwsjmdvGfCBcbGXzffveBgWCT0rHWJi0gqeD5nLOBMFDRFJTCETKf3Ecrf6EveVErdYpoYD/AVHJnUBAqLIPg24NN7vNsDDRHJyvSt9ZQlHjmIWiFIQn1le6Tjv2ODhZz1EySjMZubuQnruj2PdUci+zMoYAACAASURBVN2S6yOIAnxNrA2ROEehL43GhJVZT7jaaipEQoAvjEZW3nFk5R2HUJQibcnkHEYmR3WyyM8WL15cQzpkfDBe3PyA/Jx8ZCRnw97VBnVbV8OQuSGwdVad9PP/hsSQvtZjGPxtFJVp/KztED18Jg59fo25j29Iz4+/c16tMZ3J41IMaXUxzi3dK6ClewWcjQzDpHsXpefbn92Hq92pvwcD/Wth7SuyAMnjpBg0cfFSmG/7ux9fvDSaRu9UlA5e9sIw5Pbw59Rpg0ly4QzbgnpKX3f0DACgXDpSntCQSRr7rG/SjWJMb3j/gBJ+oY4PfVTr+q9r0lVqTOcJ+Fj77j7m122r0O/fNoMQeG4LAGDJq5uYW0d94uuzFJmc2p4WfRTaGXQ66vq4Yf/oX0uBxtxYfVVYCxPZg8Xjz4oqRSNaN8Ca8/ex/84LpcbwgbvKdzgk3A0jjVKxmNBrcmVZIX89qpREisOA5UdQ0dUeC38L1vvc2mLQYR5/Lj+DZj1Xo1nP1QjqtQZ/jQtWMKTlycm/AJE4G+GJDVQY0gAgRnhiA4TFeei0lnz+C3I0kY+wODeVhjQAWJn30Djfp3gvfIqvoNLoA4CU7JUIi/PUWs85NnUgviUHqzWkAUAkzkJs6iC1fUqSnPyL+JpYW+U603O34nOCP/J5L3Sa91O8F75nLdDqnmqLmOCCL4zBp3hfpYY0ABCEEFl5xzX+ToXFuSMiqRnScjZRDGl90L7GXKxfcBbbVl7C/o03KG15nAJM6LdVp/mGddJcoVDSZ/Su0wpt1WbIPjDDv5OFAqJTScPn4qvPePglGiFryQfOlGwOXkcnotnf26T9hy3pi10vluHI1/X4486fGHN2IiZvHl5uSCuhi4+/UkNansH+tXWas+kJajyxumRBCd19q4AuZ6B+ylCM4ZaPaT4TqVhYIzY3C5ejSUnFLj7+qGRjL217lqxYqfV0xEeFc9rgYUH9PWrsJDPq7U3M0dK15LyeQS6ymNNPmdp9DgysqLkqZnVb2Tb7rYRwpX3czK2kr/d+foY7iRFK+wFAeHYa5bieA/XzLZ2Tj+BVe5GQmYNnkXFotFC3z5hfhcRMxe+F31rUBUCGKgTN24ZnEXGITcvCy8gEBM3bLlXzWDZQeYGmhHTl3zU/KyV1PYnpOUhMz8H6sd3QtKo3Esvwvhm0Z7p/13pYOUuzYSpPeFJDiMW5YDKc4Ot8Awy6nbTte+Y8ZHD2/jgSIyKpCfxctEsC4Qm+ICV7BdJyNgEAzIzrw9lmGUxYZKycSJyBjNx9SM1ZCyuzELVzfYrzohiSHvb7wTaVeRHERD6iU0JQwH8PQITEjBkwNWoAY5bqD/gCQRg4BXd/HNFQwfkaTFjULZAc7mVwuHeQlXcUFibNFeZQhsQjKhbngieMAF8QiYQMzR4YVUR+bw6eQPYBbsseAWfrRdJjvjAG3763hlici+iUblrPq+s9/RxfCT5Ol9XeUwAIT6wLkZhMcLI07QR3+20AJFu4IkQldwWX/0byLvieOQ/ONouVTQUXmxWU46RMWSEVM+OGsDLT7XddgkgkhouHLSYv6K603dzCBJv+Va5wUFTkpenexarfknOxtsDZFx/xKioRi3q3hZ+zHfxdHdCssjcA4HVMIio62yMrv0Daf+i2Ezg6gUx2kvQvRzmbW3bV3AmAq4UlEjnafdnIJ9/ZmiiX7VLGwkZtMO+J7GHuSvRXdPCWbQ3bm8pibs9HfsLKpu0pBvj298+kr/tVroHI7AypR333h+doUEjRQ96YbuupvQHsa2lHObY1lsXHVrPVLu66qFS2dsD9JDJXIouvXWz5rNqtNfbxt3HE+wzybzEhL1tlvyGV6uHgV9JRMe7BaXzqqxiOAwAj752Qvi5sSAOAnYUZLE2N4WZjCTcbSzz9W7+fMT8LrjaWSs+/WzsFLebvQAYnHyO3UmPevR1tMLdnazSoqNwB42LDRnx6NkVL+WempK7H1U5279vVq6y3eYuCQXumra3UZ4cqQywmyyL7uTykGNIA4GyzGHSabE6+ULciEmk55PaYMcsP3o5npYY0ADDotnCwmqbROBeLcylGn6vtaorRBwB0mhkqOF2hnEtIV1/2OjtP9sHnartWwZAGAEvTjnC1/QfejqdgY6HbNjydzoapUW1YmSvq6OqCvCFNp5lRDGkAMGJ6wdf5jk5zyt9TGs1Yq3sqJvI03lMAUkOaTjODu/1OyAxpAGDA2/EcpX+W3P9DYWwsBlN+5DFmVVRoV9VXnimDd6JL3QVIistA+xpz0b7GXEr7jOF70L7GXKWe5tjIFPRvtUI6rn2Nubh3lVSIYDIZSEnKQu/ApRjXezNl3D9zTqFbw4XS9xQkqI9nNTc2Rvd6VXHrA/l//+/jtxCJxdLSti7Wljj7/COl//yesu1nSf9yioeLmXaa8JxCKhZBbtorKNUolAD4JlX1g1aBSKiQDPlCzvtczc4ZNe1l3taXSpIQ5ZU8tE0+BABzJnUbX96gZ7NKVhmAQdP9a1c+Rl0VLLl51YXH9PaV7Q7wRKp3MeM4MvWWnhWUq1J42JbvFFlbqP59cfth7Fmbm4BOp8GebY4BgbVw7s+hKg1psj/5ACtJZPzZ+dWuRxkG7Zn+ffZRTBjaEmam5Adfy8aqg9/l8XG6RDGa5fF3D6fEAWdw9sPWYqiWKxLDmFUZvs63VfYwYirGAMrzJVH2QWbHHg1r8/4qetIQ4P4Nn+LJLcECgeKWqDzyRpy1uWJsmzxmxo3VtpcUmXlHKMf+7sq3IllMD3jY70Fc2giNcwpFKQhPklW7C3BXp46h2z3VZq00GhNudpuQkD4BACAm1CdX6Zt1h0YDIEMu9l2aqtD+z94R0vbCjO6xEVffLQEAfHobiwObb6F5ezJbOy4qFRsWnsPJB3Nw7+p7zBi2G//sI5UxZizthRlLeym8pyT5sPBriZ3yaCH58LKgF2ko+zqRD7s1PJ1Rw9MZUzsFSvvLe6Il/eWpem6B9DWbZYKnHZWXS5eHAIH6F5fjRWftSpqfi3uLDWG3kMnPh7WRKXp41sbEAOWSTj8DjmbmmjsB2PORGl6lizZ1LQdqRv/NuAjMqq96F+xMZBim1ZHFlH7JlIUWWBoZo4Y9aVC/TUtCmoYkRG1l8QCAbaSYTCfBnFX8JHeBWIRLsZ/wMjUeWTwuYjlZyOYXIJvPRQ5fs3RgSVLVxolyHMvJhKcFVfNaRFAfXvv61lI619qBioVCfgUefY5GU39vle0PP0VLX/drqvze1Jy2DgShm6azhCHN62DmocuITE7H84h41PfTv3JJaSJ/PSVJ8F+7cG3FqBJ9D1UYtDF99eCEIo0zNVL+yy3fLtma/545R2tjmm0aDA/7vZo7qoEgyIQhK/NecLJWX3KYRqN+4GdyDsPGQnmsM41mCkD11p4hkJTxp/S1iZF6uR+2aXs4WE1DavYatf2iU7pT7qkmdLmnEmwshqhttzILQUbubnD5bzW+vyHh4CyLnwyo6YmwN7JkIxNTIyzZRl538/bVsXzm8VJfnzredpmHb5w09LizTesxX7OTwRXxkVyQAycT5VuzEo5FPcOSd5fR1rUKqlu7IVvAhYOJ4VX7rGbnpLmTjtyOo2bk97l8rMhzKdOmDvaqiGsx5MPp2ULGtDKGBNTGtAfqQ4naevpRQkg0QVdTr0FdmzriOFloeWFbqUiUFZcuXlVwIYZ0Jgy+fQz3ulJDNGY8kSWSOphof18NBSszE2TnF0gr42lLhzqVceXVF0w7cBEXZg2Dg6Xya592gLw/QVV80KVegNI+xfk1aF+7srToy5gd/+HVP0UPrZQguSdlgfz1fEvOQAUnW73OP3ffFQxtVx8NA7TPh9I3Bh3mIc/AidoZsTSa5i06RyvtPFOFcbPbVKRxEjI5B2VrsJym1RgWU/ZEWtizK4+TteyawuLcIBQlF2GFJY3s00Wb/wN7tuYYPPlQHX3fUxIanKznaZzTmKX8A9WQyUzj4PTBRzh96DEGtV2FlbtloT829hagaarnWoYw6QxUstTNkKxs5YyP3RZoNKQBYMMncvdpff0+GFGxKaZWaYP+PvWLtNaSxMlMvV5tUQjP0p/3iC8SKZwb6C9zdsgb2/IhIS7msgeXED9ZyFro9zjpa3klD/k5y4Klr26h+fmtFEO6pp0rFtUPxsFW/fGw23hE9J+FbwNmY4CfbsmgJcH6prL8CvlwDglnfyiDAMCBVqp2Tw2X4Fpk/Oz552E4/fSDht4yVg7qCADI5wnQesFOpQ9Gay/clxZb2TxSeZ6KPDWmrlP4ab1gJ37bdAKvo1Trp49oTX7eCEVidFm+X+17xKZm4Uyo+mRcyT0BoNM90ReS6+m+8oDG69l27YnG65FnybAO8HOzx6IyVPMwOM/0i3cxqFeDDJW480RWLCAmQbtqR+bGDTX3MWkCOs0UYkK3+B06rXhP6Nn5Muml8CTdQy34AtUhDFZmPZGYMQ0EQf6Rf00ks7/NjBvDy+GwVg8ZpYmFiXodT0C7ByN59H1PAcDcJFBlyJA8NJrB/SlppHYjX7TsWBM29hYIGdxE5/FCgaKh9KuQKygo8dhZfWDEUK5nXBy4QtVV2fRBcxUx2Nvfh0pfj6neQPpaPp5594cXaOhMxpqelVMDaemuWJWttOAIeNjzWbb2Fq6+2NvCsHXOaaBKD16ICUOXH4VnsuXCUObUaQ1/a9Ulqg2Vub1a4cRjcqdwwYkbWHTyJqp5OiOfz0dsahb4QpHK8ItLc4ah09J9AIBa09bDmMlERVd7hCelgSeQxZgfnaxaWQwAFvZth7+PX1falpqTh9ScPPy26TjMjFl4ulyxpPikTs3wKSEFjz/HICY1Uyopx2IwICLEEIuphv7Y4EYKc8gzt1crxKZl4unXWMo9IUAgJZuD5CxOkUJStEXf1yPPX3suI/RTDP6dMxhONvp3MGiDwVkAK7ddx8ltZMzLvNXnNfRWhE7X7HUCaGDQrSEWlW4wvDrJNm3QFI/rYb8fsalUzdJ83hN8SawFL4d/NYa/lC6GsSmi6Z4yaIa3ta8vwt7Eoog72gCA9JRcpCRmwdHVsJOQ5OOrAeBjtwVK+819fQ5vM+ORzCUVL3IFBZSxysZ9zUnGny9PI4qTBmsjM4yuFIgBPg0U+v1MGDOYFIN6bA3NDgp9IO+ZruuoXN/+VarMk6epfHppcTXui/R1gI0jdgSpDzfLK+GHFW1p4uQtrYR4NuqD1Ji+EivTF+/mrV31PUPEw84acemk111MEFoXAvGws0ZlVwd8SSR/v3hCIT7Efqf0cbW1RDVP1Ttjt99HUgxpUyNZHD5fKKIkVOfzBMjnCaQlyuXZOqoHNl56hL23n0vPCZTs9mjLykEd0Xw+WYtDl3uiL7aO6oE60zdQPP7FuR4Jfq52GNOpEf4+eA3bJ/XUPKAEMDhjWmJIA8DD/2Tapq37r9dqPINupbkTAAbDodjGra4IhdqVxC0qFiYtUMUjAdEpPZDPk0lMicW5iEomE0WMmF7wc3mEYllR/0cwGDaaOxkoe9dfx4m996XH7WvMxbBJ7dB3RBC4+XwYm7Jwct8DAEBBPh+XTz2XJiRqw9CJbTBrzH4M3bQZgd6q9WoJQoiXicGo53ZLeq5AGI/n8S3UjtMXr7rMRXRuGrIEXAx/dEBlv7YuAWjrQobrjAs9ClOGEdbUU24YiQgxxj09iocpEejgVg1dPGogrYCDpe8uY+WHa3jbRXNokKHiybaiJAJOqNkY5iz1RSyKQ56AD3OWEZLycqXnCquC+FrZITI7nZKEeCNGeVJwabP1o0zB6Xz74RrVOp6nxqptLy12t+iDRqc3IovPpehNz30uUz0qXD5cX/B5j5GdNQ2EOBN0uj3M2VNgakYaQanJTeDgJLun3xNc4ewm++7k858hK2M0xOJMsFhVYedwmTJ3VsYoFBRcx8HRVZFPP4qLLz7j7LMPYNJjsarXKZib8JHLqwRA5oXl8x4jP+8AeAU3wGC44uC4KTA1m4Jrb75i541Q9Ku/D40qREJMsGBu1gr2DjtVXlv9mZvAE5IebE2e3j5rjuBzQgrG7TqD/eMVhQPoNLIC4uTOzXDhRRgO33+Nb8kZEInFcLS0QOPKXhjWsh48HbRzaNhYmOLd2inYdu0pzj77gORsDsyMjOBuZ4V2tSoqHaOtt1qyTnXQaTS8WTMZAIp1PcrWJNltKSsMzphWxa1jk7XqRxB8zZ0gk9ArTWg0FgiC/CMryYp23o5ktS6hKBlRKd0hEMo+vPnCGITFucPT4RAsTH5eZQJl/GxVAvWJMiWP4ZPbYfjkdkr7D2i9EmeeUA0++QTEwvMpM7L7DA9Cn+FBeBC9WaFNHhqNSTGkAYBWig9zxnQmKltplk1r7kxVC2LS6QrnJNS/uAw8sRCvu8yFEV32MTqzWjCqnluAI99CMbBC6Xh09U2Qmw/FmH6QEI323topKWmLu4WVVNbuSvRX9Kqo3gM6qlo9/PXoGuWcpCS2fHx1WZDMlX2XaCN7l5hnGAU5jOgMHG49AJ2v7AEA5Ap4YLOMpV7Dfn4lt5OZmT4UTq6yME6xlkWsBIJ3yEofBUcXSbK3iNKWntIR9o63YG27C4AIdmBgbHAjjG7jjvSUDnB0IUODCHEOxUjPTB8KB+dQ0Ok7KOsJrlUJtZ16wt7pPuh00rEiFqsPOZUY0tO6Bmm8nnHtG2HinvN4H/NdY98u9aqgS70qGvtpw9jgRjqFUZQE+ryekR3Iz9qtE9XX+ChJDGOvXQXyFRCb9Vyt1Ri+ME5zJ4ghEClW0yppjFmyLySJUV2SMBlOqOjyBFU8EmDH/p3SFps6WGOlxJ+N0rinvwqjprVHn6BlOLztNjYvOY/fe25Cbk7xwp4+JA+Vvo7OXAOhXMXIB9Gyghpx2duRkicL4eLw3oPDe49n8WQcfUreOWRyZR51Q4QnJn/X5A1peXZ+fVCay9Ero6pREy03vn2i9/cY6C+TsbsVF4lUOY+zfNVDCX0r1ZC+LlxCfGDlsg1fq2MvS2h+k65+9zH4kmqPZllQRU4mb/Xbu9KwDwBY1qBjib0vQXCQx5Ep8dAZ2sVlZ2WMgb3TXbkzDEobIAaTVVmhLTNtIOydZPULaHRLgCYLqyAIDtJT2kH8I3Fffj2mZn2pbXTtlChUFXOR534Yeb8ruyn+zusKn3tJ677piYpSe8rO/SzkcnllvQTD9kzHJmZg8XTtqntJEIo0h1LwhXHSRL3SxIjpI5VP4wnCYGJUQ8MI/eFkPQ98YQxyubItvJz8c7AyK5v4IqEoGUyGfmW9Svue/sx07FUfofc+4+iOu7CyMYNHBQesOVA8fc4c3hvpa0eLbmCqyF+wN2sHAiJEZ5Kyh3Q6mehHEKSXKSpjBQA6Gno8KtZ6SoPC8dgSMvn5pbsQPVJYIeRjuv6VgWrIFWOJ52QjLEPmmaynJF5afvs2LD0FPpay8Kvq9vqXB9SFZs4+ePTDCF315g4Oteqv1EMdkZOmUKLbEDBmMMETCfE6LQFslmr9bX3CtpyD3OzF4BXcg5n5IJiYdtZqnFj0XeohVtZGUyESIBLFISVJ9XcD23IO8jhbkPK9Lqxtt1PWw7aaBW7+UaR8rwsj42awtT8KbfyQ72OT0Lam8tAJCZdekvHpTX5Ugy2naLBNS+f3Vh0GbUwv/7M7vN3tNHeUQ5uqhll5RddNLQ627NFSRY+U7H/g6XCoVN/fw343CEKIT/GkWkpK1ooyM6az8v6FvaV67Uy+MFJte2HK4p7+zCzcpLqyYlGwNJZ5COlqlFjS8q+DTpPF4IrFBbAwro6GHmScpK1ZK/jZLlI13KD4s1r7sl5CiWDKZFGSEB8nxaCJi/qCVLrQzFU217u07zgTIVPmkFfyUMaZyI9o5SFT72hRhkoeADCmSiOsfENKKT5NjkHFYyvQxNkbrVz9kCvgIZmbi+MRb6TCoHe7jkPrC9ukYSplze7mvTH49jF8yPiODxlkuEF9R9XV+fSBOfsPmLP/gEgUj9zspeDmn4CNnUQ6VvV9odMdIBZng64kN4pOd4BIxY4zg+EKW4fzKr3KkvUAQFbG2ELrYUjDQ0SieHxPcKfEcKti/52X8Ha0RUhDagiTQCTCwhM3cfnVZwhFZCLi+A66qSkJ+S+QkzEUNJoRbJxeAQDE4hRkJFUCyzgIbNvdAABO1nTwuafBMm4Ntu0und6Dz70ETtYEmLH/gonFSAB0CHgPkZsxHCzjIJhbLQad4YLcjJHgF1wHQIDO8ICN02OlY0uSOmPXSV+/2lZyiiTqMDhjWl4Ob8WWq5g4vJXOFRA1kZYj04s2My69uCFTI9nWJqfgNpIy/4KLzYpSe3+AKuFW2tX65IvlpGSv1mhMJ2bM1DinveVEpOVsBEDe058JBt0Woh/xdyKRdtKPhogkibCa037pOROmu9I+AOBhRYYcuVkOBwAQP+IeecJEGDNdUdFuaUkuV68M8S3buMOS4nm/cah2eIP0uP+V47jTcyQqWGlfbOF0xEeKRrQ6LkaRHrpgr4rwtlTueZQkId6Ki8SdePWSlqVNaMgkNDwtu1+Pv0fj8fdohX6ve02FlZEJJlQPxPp3hhHK1NRZUapwd3P1VXSLjxAAEwyGOywspyMzXVYYSySMQQH3AkxMuyArg1oF19p2O9JSWsDR+bXCjNa225Ge2hVCYQSYTD9Km439SaQlB8HRRaavLBLGgCGtWEyuB4DCevi8xzAyJo1dBsOdEh6ijJf/TMScI9dw9c0XLDh+AwuO31DZl06n4cXKiWrnK0xOWk/QmRVg60zVihYJPsHW5SsK8g5Lz1lYrwasV4PHPafTewCkcW7r8g187gVkpQTB2vEh+Nzz0vfISm0FW+dPMDbtDrbtbmQkVYTNj8RRZWNLkrIyoOUxOGNa3mAuqvEcntgAFV2fKW3Lyb9IOfa031+k9ygq8sZfJucQrM17w9SorsZxBFGgVndZLM4Fna45EUdewcTCpK0WK9Yfng4H8SVBstUmRi73OtimyhPkopI7SQ1vdThakVUVJff0S0IVeDoc0ss9LWnMTZohJ5+MHc7hXtbQ+9clPH0uxAQfpkwvVHXSzXtSVpgwWCgQCfA6Ixa1bcuu6lZJwTYyxh81G2HL26fScy3/2w0HU3N0qxCASbWbwlKuJHcqNw/XY8Kx++MLfMsmHwyr2ztrbUwLxOQDlTqvtCQJUUwQmHD3gs7X9G2A+kJR6to1jXUwMce3AbNxPvojQlNicTP+KzJ4XLhbWMHTwhp/VG2KBo6y35OJ1ZphYjX1ygea3rMwSxp0wJIGHXQaIyHQxQcPkmTx0iUd7pGeGgIB/w0YDHuwjOrDwUkW0mVtswWc3PXIyZoJO8frKJALTWQZ1YG1zTakJNX8oebhDzvH69I2Z7d4ZGWMQAH3BqWNwXCBvdNdpKe0hVAYDjrdDqbmA2HBnipdj0gYBbE4GyamHSjr4fNDkZUxBmJxNhgMe9jZ/6f22lgMBlYN6YiVgzti05VHuPb6K5KyyPwRO7YZanq5oluDKmhQ0QPGTN1NMKHgLSwsFEPyWMbNAYASBpOd2gGW9idBK4JnmEYzgViUBKZRPVjanVR4D+KHiENeznzkZc+FteNttWNLAnmPNACwmAyEbtLt4URfGJwxLc+NB5/QNjAAHX/bjKObhsPaUnPxDAAQiBLwOb4ifJ1vgcWUfYB9z/obGbm7pcdGTF+tDFB94mj1JzI5+yH6kZwVldwVLKYH3Gw3wEyu4AxP8Bm53OtIy9kEMUHGX6pTq/ic4A+ALKntYDkZRkyqt4Ev/Iao5G5STygAuNqt1WrNQlEaxEQuBMJECETUNWTnnwGL4QoWwwVMpitoan6lGHQ7sJgeEPxIEo1LGwZb9kg4Wy+U9hGJ0xH5vQ2EWmZ3A9R7KhJn6+2eljTO1ouRy70OgiCLJEQld4SPk6JRzROEw5ilPvbuZ6aO60XNnQqRwctDEpdUgxCKxXia+g0uZlZwMbVSSAqU9M0RkPdZXV9tedF5Nv56eQaDHuyFgwkbbVz8ISYIfMhKxMesRLzqMhfGRZzbUJhZNwgz6gbBe+8q6blUbh52f3yB3R9fFHv+Lj7+uBD1mXJOlb40QCYhShQ9hD90eoO9DOvvoqt3VXT1roqlaoza+LxsBJ7diqiBs5S2P0uJQwO5MIvCx8Vh16dQjApQVJl5JOdFH6mkXd/YOaiuIWFi1gMmZj2kx4VDKoyMG8mpeShibbtH6Xk63R52jsq9xOrWY8GeAgu27p5PGg2Y2LEpJnZsqvNYdbBt9yEnYzCs7M4CEIBppLoyK4NVGYQ4C5zsv2Br2kWn98nLngsrh6sQCt4DoMPYVHm1RzPLuTA2DSnS2OJS2CPd/e99JfI+2mDQn/bcAgFyOQXo27Uedh17hBljNHtSnaz/RnLWQoiJfIQnNYa5cRMwGLbgCb6AJ6DqkrraamdM6hsP+wOITpF9WAiEcYhOCQGNZgQG3QoiUWaRlTay804hO+8UTFhVwGDYgEG3h1CUiHzec0o/GphqDV8AiEhqCoEoQW2yZkI6tXITnWYKJsMFfi7K1QxcbVYjNnWg9Poycncjr+AumAxXAATyCh5CEjNnxPTSKgYeUH9P6TQTiMX5BqdewmTYw8Z8ADI4ewEAXP5bhCfWhzHLH3S6OYSiZPAEnyES5/xfy/4VZm3YDewJl3mOuCI+Rjw+KD2WL65SuC8ASt/e3nWxoKZuXzIAKe23om4P3Er6jNSCXByLov590X8RHXcagPXNO2HyPe2VArSlur2zgjGtDmUastXtNUseGhrqfjMIAK7mliqPi8vBLy+VGtPyRTRCfKrr7f3K0T8s40BY2h1HTsYA0GAEG2fVO7hiYRyyUtvC0k7mTc9IIkNg0hO9YecarfIc23Y3slPbg8EKgKmFKm+vW78W2QAAIABJREFUGJzMieBkTgTLuDHMLBeCyaqi5Vj9sffqM7SqXRFGrLIzaQ3amK5f0wuLN17GqtkhaNlvnVbGNA00+DhdkhYpyeM9VujDoFvDzW4TzIzr6X3N2mBm3AD+bp+RnLUYmXlHpOcJgg+hSHlVLwZdvYg5DUyKsVggCANU2MDGLD/4Ot/TuE6+MFpjn8KICS74QtXxjOYmzRDgEYPPCf5SrW+eIAI8AbV4h5/LQxgxffDtexsUCD5pfF/JPf2cUAWArLoUQfAhUqE9rumelgbONouRzwtFgeAjAEAgSoRAC0Wa/2emVmmLqVW0C1HSpa88qqokykMDDS8667YV/zPSw7cqevhWxbwnN3Dwk2KsqjxMOh1/1GiEHn5VKYobyhhQuSaWP78rTTej83V/AFl37zEm1GwsPa6wcQ2+TZym8zylxdaPT0AUSjyMz8uGuzmZUFf4DsgfT3h4Fq3dK8LGyBTNXcmky9Vv72F6zebS9k3NuqPDpT240mkEfI4sR9TAWWh0ehOehkyQvldhbiVQnUy6lg9v2W4l7lz/U+VxOfqHZdQQts5hlHNGpp0o/wKApZKQFFsXxUJZys6xjFvC1oUqAiD/Hnam8chIqgQ7VzLpk8c9i5y0brB1CVc6tiQZ3p4MDzsxV79J9bpg0Mb0jiMPkPVD+9ZGyxAPvjAGtuxRqOKRgMy8I8jI3QmB8DsAEcxMmsDVZhWYDGe0ar0Ct29pLlpSUh5BOp0NF9tVcLFdhRzuJWTm7gOX/xZiggcG3RLGrIpgm7aDLXuURg8yAAR4kB7czLwj4HBvgst/C4IogEjMAYvhCDPjJrBjjwJd7I/eXuNxTgu1q5L0hk4OaIwLmUuQlPEX8niPQRB8GLN8YcceB2tzWfJLBeebWs9Jp7NRxYMMIZG/pwSEoNPMdbqnul67i81KuNis1GmMhArO1yEm8pGctRC53BsQi3NAo5nCiOkJtmk7WJmXdDJQOdrQ9/xxhCbGwcvSGvcGjFTaBgDRv09XNlxvxAzXnJirjO2tirfVurhxWyxurP7BpIPPVNzAadzAaZx6uxS3vkbh0L1XODltEI4+eIPlZ+7g/Y/qZatO30OlBFv4Otlh2+ge2HE9FK0X7MK0roHoWMdfYe4n8XFwgzVmNGmGHv5ksYcKG9eoXEuXY4fwMTVFalx3OnoQHD4fkxs1QQ//Kjj24R02hj7BrGZB6Fo5ADNvXsP9mCg8HUEmyA4/fxpp+fk432+Q0uuUcOrtUphbmmq4eyTtPSqBAGkE68qDpCiMrdqYog0tX1hFEvN8pRM1aS+Zqz7RfNQ9WUzr5BrqC428fhuL5Ssvgsmk4+jB39X2BYDUtFyMnXAQu7YOxfAxe3Hq2B8I7rwGNy7PAI0GjB63H+ERyVLj++LlN9h/6BHGjmqJ1q2qYNzEQ4iKTkWXjrUw7vdfq8jYr4C1411kJtcFIebAlD1ewcAvLfouOYTjcwfj8M2XGNRGc75USWDQxvSCKTKtx9M7x2g1hpBzx9qYD4SN+UC9r0vfWJp2gqXc02Rx0HTN/ALt9LVf3fmIOi21Sx4qKiyGW4lJ2enznpYGdJpZsQzyckqe4137AgCaH92tss17u3bFpf5fqOrhhJPTSGN0QGAtLD8jK5wxOKgOFveTJSC3qu6LzvX80X7JXqXGtDmLBXdLS0y7fkVqTKvjQv/BFGPbzswMpiyWdHwdF1ec6N0PzffvRtfKARheqw5WtQmW9v+YkgIGXb/hOuMenMEAv9pg0RkQEwQ6X9kLgViEPS36wNNC/U7ZzS6jMffZVbxL/47HPf5Q2t7o9CaMDGiIkQHKEzmn1ghC24s7caPzaOz78hxr5Iz6ZQ06aqx6aGrCgrOzFcRi7WT9ho/egwunJ6Nrzw1oHlgZHz8lYu/O4Qj7lICqVdywc+tQtGwn+8yrEuCGTesGYcCQ7WjdqgpmTiNjz729il/UpBz9Q2e4wsbpZVkvA8d/eKQP3XxVZsa0QVdAHD//uM4VEHWldx+yFPLhw2Q4yOLF5zBp0mGcPv0CixafRXo6+VR/89ZHPHv+DSNHkfGtZ8+9wtlzr6TzSNoltGpdupJ32mJkwsK55B1q+9w+8QSzu5UbBfKExijKR5VjmDxNjEPQ0V3w370eLY/twZmvMm/J8qf3UG3vRnCFAlTfuwk9zhyhjOt46iBq7duM+ge34UG8dvH6vyKd/aajg89U5BWzKqYpS7WM2P67L8AXihCfToYemBsbqS0z/9vZ/3CiV78ir2Vqo6ao7ypLcDRnUd9v1ytqUmXrCr54MLR4hYwKc7XTSAypXBdf+88EnUbD5Y4jcKPzaIohLQn5KHxsb2KO7UE9KYa0fF97E3M8DZkgNaQlCY7yiY7r3t9DZE4aKhxdhsUvbyBfSIbAuZlbaVU+fOasE9i4diCqV9OuWl69OuTnZq2anmjWtBL27r8PTw877Nqr3DNvZmYE+dB4Hk9YbkiXo5G/9lxGi2nbcHR22TlPDdqY5vOFMDM1wqAeDbF/zW8l8h4SY7l5c9IT8uJlFDy97HH/wRcM/S0QycnkB/327bexevUVcDikIsDjx+F4+kQWZyRp/xV4fftjWS+hnHKKTL/zx1HL0QX9/GvAwsgIt2JksXvPkuLhZWmNZU/uoZajM14ny6QiJ968CBadjiAPb/jZ2GHIxZKTdDJ0RCKx5k46ICYIDNtC3s/fNp8AQMacd1q2D9MPapfcOKNpINod3gdrE1LOsv9/xwEAfU8dh5ggFI47HT0oPQaAcZfPw8nCQjq+MDQa0HiPzNGQyeUi6IDiLsSvyL6WfbXqN2pEcwwduRsO9qQK1uTpRwEAk6YeQVJSFuUYAMaPa41e/bdgwrg28PK0w7v3ZCjUu/dxIAgCI3/fR+lfmLETDqLvwG24fVdz3kw5/7+sGNERd9eMhZ2W4cAlAkEQhvCjlLjEDKLL8C0EQRBE8KCNqroRH2NdpT+JGTNV9pOnZavllH8PHXpEEARBzP/7NBEaGknsP/CAIAiCmDzlCEEQBLF6zRVCKBQR0dGpBEEQxK7dd4lt229L55O0F56/KASzhxKLB21WOL940GYimD2U0u/D469ExNsYYv2EfURXx9HE0OoziI9PwxXGhriNJYLZQ6U/yji+9hIxpuEcSj91Y7JSc4g/mv1NdLIbqXS9Ep5de0v0851IDKg0mfjw+Kt07YZGNvcJ8TVlHPEsxp94k9CSSOWckbY9jfYmeIIE4kVsLeJZTCUijXOOMi4qfS7xIrYW8TKuPpHFfUCZ92m0N0EQBPEmoRXxLKYSEZE6hdIemfYnERpTkfj0fVAJXl3J8yYxifBduZby0/3AkVJfR7U9qj8rquzeQOQJ+IT/rvUEQRBEg4PbdJ4n6MgulWO8tv2j5SoNm/beU4j23lMITnZ+kcYVZezPxM96nUNuHyVqn1xLBPy7kuh/8zCx/t39sl6SWiIjUwiCIIjhY/aU8UrKMWTGbviPCJyyhfiWlK7LML3asQYdM3366hv06VwXD55FwM/bQa9z3771F+XfQYPICkcLF5Dyag0akNnS69YOAABMm0qWDfb6seU0ckRzynyS9sLzlzSbph5E0rcUBA8OxJLTU3Fl/z1MbbsUKy7MRK3mAdJ+/8VvBQDk53IR4jZO6VxtBzRF2wFN0b/iZADAsfD1Kt+3o80IiEViDJ7dHSMX98G/ay6iveUwNOpQCwuOyyobtrccBgAYtbQvKlTzxOoxu5AUrVyxpKz5mjoStdwegPlD9F5QSFnlW8Ys1PUg1QxCY3xgZ94VAMCkW8LNaiK8bRdL2xp6RVHGfkjqipqutwCQiicAwBMm4H1iO1RxOY0KdisgEuciNMYHNqxt+H3lN/i522PnjNJPPqw3ci1e7J6quWMheh46pnDu/fdkRGdmwdum9JRTxtVuCO/tq0Gn0bC5bRd0rCAr/mRvavY/9s46LKqtC+PvMDN0d0mqILaiiFjYYge22N3X+ux7r90d104s7C5E7EIRQVCkRBrpnvj+ODIzhzmTzBDK73l4mHP2Pnv2Gdhz1t57rXdBk8GEqaYWAECdzv8KzCspwYJHtxGV+RPxudnILaZWgfndue/3RnKlGqolxz2HVXYXZMLBgXjuH94/TmLdM+uvIOJNJD4++YySIhasHM3QaWQ7NGzjDOeWtSVeLw4ul4tzm64R7Qd+Rn52AcztTNB+cGs0bu+Cph0bSG6kihD+OhLnNl3l3Ye6lhpcWtXBoL96K+0+stNzcHDRaby5+wFZaTlQ11JD7ab26DKqHbr6tJfcgAT2ziJ0rvusOIpr/44td3vyUKWN6VljPXmv25ZzMPyuxITG4042X6i8oYcTggM/Y9OkAzgdsU2ovqaO6KhzAzM9scel3D0RCA6bg20PlqLer79Lkw4u6GM6CS9v8zUvT68nUpguPDQJHQcT8lVHP25E6MuvmNd1rZR3WHGwOXkISeyFBuaXwaSbgkknT+CcTY/xXqsJJAPSVCUHQ2kwhTN3NrC4wnutQiP+BhEpY8Dm5kOT6QQAoKvogEZjYOK693i8izqhQ3XkbPBH/K+DeJUARTK1aUtMbUr4jc58cAN+EZ9wpMcACVcB9Q/vIClxtD51QGl9rMoc3SB7Eh1Kfjm/5uUUYtfSC4iNSML3b8kwMtND624NMX5JbzAYdKmbe3z9PW75vsC3sB8oyCuCoYkuXNs7Y8xCL+gZasvcPUX1q4aKoyuT8Jlv078lVpwnJvxz2q1A2IsvQnWjQuIQtYifWvvgx82wrSedr7cg3hYTkZWWI3T+R2QSfNdegu/aSwCAKZt9MGC2l9i2ru69iz2z+c/riRtGwvuvXmKuEObshis4suws73jatjHoN6O7mCsIRN1HXlY+3twNxpu7RCKcKZt90H9mD9BkCL4t/bsAQK9JXTBrD6Eoc2HrDRxdfhasYnKOh7ysfAQHhCI4IBSbx+9D4/Yu2PRghdTvV0rZDIi6mpWX0bhKG9MnLr7CxdtBaNuyNiYM9ZA6A+KfhIub8CSjXsvaeHq1/BnKRHF6PZEtam7nNWLr3TjkD6va5jxDupT6rapW1rJS3GyjweEW4EvKJGQVPkVT6xdQpQsmhaAJvOK/fh/vjmJ2Eiz1pkOTWRcsTiZF68LhCUWs76CBjrgM/sRi1pqpYLHJq8M3n4fh8M1XoNGAi6uJWbfrhK24uHosxq8/i7q1TBCXnIEbGyciK7cQLDYb3xLS0bKeDX6kZmHqFj8UFpfg2JJhsDQmJkixSRm8a/fOGwQA6D7vPzhaKT7Yh6FSsaEZLA6H955zXVtj/O3LMreRVVSIhNxsRXetSjKy1d9IT6a+10GNl4q87na0+KRXWjrqmNx1A+K+knU4UxIycOVoIK4cDQQAXApdBw1N6vTVt8+8wOkddyn7l5aUiTvnXuLOuZfQ0dfE0j2j0bg19XdLqZTdrLXe6DHMvdz9khZBCb1hM7rAZ5586b5rIPP08mvkZuZhrMtcZKVKN04nNpqPY+HbYekoXaKf3Iw8DDAdL7niL/bPP4F7Jx5j/zvRikx9p3UjGdMHF52S2ZgWNKQBSDSk5bmP/fNP4ELiQegZy54hOvR5BADg74Gb8fyadHbIrD0TJFeioGwGxMqkSgcg+gx0w9VDU6Gprore4/ZWdneqJLpGFZsOHQAy04Vnt1TkZuVDV44Vo8pEhaYBZ7OTMNLqjeh00YaEIMXsJNgbrkEt/fkw0uoDGk26OaoqwxJcsGFjsIT347+TSK4QuGcmr94GX39M6OWGsV5ueBfxnXd++aFb+G+BN7w9m6BZXWLF5W1EHN5FxONTFBFYp62hhiWjOmPz9L74++hdymsB4NaLMMwd0h7dWjpJ1XdZqG1kpPA2xeF6fC8WBdzFyqcP4eV3AvNbtpH62n+e+WPbm2do63sQLS3Iq1h3or/iyMd3yC4ugl/EJ9yN/koquxD+CQBwNCSIVFbVEWVIl5efKdlCBisVW+efFVmWm1UgVf9yMvOxaorkVMJfPn5XSL+k4eCaq6TjGkNasXx5G0UypLX0NNGsU0MMmOWFtgOpU6KvHrZDqrYLcguxuOc6ofMMJh0dhrRG/5k90LiDsHRs1MdYlBRJJz9bUUi6j47D20BNQ1WozvK+8sm0psanAwClIW1mawI9Yx3QBCRbLOxNUcvJUq73qkpU6ZXpQVMOYPOygZjm0x7TxPjV/CmpljMpZuAMZsVvR+oYaEHVTA9HP24UW09LVxN5WfkKe9/1Ky9j3rI+yMrIg7GpLtJSc5CcmImVC87C7+4CvHpKbPWtXX4JVx/9D/53Q6Cjp4EWraRzEeKCDRqIz9Nabw4iUqSfzetqED73LE4WilnSZTCsZ+aLjwldkVP0DjpqhDYmnU4YwZpqfEmx1RO90K4x4cPfac5ePNxO+LwP7dQUjlbGcLQyhoMlYbDuvfwMXC6QX1iMcT3doKHGwIFrzxGTlIHsvEJem4LXAsCmM4/waCchufXvsXtS37cgFjo6SMwRnmj1q1+PojaB3bENiBmj2GxpH8byU9z/06YTqaw02UrZ3wA52crcFh5C7Xa3J1Y9xzUS1jEtLfN2rhzfybT8fBhrit65i8/OhrUudVrqsivM8iYkKcsIt78BAOtPTxVaMfbdeQ8nt90BADy9HQwuh0u5rew9pSOS43/iW9gP/HN4AnQNtEjlYW+jMc97FwDCbSPyUzxqi5Ftu3P2Je6cfVnufkni0qHHuHSIL/8maRW/Btn5Xw9iZ1TPRBcXEqhdsgL9XmLj2D28/AqR76Mp65Wlr8EY0vHsvRPQc2JnkfW7qQ0D95f2dk/tUVh/eymadaZOyz5q+SCcXOXHO35y8ZVI478sL2+QNZ0Hz+8jtv7dY48Q8YavOsZg0nErn0I55TjxS/A+wl9HIuhBiMj7EEVuZh4GmBDPTktHc4z9dwjal9mdLiUjOQuJ0VJkkKsGVOmVab/9k2BnbYT9p56g7SDJused7+yugF4pH0NzfXx+I5yK89NzYb8wZcBQFT/HGrGwDxJjUnFijfjt8x5j2yMuIgGBl16TzseExsvVryE+HmAy6TA2JYyCsI/foaOrgewsIqDPztEUdo6mKCggAsds7U2kNqQB4HPSEATFN8fr2Nr4nrkFja0eSb4IgKPxNnxLm4M3cc5IzD6AWvrSZahTpZvDtdZHZBUE4G1cfbyPd0da3hWheqHRfPk2QTcMNYG/k625AXZffAq3erZoVtca7Zs6AgA6zNqLI4uHwX8HOehUrczfuJap+NTP0vBk6gTMaO2GBuZmoKuooKezEyIX8rfh2l/8D2399iM6+yfl9S+S4uB+YS8ufSOkGXteOwa7Y/zVEd8vH+B2fg+uRlVOlq2KwmnXDlz6HIZep4mERvHZ2YjPzobDdsIg63biONwO8iXc+viewqBzRPBnWn4+xl29jD6+xAMz8udPeB47gothlSN36fvmH0rXi+GzusLM2pB3fGzzLZFtzFg9CNsuzRYypAHAxdUenv34kxtp/b0V0S9RBFwL4q1K9xvbrsaQVjKiDGkAaDeoFW7kkBOD3Tkq/nv94P/Ixua07WPEGtIAcLeIHHxdauhTMWrFINLx2pE7xbYtyKqhZFGACeuGi62/ZSL/e2La9jHUhrQAstyHOHIz8+Dm1RTHwreLNKQBIi7LpZVwjFF1pEob06t23EJcwk9MGdkWT/yUm6K3KrHgv4lIT8jAlimHEPIsAi9vvcdgu5mwrWcl+WIxcDlc5P5aKS7MLxJZr99UImXwFPfl+PT8CwIvvcal3XwXAa9xHcBQZcB3wzUs7rsJAX6v4LfzDkY3WMBT7wCA0cuIoK+1Y/bh0u67+PD4M6a2XoEp7svl6r/f6ecY0Xc7ZowltF/3b7+LoNdR0BGxcnbqSCBG9BWtSFIWF3M/NLN+h5a2kahjsodUVlado7FVAO+1sVY/1De/ghY24ailvwCWelPFXlsWa/15cLUJRVPrF7DSmyVUbm9hhAFLj2LgsqNi1T2O33mNKf1aY1KfVpjSl1hZPbV8BNpM24nF/4k3Mo4vHY6uf+3HrO2XxNaTxJw2rXHFZzgi5s/Gjj7kYJzYnEw8GTQFfW6coLxWk8GEtbYe/npC9PVmnzGk8mYmVvDzGonZgdfL1ceqTgmbjYZmZrgxYhRleRGbjcN9+/OOrw0fiVMDvQEAXU8cQ2hKCtLy8wAAA8764tGYcfCqU/EPLFU1BgzE+FzOWc/XNg688V7u9xm3iJ/p9EvIdzE1ldMvTW1+0FMfp4XYMJsIeus1ygOTV5QvhXsN4jkWLv33eyk3Dz4UW35hC/n7pd90ycF9ANCyR1PSsbhdWW2BiSGbxZaqfQAkFxIq1wxBbh58QDpWxn2IY9VVxe44SiK3JFHopyKp0m4eyyVExv6uNPV0AY1Gw33fZ7jv+wwAQGeowGfZAOz+i9oQEQermIWxTRYh7UcGuFxiC6ef+RToGGihUVtnLD81g1R/6PxeeH03GDGh8Zjfne9vNWAGP9XuxpuLsHbMXrx/FIb3j/grhYK+UADQcbA7/M+/wIElhP8hTYWGCasG49Dy8zLfx4IyDybf68SqZ7/BhHKDmQUhv3bvJREVvHJ9xcvKKYKysnTd3ZzR3c1ZbB0AeHOQOKerxX+4O1ga4elewkBfN5lft1NzsnFFowH3tk4pV7/Ly4yAq3gyaAppNVoQbab4h8fvhAaD7+bDBRcFJfyH6PXhIzD68iVcGiosc8blAkf7DYCLCVmJRoWm2LTY0uDaQbR7DwDSCnBOlvyZFnX1+YZJXk6hmJrK6VepG8jnoBiUCKgWTPtHsoJMZdIvcC10mRo44U4O4prx9j+8z4iClYYRzrdZSFkGAM+6UI/TfoFrcaXdEuV0ugzSBhOa2hgjJS4NAJDzM1fq9mUJwHPzaorXt/mTr6CHIWg7gNp9o9OwNri6l79A9eVdFOo2dxDbfmJ0CunYo18LsfX9zzzjvVbWfYjC3M5UpvqK4HJMf6Fzo+q8rLD3r9LGtDx43t6F9uaOOBf1HjtbDUQXK8IIuRwbjL+DbsPbvinORweBCyCkPyE/Ntj/CIo5bIRlJsFOxwgxOen4Moi/etro8jo0N7aBDlMNb1LjMMCuMRY07ET19grjdtYRyvO9JvDlAgUl8QRZdnI66ZihysDJsC1Sv7e2niYOvBa/vePiVhunPkvevlx4aBIWHpokdH7Q7JpgnD+R9hf/w+Weo4iMdXeJLcXBt0/jfI8RmNqwFTpfPgR9NXUig931Y6TyPxXvc2cx060VmHTCn7/j8aNC/tG9Tp/Eh6nTcX/0GCz3f4CPycl4Nn4iLg4Zho7HjmJM06ZwNDSkal5p9BgmensXAHQN+PdQnrTlquoCE49f/p4V3a+UhAz8NZC/XX8raovQwoIyWBN6AcEZ0UJGrzSIMnh3uxKz7sFPhWNiSss87otedawoQ1oW7OrX4hnTybGi8xy8uhlEOh6/VrwbhSBdRrXHrpn85/btw/4ijdDpO8Yi9HkEIj/EAAAWe63FxWTx2TYX9yDLyS46NkNETeI+Qp7ws0Yq6z5Esej4dMmVKDh19AlGjm0rVd3CwhL07rQB958tAwC0MJkHZ31vud5XEfxWxnRcbgaudJ4IF31zrGzqheZXN/KM6UVvrvEM5GVNuuFqXAhWfbiD5U2642t2Kp73+guNr6zHvW7T0OYmf+tobfA9/N3UCwPsGvPO1fVbpXRjuoYafkceD+Qvj5/rTv6CH+7UBMOdmvCOb/chi+9baxOyfooOWKxqRM0h7zq8nEh8ZiMaEd9BbyYJ7yB8mEo8vIw1NbGvFz8oqY6REfzHVE4SA5s6ZgprK/JTPJaPOYDMdOlXFUWhyH4BhAE/2oNI2GRsro+jT5ZWiCE99uUOfMkhgp1LjVvB1eKdEddhqWmI3V9uoZNZIyxvwHdfKa1PtfpcHqj6Ucryj6cRnBEN0ICdzSfCTov/d9gafgUZxXl4khqGpfW90cW8idD1ZTGpJb1KkKBLhDi3ivunAknHLbpJ7kcp6lpkGcWIt8JxT4JsvLecJ1knzWp5wrck3msajSY2MLa896FnrMPTpJZ0H1TUby2fKtTxQ4+hpsaE9/BWYutFf0vBJB+yr3xlGtLAb2ZMW2npw0Wf2PahAcgt4fsFazHIW8R9bRpi+bsbWN6kO4zUtUjbqoJZ0c5GvUMhm4X/vb2m3M7XUMNvzu9uBNdARku7/AkUvnyMw1Kf/5Bbxt3C0FQX9s6WMLbQg46eJvwOSBcsrKh+CeLlOI/3Oi0pE73rLKiQoMOjrWbD4/4ikQbxncT3ON9mAQbV8kAhmyzX9qzLBrGry/Iiqt0OD5fgTOsFsNAgAp37P1mHva6TYaFB7JZc/P4CjzuvBYNGh8f9RbgS/xJ7XMW7nVnYK3ZSBACfX5ElLYfZThVRUzKSDGTtMgG1F7beEKk5/eTSK9Lx/EPiP5uKvA9FYmikjQN7HkBNjYE+A10p69y4EoQdm4jA4JuPhDNNX44ZAA26EUw1mqCZsXwr5PLwWxnTdDGrAXkscmrgrOJCWGhSZ/gTxFxTD+c6jIGBWk3CmBpqqKH6kFf4CFrqnviW4ApHS+UlcVIWXC4XswUCiAdO9MSEJb2F6uVlF8hkTCuDCUt6477fG8R+IVYPR7n/i5MvZM/opkjy2YXQZhDB2ep0poTayqWEw+YZ0gBw0n0OJr7egzOtCWEBdboqGDTCjclSwxAfMiRL2MmTUEQSGUlUCbeUx6gVg3DyX0Im7+CiU2jc3oXSd3qdgOJHt9Ed0EVCCu6Kvg9Fce7aHAztuwO7tt7B7m13cO/pMl5ZURELG/69gicB4aCp0HDvCXUeCKaKFhgqGrDR7lBBvSao0moeyuRR4he0NrWXWK+dmSP8EytGkq6GGmqoQVFoqZfGV0ivFlCVeP+MvLpGZUgDAEff4y1KAAAgAElEQVQKP2llUq+ZHQZO9MTKA3xd+rSkTLBKKvdzN1Kl1hWvDDQZZBcIbYYGkgv4Bp+BKn+VVjC7bEXDZnMq9P26+nQgHd87HkBZT/B/qduYDpR1BKno+1AkW/cQKkZcLnD/9kfe+fkzTuJJQDgA4O+1ol06XE3moKnRFDz8MUe5HS3Db7UyLY69rQej8eX1vABEFpeDsAGSM9wta9INLa9txoXoD6irZ4K0wjw8SIggBShWFpHp6bgV/hWvvn9Ham4eknJzUcRiQ1tVFVZ6ujDU0EArG2v0dHZCLX3Jq/CKZNPjp7j4KRTFLDb0NTQwvEkjTGgpnOyiLKeCgnHozTsk5+ZCS5WJDg72WNnZEzpq5UvrK47YjEycCf6Ip9GxyCwsRFpePjSZTFjr66GVTS3UNzNFXxdnyQ1VAldCP+NW+BeEp6YiOTcPDBUVmGhpoZGFGdra26GhuRmcTRSfIry6EpuRicuhYQj6kYjI9J8oYrGQW1QEA00NGGlqwsnEGNZ6enC3qQV321pK70/pGI7JyMCnpGTeGFalq0BPXR21jYzkHsMJ6VOQX/gYduaBkitXQQ6u5mcQHDpDtM5v4q/Asspi1dGJAAALWyNMXNqXpzHdu27FuHuIgk6rOmtl+SyyFGtOSQHMNPR5xypVZF1P11Cb5ysMAPdKypcFUxJmtuTv5mv77mHGznGkc/FfyEnAGrSR/Cyq6PtQJJbWhjhxYTrmzziFjauvQVWNge0bbiE3l1DqOX5+OiytROdFMNcg7IwhjvcrpL+l/FbG9IPu5OhWQYO3s6UTgvsT/jXLmnSjvK60ftl2Xvcha1yHBPKl4LqoeONU1F6Y2ZGlqKjoouKN+5wLEuuJ4kXsd8y5fgvp+eJ1H7MKC5FVSPzjPY2JxeZAQiKHSafDy6kOtvSSX0mj9sZtpOM2drY4NpgvAXUzPAKzr5ETHWQXFWF9QCDWBwRic8/ulBnxYjIy0fkgWZ0ks4CNK6GfcSX0M8y0tfFs2kS5+12Ww2/e4djb95QZ+0r7HJacgrBkQo5o3o3bAIA13TqjfwMXqNIVm3my7OfqaGSIu+NHU9addPEq/L9FUZaxORzEZ2UhPisLt8LJOyqzPNwxy0N8YIcohpw+h3c/pMvsWBbBxC0VTTGbjeFnLuBDgnjN0bS8fKTl5SMilTDM9r7g+yhqMJlo72CH9T26Qlu1fPJ8L2K/40Z4BM4Fh4itV8DhoKAkF0k5uaQxDAB9XZylGsOWRvsBACWsWJn6yGDQwfoVpFWZK1zfI/mZ0Zp6iNbJFsw0WNkMmNAevUZ5oK8z4cM8uOky7Lw6F+Y20gfLyYKdlini8it3MiEN6nRVJBb85PlI+7zchp3NhVWeKpu6ro54c+cD7zgxOgUW9sqVees7rRtJJi8zJRv6pvxdhWW9+cGczbs0kqrNyrgPRWJhaYDTl2Zi1KDdWL2cyH3QtoMz/reyH1RFJJUrYKdDg25E0pfWZlpUSH+BP9jNQx4WdvkXkxrPw6ZxeynLu6h4k37fPfoIw22nYMPoXbw641zmwN/3qdTv+Tw2DuMuXEbtjdsw6pyfRENaHCVsNq6GhaP2xm24GvpZ8gVS8DSG/6B22rxDyJAuy/ybd1CnjOHosfegkCFdluTcXDTfuU+k8SstEalpqL1xG9Y9CpSrraV3H8Bly06MOV++5CaS+JYunCXwVVw8am/cJtKQloSO2p+j03whJBSt9x6Ey5adEg1pSRSUlOBOxFc02b5HcmURCI5hSYa0JCSN4RLWd9JPfJqPTO1bO/Ifum8eKeZ7Qh4s7fkLFF8+ik7G8vi6/AlflIGqGgNb/Aht95zMfIxtv4an769oTrrPxeTa3dDh4VJMeUP9XCrLvq+3eUGCPwrS4XF/EU7GBPDKPe4vgsf9RUgsTMO6T17YFd4Jx74NIJWVfV223dKy0nYfdlyFA9/uoc/j1ejzeDU2NhmDWppVb8es8wiyLNs1ASNXWUzfQVbbWd6XbzwfWXYWCVH8SeU/lxZI1WZl3IcyOOk3A84ulgCAWfN7iDSkAUBNhdi5e5y4CNpMiwo1pIHfbGVa2Wy8TwSUJMeI1qkUJCM5C+293TF5M3+F8UjYdnRR8UbH4W0kXp9ZWAifcxfl66wE5t28g9jMTMzyEK+5Ki0r7/uDzZFuFYsLwg1kQfs2OP0+GMm50kULZxUWou2+Q3KvdK56GIDj7xTz4H0aEwunzTsQMX+2QtqTxNG3QVjjX74VuLGuzRTUm6qN6659yCyQnLxDVlzM5FvZabhtNynpiqKYd/MO5t28IzQefqSPh53ZPd4xDbIFnw2b2QXrZhDJoTbP80XH/s0rROqtLCNnd8O6mUQ/Dq+7jkGTPEnlrBI2+jgpTtZNkbg0t0OvUR64cZLYUejpOB+3oqTX+pcWFZoKRtp1wEi7DkJloiTvptbpgal1RO9slMraHf/mjWH2F6CqoiVUJk+7KxsMFVkm2FdFSvXJiudQD6wbxV/8urj9JiZvos5EqkhU1ZkoLiS+IwSl6M5uuCJUTxo8h3rAb9tNfA0iFl4q6j5kYeFs8anNVWg0GJnooHlLB6Sn5cK71zY0amoLOp28Brxxx4hf9QlztqeN7IntFEHNyrQSGfq/frBvYIutE/fJdb2+umIlnMqy65nisgOd/fBRciUBTr0PBgBse/JcYX0QB4fLVZghXQqbw8H5j58U2iYVZz58LLch/adwISRUKYY0AAxp1ECu67wb1ldwT8g8jCTrwOppkY0WuopsvtYe3clbyTN6bcWHZ18R9i4Gj64G4dKhx1gz7ZhcfZWpHz3I/Vg38wTycwuRm1WAyE/xmNBxHbhcLmzrSpcFr6IRTCXO5XIR9Vk+N6nKIo+VRjKka1AeHv1aSqxj62ItU5udRkhesKtM3r+NFvvz7k0U7t0KxuljT5Gakg0A+Pg+VqheVaFmZboczPNcCQBY0nMNVl9fjMWnZmOcyxwwfm1FzPNciaToFEzbJn/SBC/nukK+r6WoMRgY2bQxejo7wVpPF4aahAwSF8CzmFgE/UjATjEGMxfA2keBWOLZTu7+AcDFT6Fg/9rGdDQyxOVRw6GpysThN++w7hF18FNecTFyioqQWcg3fJZ2bI+xrs1Qwmajzb5DIl1aTgUFY2SzxpRlVOx4+gK7nov+HNQYDMxv54H+9V2gr8GfwKTl5eNscAgCoqJFugosuXMfDc3NUM9Uss+8PHxOScXyew8py+gqKuhTzxlNrSxgqKmBtNx85BQX4f7XSHxMTCbV1SvnxOzciCEiy5Jzc/Et/afSdlGk5eKnUCy+fU9yRQBt7W3hVssahpqa0FVXQ2puHqJ/ZuB2xFek5uVRXjOiqfT/c4Ks6OyJE0EfKMtKx3BdEyN4OjjwxjBA7EydePde7BgGgMmXrpFWpw20yQFM5oayBcHR6SoYPc8Lx7cQLltRYT+weKR8CwLlgU5Xwej5Xji+mehH4I0PCLxB/hwtbY2x/+5C9LD/i6qJSoXBoGP3jXn4a9BOFBeWYLrXZlz/ugkMhmLjLUTxMeMi3qWfQm3djkgq+IS0wq+Y6uQPADj2bRC0GSbQU7VCPusnfuR/wLRfZQAQ9NOX9BsAmhkSSZYOfOkONrcELvq9EJUTCGe97nA3mYzfhaEL++LsRn7w63C7afCNkc6FRl7+d2IGHp3lx0Wc33wNbQeS41s23pNN9GDALC/sn8dfpR1uNw17X68n+WP/jvhF98Ig+xsV/r40ZflyyUiV6ERVZfiZC3j9PR4AMKO1G+a0aS3T9QFR0Zjgd0Vk+RLPdhjXQrLSBiAcKCdIxII5QlrfV8PCecF7ojDV1sa10SNgrEXW8j7+7j1WPQwQqq+vro63s6QToU/OzYXH3oOUZXQaDcFzZ0CdId2csu/x0wj9FZBYFp9mTbCisydlmTRQfa6RC+cKnTfU1EDApPHQVJVuuy+nqAhjL1yGT7Mm6KNkRRJR/xsVEYCYnp8Pt93/iSxXYzAwvEkjLO0oXp9VkIyCAvx14zaeRMfCwdAA9yaMkbt/gmPYSlcXBwf1Q11j6YPSAqKiMf/GHdLkUxDBMVzCIvsXx6eNhL257DsbHDYHrx6GwnfXfcR+SYK2rgasHExh52SOrt4tUaeh8tVOSrl34TXO7rmP5PgMmFkbwNrBFDNWDYKpmKj+qkrId2s4WbyAKkO5n9+RyL4YYX8KanTJesyHvvbChDpkA2RvhCemOZH1u5+l7IGRmiOc9bqLracsujL5uy5tB7hh+TnpvltWDdlGSnwiSd1C8H0AIsHKmdh9pEyKVNw9HoCtE/9D7ab22PNqrdi6ZemmNgzcXzKPDCYd9T2cERwQKnWfqXh1MwjL+5HTwk/Z7IMBs73EXpf24yc2jduL3Mx8qe6j7OdVmeohz5NXo57+UIRlnIaH+UpxVRXqu1ZjTFcDuAASs3NgqSu/SH3QjwQMPn2OskyFRsOXBdJpMooymAY0cMFGr26UZeeCQ7D07gORbYoztsproIm6/ubYUXCSQzJuvN9lPI6KKVefqBA3SSllb//e6FqnttzvoWwqy5imUpAR5J8uHeVeVVYUihjDAOC8eQdYFLEJgmM4JrkryWc6Jqkz7MxFjz9BrsUORB/bitlhuBLTC6oquvCy8ZVcuRyUlLAxacoR/EjIQGv3Ovh7RX+lvp8kQr5bw1R3FrILHqCO+T2k5x5FQsZynoGdW/gUyVkbUcSKgoGWN3TUO5GOTXSm4VtKH9gY/QcNVcIVJiPPD2k5B1HHnB9oxgUHRyL7oZidi66WK+Gg046n4VzCKYB/0gZkFn9HTkkSijn5QgYxlZF84Et3sLhkmTsAv50xzeVysXnCftw/QT0JNbYyhApdBekJGZTpyes0c5DZmH58/gXWjNhBWTZglhembJEtkLiUTeP3ib0PDW11ZKRkITdDeEdO2vuoSsa0DCjUmK7xma4G0IByP4SbWVlCg0m9mslRwIRqbfcuIsuGNG5Y7vbl4cbnCMrzM1u3ksuQBoDDg/pjX/8+lGWSVuDlha6iguNDBlZpQ7oyEWdIHx7Uv9INaUAxYxgAXs2g3k4XHMOChjQA2JlL5/qiDK7FDhRZ1s/uhtINaQAY4bMfu3f64N7thZVuSJeir9kPNsaE64yRNtkN8Hv6NDiaXQONpgoL/ZVCx1+SPMHlliA2jS8VqqnaiGRIAwANKhhf+xqmOvkjKicQ+yI68soOfvVCN8u/McTuMCbUuQltpnTBtdpME4yrfQXTnB6Rfn43aDQaFhyeikXHqNNRp/34iZS4NEpDWl7aD3ZHv+ndKcvkNaQBSLyP7xEJlIZ0dSW9KByXovshq7hi/alrjOk/iMFyBlBJA0NFvn8lRyNDBfeEj6BWsCBTWrUoV7td6jhSnr8d8ZXyfHlZ2L4NPGxtlNJ2dUfSRLC9g53C35PFFi3Tpmzk832vnK95LqpGFra0tBxoaSkv6ZM8cAEixRsFlgZrEZ06FNaG2yiPAS6cLd/C2ZL//UajaVC0xKeL5TJoMvjftXQaeWElr0Q6hSobrZaIya2YoPGqQKcRbeE51EOmaxq2rYdh/+tHOjds5mF4DtmGh8/CeedCIhLgNXo3+k7gxyMYutVGfq/mYDmaAQC4mmoobmIHz6HbsHQT4cfdZuBmvAuJQ+fhO7B4g2j3Tar7kFWVp+x9VAdeJa8HF2zoMiv2mVkTgPgHMbdta5wK+sALFqwKDG8iXoTeRl8fcZmZYuuI4ktautA5I01NqEnpIy0OhoqK0HZ7MVs56YPHS+nP/icy4wp1oIkKjYYbY+WXgkpMagkL89dyX69M6DSaVGM4r/ARtNQ98S3BFY6WbynrPE9egZSCD7DUdEdiwSvQwA+O+5H3FE+TlsBEozFUVbQRl+uP4bX5BpxvpBtsdboCAHKK46DNtEYb8zUAgLCM4wCAEk4O77WLAV8iNCbnLp4nr4A205rkVuIb6QYDNSewOAUwUKuNuFx/tLXYgFpaHfAlyw/F7Gw0MBxHqi/YJ0HOnH0p9HrYUCKoq6iIBa/eW+DZoR50dNRx9VoQ/v17ANoIJIfp1HU9WrnVhpoaAzQaDcuX9gUAvHgZieUrL6KnVxNkZxfgcWA4/O//j/qPQAFdRQ+5hQHIyLuAOub3EZUyiPhM0nxgZ3wcmflXUVjyBYmZ/4CtOxtZ+TdIx3XNAxCe0BzGOpNhrCM68cneCE/YaLWAnqo1PmfeAptbzCtjc0vwNGUXVFW0EZJxCeYa0u0etjGdiSORfeGftBH19HqgkJ2N6NxnFbY6La/7gLTuIFQsPjkTi0/OxKen4fj0PAKBfi/xPfwHQKPByFwfBub6cO/dHL0mdYGmrvCkZtqyMzizi0g1f/DMU3TyAGYsPwtrCwPcOs5PEDf77/No51YHTy8vgP/zCHRs7URq58FTviH+8Fk4HvjOxtV7wTLfB4fNwfkt13n3UVxUAn0TXVg6mou9D3Eoyq2jpISN4wcDMGFaJ7H1/O99wrp/ruB2wGIwmOSAXnWGIfJZqXiVuhGtTBcrpF/S8Mca018jkzFp2jHMmdkVfXs3rezuVAjaqqpwt7UhJVqpbNo72Istt9DVlsuYFnWPO/v0lLktKia0bI79L98Inf+ckqpQZY/9IlxKaiC49zWS8vzV0SNkCvAri+DqM5udBDrdHD8SXWBlEQYamEhO6QoD/U1QVW2M/PxLUFExQGb2apibUiuvKBJpxzCbk4GiklCoq4p2c4nJuStkIJfyOHEeWpkuh4NuLwBARtFXPEqYBU/LnQAApoo2PMxWUbZbajhHZl8jGdGl2Ol0w/PkFZTXZhRF8Pp0/lt7vEz+F7UcOqCu3iD4RrrxjOmfReGopdVB5L2VGs4HDwfwXpeipsbAw3v8hCOzZ3ZF956bcecmke1246abmP+XF3p0F57sL13uRzKev0WlYOH/zmHjetGKN4K4WBFBZaWGsIOpH6k8v+g16lkFIzPvIlKzd4PFTiEd65v3hbPlO9I1VMGMggZuW9NZIstaGlOrTYkykMfVvkp5/nfl6MmnOO77HO3a1MW/S/th6MK+Ml0f852/qOPsSMg4fo5MwuBe5EWSkPAEdG5TDynpOWjgRCQqWbrpKhJTsrH73yFQUeGvKrdobAcA0NWRzegFABW6CoYu7CvzfQBAYkEGLDSkC/o9E/sYw2ylD/gGgCP7/eF39hXGTPIEgyF6R61j1wZY988V7Nt5HzPnkV1jOlrKpl6kKP5YN4/ajmZQU2Oia2fpNGA9u4oWq69O2OjLpjkrDeVJrW1noC+2XEdNvu3ZDQFPKM+72cim1SmKzrWpXT38QkIpz8v9PiJcSmoQjyInNEXFxKSJw8n4dfwKTGY9qP4K/mIynaCu7lkhhjQg/RjW1RwANWZ9WBkfFlmHWUZHWJNhRjp+mbIKvpFu8I10w+3vI5GYz1+tr28wGr6RbvBPmIm4XH8oCi2BzGXqDGOUcPj+nNpMa7A4BQCAgIS5aGMuW5CXINdvfMCESYfhPXQ3uvbYhOJiFq/MP+AzpSFdSscu63k/Eycfwbsgxfln1rMiVhv1tQaijvl9oeMaKpaTZ1+U6/pV8/vgTkAo4hJ+YtVOIr5jw+L+WLHlOsK+JiIk/AcAYO3Cvth26CHyC4rxPpSYzCelZsPBxhjZuYXY9F/F/u3XhZ1H3yerKcv8vj/DuFc7kFhAfCd6+i/GiBeb0e9X/eUhp7Dn600Mf74JAJBSlIV+T1bjZ3Euqf79JHLuh8f+RMZVcYa0IE8fhwudyy6Ow9lvnfHwR8UkVCvlj12ZptGAO9el0yZ94B+m5N5UHOUxfEWhiMAqUTBo8s33PqdI5wMoL/aG1LPzt/E/lPq+NfAplZori6BWs7zo6S5EUnI7mJsFIjNrBbKzN0FFhZj4qao2g6ZGX2Tn7Iauzgxk5WxBcXEwdLQnQUdb+Xq70o7hbwlNwWITeuNOtagThpRw8ssc55COB9rfhRqdesLrYuADFwMf5LGS8CFtN6JybqCDRflXhQRdTcrSxeo/PE6ch05We1HI/gkaTb7vs5lzTqJr54Y4dGA871zHLut5rw0MtJCTWwgdbWofdVncOmqo3nA45XOLbN6Q77t77xSxQ+DayBYB58n2R6tm9vA/Syjy2FkTu2qHN/Jd1W7/cgl5enE+75yne10oi8E2bbHYZTBl2aBaHhhUy4NnTJdw2DjtPh+JBT8BAKsajkSb5IXwbU2kP/d5sRV3OvwDr8d/41b7v3n12zxYiC7mfM+An+nSZUMuJStTOBfFw4Q5GOoonXqRIvljV6Zl4e27qpNlpyqiLefqcXVGlDZ1Wh51ohl5KKvZXQOZMBETpsYW5c+Ip6szF+ZmRMIhS/P3MDcLhJXFr1UTeq1fdYiHm7HhEViav6sQQ1oWTPX/gYPFKzhYUPsUE5ANhbLG9Y+8pxLfR4thDg/zVUgpCBIq43AVm0Zdg2GMlIL3yGMlwVCtntztfPmShJ5efPeXnz/JagYNG1jjxQtqF6IaavgzkOf5Q32NtI8ybR3ZAqy1KSa7DjrdkVUci08/jyOPlYTcEuqEa4rmt1iZfhcUg0NHAxEVnQoOhwtbGyP08mqMfn2aCdUt666xf/doOFGkow14HI7omFT4B3xG/I8MymsfCfjczZhzCqFhP0jnynLwyGP4nn0pto485BUXIyknF6HJKYjPykJybh6yCgtRyGIhq6AQmYWFyCosQlZhIYpYLMkNyoheNTKmpdFzLg+ikmrIQ31z6eSq/lRE7QL0cFLeao0y+Zb+kzeG84pLkJaXj6yiQt4YLmKxkVVYiCwJ/2OlSVsKiz9CXVV8PIitdhdciekDM41mSC0MhoEaP+ips9V+PElahG/Z16Cn5oCUgveopz8cjrqEr6VfdBfU0uqAInYGEvNfw91MOEFCPisZb1I3opD9E23NiZXfnJLvSC0gXBdKODmIyr4BU41m0GZaSvU5qdH1cT12EAbYyy9FOWZ0W3gP3Y3ePZsgKTkLkZHkjKFL/tcbnbqux+PAcGhrqeGBfyge3iNWo7dvHYGOXdajR/dGYDBUEBz8Hd7eLdGzR+VLMNagWG7e+VjZXag0zsQ+xtufX3Gl7TJwuFyMe70dLA4bG5uMw9qw88hlFfCOqZjg2BUjX2zGKff5ONVqHvo9WY1jrcQHgrq518a92x9RVMSCmppo87SkhAj2b+Eu7AbZ2IiIRdAzFI7VUCbVPmlL5x6bwGYTqgq2NkZQUVFBdAyxYkVltH4IjsP3+J/Izi7AoaOBIo3pw8f4abBP+RI+UyOHu5PqjB/DT8PN5XLRsdtGzJreBf37ChvxAGGM6+pq4KrfLMpyaUjPz8eKew/xPPY7coqExfPlpTxJUDrVdsR/A8QHysmb0GPGlRu480VYck7Sdco2msUhT5ISqv52dHTAgYH8IJFXsfZws+XvkvzI2g26ihbMdcYis8AfX1ImQVfdHXQVHfzMv82ry+EW4k1cfRhp9UIJOxXZhS9Q12Q/DDS78do10uqNrIKnMNTyQjErEU6mov1sZbkHQHlJWzr8dwTxWVlC52+N8ylX8GFFcC44BOsDnlTKGK7uvE/fhc8Zp0SqeFRnHgZ8xuXrQYj/kQEWiw0DAy107Vgfo4a5S764HNy5/wlXbrxHSmo2srILYGKsg5bN7TF0UEtYWoiPa6GCywXOXHiJzxGJCA75jrz8YliY68HSQh9DB7ZEsya25eovm81BZFQK7jz4hKD3sUhKJr4HNDRUUcfRFJ06uKB7l/JJwXK4XPQbuhvZ2YSPfmkAYg3Ko6iwBL06EYuWw3w8MG6ycFZhDoeLbm0J1aDrDxdBXZ0s8/gs6R94mK/E+aiuGOwgVmNfoVu/1XZlmsPhwmfcQbDZHJw8MhHW1tLpFTdpbIMmjQkfpkNHA0XWEzSUS41pwXNlodFo0NFWx8499ymN6U+hhH/n/l3yia9fCAnF4tuVl3xBHEw5NaZrEE9Z31hjrX7IKXoDHbUWyCsOQXzmFp7BHJEynmRo5xd/RniKD5xNT0CFpg4322+ktt7EOaOFDT94Iz3vOun66kBmQQHleXMd7QruiXRU9BhmsRPBoFsgNrkHbM0kr+IWsnNxLGo6jNRs4G2zCudiFyO96DtGO+yCFsMAWSXE6u1/X8dgocttbPncG1oMQ0ypQ0jfHf42GYXsHEyvSyRi8YtbgXxWJnwcdir0vj5nnIKryQKFtlmZZOcUos9g6s8oN68Ih088weET1AHVpQTcXii2vEMPfkrp0rpcLnD+0mvsOxQgVD8pOQvXbn3AtVsfpGpfkL5DdiErW3hsxv/IQPyPDLx+S3zPTJ/UEd79XaVuFwA27bgjdrW4qJiFN0ExeBMUg/Vbb8HAQAszJ3dEx/biXYIOHA1EVHQKXr6JElkn8OkX0udIhSyfUw3CqKkz4dmlPh7dD8WZE89w5sQzMBgqMDLRRXpaDlglfPnZth2chQxpAEguCMK7tB2SDGmFU22toMCnEfiRQLhfSGtIK5vevZqILLt0hfAntJBjlv8hIbHKGtI1VBwm2oORmnsBAJCWe1lsXQ3VusgrChFZzimTEphGo86OWZUpEqHrraaEINvyUhljmEEnVDFY7CSp6j9M2o+JtQ+huwURBW+j1QjT6p7Cw6T9lPXZXBbPkAaAvtaLSccuep5oayp/5rayvExZhYc/psJEvTHq6FaNTIaKYPy0o5Xyvqs2XKc0pMvDijVXKA1pKvYc8EdOrnRucSUsNuYsOiuz20VGRh7+XX9dYj3f8y/FGtI1VBwLlpJ3uVksDpITM0mGNAAsWk4t7cdQ0cT33ECUw+FBLqrtyvSxk88AACOUvP0lCxPHtYfv2ZdYs/46lv6vN+/80eNP8OjxZ1iYyyZLx+Jw4Lx5h8z9sNHXh6WuDjRVmTDS0IChpiaMNInfJ4M+IDhRuqCgxS8AACAASURBVIfr74iDCBWO6oCuujs+Jw+Hg9FGJOUchYUuP50wDXTEZZBlwky0vQEABSVf8DGhGyz1pkOTWRcqFNnS1OjS+atWJeg0GqjC21gcDqqSF//MqzdxO+KLTNdoqarCzkAfZjravDGswWTCUFMDF0NCpRrDiekzYKg7HZrqonfUBPmW+xp0GhM6TGMAQF2dNgCAmLxS+SouSjiijR8dpgl8YxZglP12AICxmi1M1R2kem9paGW6XGFtVRUmzTyO1DS+ggqTScfOTcNRz4mYCHE4XOz67yEuXyMHd6qo0NCkkQ1aNreXyw1j1/6H8H/8mXROQ0MVeroaKCgoJhnEluaS2y8oKMZfi8/hcwQ52IvBUEE7DycYGmjiW3Qqwj4noEhAgrC3907Uc7LAvu3iEywxGXRMHtceU+ecFCpr1tgW1tYGYLM5yMjIx/NXwoGjnXptxsMb84XO11D1YDLpuP9sGQDg+KHHeHj3E1KSs2BsogNTMz0MH+0BVzfRkrF9bM9UVFdJVFtjOj6ekGCpU9tMQs2KxbWZHR74h8HERBeTxhOC5SdOE+lX9++WzSFekiFtqq2FzT27o7UMqaYffP32RxvT9yaMqewulAt9jY4oZiVAS7UhbAyW8M5zwSYdC/IpsTda2kbyJMdK2MqVDawodNXVUZgrLKWUnp8PLVXVSuiRMGsfBYo1pEvHcDMrS5EKMWV5HhMn1Ri2MNpN/DaUbkI+qfZh7PvqAy2GPnzsd+Jh0n6kFcVirMNeAMDp6HlwNxkOOo26nwcjJ0BLQEbvWeppJBV+xdQ6J6R6/z8NDoeLLwKBj+rqTNy5TPZ7V1GhYfbUzvDu54rh4w7wzg/o0wwzJovPEieKN0ExuHiVSPpiZWmAU4cmilRbOHfxDRq4WElss8eA7aTjv2Z2RR8v0Tu1Hb02gfMrXutzRCLeBsXAtZmd2PconWD07NYI82d3F6sQ8TYoBvOXnucds9kc/MzIg6GBFmV9Ue4Zgm4dNT7TFc/oCe0xeoJsiV8qi2prTFuY6yH+RwaiY1LRvq2T5AsqiE3rh8Cz6wacOfcSk8a3R7jATF1XhhSdnQ6K3vpb2rE9RjdvCpUa6bQ/jrqmB/Amrh6aWZOzL7qYncOrWHvoqLlCQ7UucgpfwVx3Iky1h8BKfy7ex7eCqfZwJOUcgxrdQkTr1Ys6RoZIoTCmw1JSYaMv+2qdoul08ChiM6izd6rS6fj018wKGcNxKf1hYyreLQgA1Ok6JMN3sO0aUvm0uqcBAE0NiCyiC13Iftgz6pJXhPrX+v1WkhWJYDIQFRoNZ46Klla0tNCHigqNp3nsd+Wd3Mb0gl9Gpv/NBaSselQMGdhCYnv7DweQjmdN7SzWkAYA/1sLSIbq/KXnpfI3ltYn2bWZHbp0rI/7/vwkWkdPPsW8Wd2kur489Kg1G7e/y76jDAAX//PHwMkdFdyjGiqCausz7TPSAwBw/Je7hzKRNhtPKUaGRADUp9B4zJlPBOMsnNdDpjZEPYSPDxmIsa7N5H4IF3Oo/UxrqB7QQAeXWwKGCtllSEe9Jdxso+FifgH2hmvQyPIBTLWJ9MaWulPQzPoNrPXnwrVWMBpa3iEFG7rZRqOxVUBF3oZCaGpFPSm4//Ub5fmKRtQYptNoCJs3S2ljODqxNQAg4rslIr5boqBI+aoXLBZHKOFCciL1/ddA8DCA72bRydMFBvqaYut39nRR2Hv/u7SfRENaWs76vSYdD6CQpKWiVQuyC1BenuKUbQBgyfyepOOg4DiFtp+RloMx7v9gltdmAMD3yGSMb7uKV96j1mzS79ysfIxu9TeWjyJiEIKff8Wolivx8CKxMDLTaxMOrb6KiR2ISeyMHpuQ/GsHHgAWD9uDpSP28Y5vn36Oka4rFHpPNchPtTWmPds7w9RUFwCQmCQsj6VI9PWpt4ZEUarm8cA/DEVFLOhoq6NjB+m/CL+l/xRZ5iGDSwcVhSWK15muoeLgcIugxlBMSvTqTm0javm70KSUCu6JMOLG8BhX6YwNUUgaw3bmjwEQWQ+daiVAjak4I0wUDIYKDI2qpopKVSUri58gR1eKZBWisjHKQxuPOgprSxA9GXZfW7Uk+72+ex+r0L6UnatmSxkYKS37V1zEsRcr4bOQMNr3r7yEw09E78bsX3kJhwKXYfbGoQAAm7rmOPn6Hxz4h9g12nWLUKg5GLAUALD7NlmxppF7bTRw409AEmLSMGll+QNxe9RZiB51FmL7Er9yt9Gjzp+rZlJt3TwYDDrOnZqKTt03YrgPMdOzszWGCp2G2Nh0sNkcIZ3pb1EpSE7ORnJKNnLziECam7eDERWdCjNTXWhpqVFqTq9a2R9TZ56AZ9cNcHQwhZmZLn78yMCxQxMo+zZimDvS0nNx5VfQyL7dPmIFyMuy5wX1StKABuV/KIYkJUuu9Btgpq2NZAoXgM8pqahnalIJPSo/sT//RlLOcbS0rcnMBgBeznUx5/otofOR6emV0Bsy4sbwYk/pAgJFIWkMl1VmsTMvv4rI8QMBeP38K/YcI4JevdqugZGRNk5emY0rF17j3vUPWLlhMMws9BEXk4a1yy/Co70zRk1oj4yfeZg1/jB09TR415cH+91bAADRM+bJfC0XwOy7NxGXnYkr3iOkep9Srg0eiYamssXohKQko8/5UwCE+1sioE7AYnEktlVcrLiFEEW5F714Rd4FmjROev/W7p0bYPue+7zj63eC0a6N8hIuSascIi1BgREAANcOhOxeeFCM2PqvH4aCqcqA8a+A0b/6bMPR5yuQnZEn9rpS2pRxnek1uo2MPa4+7N56FyHBcYiOSgFXQjr30mDFyqbaGtOlPLyzEG/eRuPwMX4GxFrWhujlJZyNasIUYT/k6zc/4PrND7xjqkQvzk4WOHZoAlatvYbEpCwkJWehvoSgjNkzuvCMaStL2RQknsVQb0dNbCmbJmdZbnyOUGiSiKrM8k4dMOPqDaHzc67fwt3xFZsZSVHYGv4NW8O/K7sbVQZxBkFGQQEMNKRfJVM0yhrDAKQew1/j64DDJR7UTrUSyvWeHbs1QKduDXnHrBI2Tl4htq/7ebdEP++WPLeOWeMPY/eRCbxkWhOG7oWaGgMZ6cKT24omLDUF17+GS64I4PyAIYjM+Iklj+5LriwHbi0c8CiQ6EvAk3DMmd5FbFBdwJMIhbyvTS3FJTS6+/AT6djNVXr1lrIawRFfKibts6I4ELAEI11XQIVOw4lX/2Dr1bmY0G41GEwi0HvhLh9M8lzLOz78ZDl83FZC31gXO2/Og/e0TpjkuRY6Au49o+Z7YZLnWvz3cDFm9NiEkmIW9Ay1seniLOxfcREcLhfrzkyvlPsVB41Gg6ISAHbxWC11XTv7qrMwVu2NaQBo4WqPFq72EuuVJ423rY0RDu0fK3X90i2liTLM1EvJEJGMwtagfEFVy+4+KNf11YnuTtTbmOK232uoftQ2MqJcie588BgeTR4H3UpKda+sMZxfTCUGSE2pIa0IngWEg8sFho2RvBrm7GKFp4/DwWTSYetggmYt7LFk9SBwOJJXX5VNfRNTqVe0W1hao4WltdKM6bkzuvKM6azsAkyedRwHdlFP9EtK2KSVVTVV+R/dFmaySbSKIyycPEkbNHKv3G1l50i/cnzt1ge8fhuNpy+Es+NWFAbGOjj19l/esW1dcxwK5K+SevZrDs9+zXnHOvqaOPHqH96x10gPeP2K/Spl+OxuGD6bCJLcc5fsMrHGdxrp2KyK5NcAACMzXaQpwN32/K8EeR7tnDBzXncYGevAq8M6dPVqjDkLvQAA799GY+Hs0xg5tm2VUvqotj7TVRkWi4MpM4jkBcOHtpL5eiNN6kCUuEz5A3pyioqQW1ws9/XVEVE+teKUUmqoXpwdMZjyfFZhIVx37qMsqwiUMYYBoOPBI+W6Xl48uzUkGdL3XgoHPpn92r5ev2skhvp4YOAw4rtv6ZpBoNEAOr3mcSOIro46ycf4S2Qyxk87ylvRL+X5q0h06UN2Obl8dobc76umrrg1tJ9SuigoigVLz6NDj43YuutepRrSiuLk3XeV3QWFwGErZlX6xmViN//vdd4wMtYBAOjoaiBT4P+sqas9bgUsxqmjT5CWmkPZTmVQ8+2mBHzPvURiUhYYDPkysVnoUgfyhCbLrw+86fFTua+trsz0cKM8L0ploYbqh7666KAsDpeL+CzlBieLQhljGADS8vIlV/pFaQBieV08ABC5p2tQOAvndCcdf4tORc+BO7B64w2s2XQT85acw5K/L5HqaGqoQlOjauioK8qIkoZnLyPxRoxfsro6E8ZG2nCqY45WLR3h1bWhyLpVhfOPPkiuVA3IzlTMpCqHIkhUTY2J3DK7FsxfrjP+9z8J1a8sfgs3j6rA+MlHYGVlgOCP33kuHrev/SVXW72cnfAxUTjIaMW9h+jr4ixze4+jYuD7QbY0rL8DPZ2dMOfaLcqkorU3bsOoZk2wsrNnud+nmM3G7fAv6Fu/XrnbqkF2prRqgf0v31CWdfjvCC6MHIqmlhWrrS1uDLezt5XZn/txVAymXL6mqO7JjJkcWfZk4V1iAgZdpM5cVt/EFDeGCGfI2x/0GhuePyGds9c3gP/IcUJ1R165gGfxZD92eQIYRZFbXIyGB3aRzjHpdDzxoQ5SL8XDvQ42rBqERcv5SgqFRSV48CiMsn6jBtbYuWl4+TusIHR01EnZEqXVgZaV7v23obCQ7OJUt7YZdm8ZAVUxLi+37oUopT/y0G7WHgTunI7Y5AzYmhFxVAnp2bzy5hO3YZxXS/h0c4WOphoO3SSCmL/9SMe6SV7Y4fcELnZm6OJKBGmGxRDfLy52lZ+4rmyqb3nhUEzaLa0N8IlC1pBOV8FVv7cYPLxqZMGuMaYVhIaGKl6++gYdHXUs+19veHaoJ7eO59gWzbH2UaDQ+bziYviFhGJQw/pStzXv5h1cDf0sueJvSui8WXDZspOy7GTQB5wLDkHA5PEw1ZZN/rCIxcKGgCc4EcRfWagxpiuH+e3aoKOjAwafPkdZ7n3qLKz19DDNvSUGN2ogU9ufU1Kx7O4DXsbByIVzJVxBIG4Mt9i1X+p2gN9/DD+Ji4HPtYvQVlXF7aGjYa1LSJ4m5eVi1ZNH2NiROtHGxudPEDp5FjSZTBSwSrDh+RMc//gepz4FY2QDcgD6qX7evNdlVToUQakh/XnKbF4myxMf36PV0f8kXuvm6gB1dSbPWLS00EdqWg5UVRnQ0VZHk0a1MGJIK9Syqjo+sqU417XAq7dRvOOEpEyp0o/LwrfoVCFDWllGuzIJ3Dkd15+H4sPXBCwf3YWyTv92DaGjScR5dG5eB1wucPo+4frg7Un+n5618zJqmerj6P+GKrfjYggLisW8IXsU1l7jprZ48ZScMda9TR28ex0lVJfN5pDcPyqbP9KYZnGyQaMxQKfx/Rq5XBaCEjqguZV87hC7t49UVPdAA6DGYKCIJSyF9L/b93Do9TuMatYYI5oKK5YAgP+3KMy5fksoWImuooJtvXpg1rWbCutrVUeVTseFkUMx6qwfCik+z2I2G633Eml6HY0M4WJqAldrKxhpaqKEw8HP/HxkFhTiU3IyXsZ9R0GNTjcPLoD84mIkZOcgIVu079qdL1+hraoKCx0dWOrqQoOp+K+dZlaWGNSwPvxCQinL47OysOTOfSy5cx90Gg096zmhmaUltNSY0GAwkZqXh+TcPLyIjUNMRiayCssnoyVuDAPEzsg/XTqKHMMFJSz8+/ARLnwU3sbc2afnbzWGfa5dBACETJpJOm+upY093XuLvO7rtLmgqxCeihoMJv5u1xHHP77HztcvhIxpZXIkmPB7DZ08i5QS3qdRU/iGfkREeprY6wUzAa5Z0R8e7srRgFYGXTvVJxnTV66/x7SJ5d/tE2THXnIA6Ir/if6fqMpM2nQBP9KyMH9oB965qX1bY9CK4/D7VzjwdOOZAHC5XJxdKbwrAwBZuYVQZebi7psIdGshOQv0lWNP8N+a6yLL7154jbsXXossl4aFW4eV6/oxE9vjxdMvSEvNgbEJ4TPdd2AL7N56F+OG78PsBV5o3NQWl88T/XRXopSirPyRxnRwohfsDJbCSJOflZBGY8htSCuDd7OmosHWXZRlkenpWHnfHyvv+8vUZsR8Qsrqd3oQS0NTSwt8+msmmu7YK1ZW7Fv6T3xL/4nrnxUjQfU7UHvjtnK3MeOKsEShOGRZtRVkfY+uKOFwJK7isrlcXAsLx7Uw6STS5OXdrKnoe/y0SAUZecbwLA93eDnX/e3G8HRX6vgGcZQa0mVJza/Y1arjwe8BAJpMplDZzBatMOOO6P//rbvIGuDVyZAGgE4d6mHVBr6Bdv7SG4Ub02UVQzq2l24HMLDMCqc8qNBoPNeD8vqHH1jgLXRuQi83TOhF/O+/O0j+3ts7dwDp2NJIl3Tsu2Ik6lgbY+g/J6Uyph3qWcKlmS3CghSbHKeUKx/XQE1DeAzIgkNtM9BoQEpyFs+YBoA6Tub4GpGE+TNOkuov/XdA2SYqjd8mALGQFYegH+3xMs4ZEalTeec/p4zD6+/N8DaeiCwPSRqIIlYCIlKn43ksXxPzeawj6RgAUvMu4UWcE9Lybvyq44Cswud4FdcA4alTlHo/6gwGNFXL948pyLx2HpIr/eacHU6t/FDD78Pmnt2hmHQU5UedwcCefr0U2uYsD9nVgaoDtnrK9clWJhlidjEM1cWnCH8TFM17LSmd+J+KqEmTJO76U+9SyYKWFl9aMy+/auVoWH74NgYsP4Z1k3pKrgygkZsjtpybjpX7x8BawfrMU5f3LbchXcrh01Ph0oCc5Xf1JmFXlibN7cTqslc0v83KtDrDBs2siDS6aXnETPlT8lA0MDtLqtfQ/CKexzrAyWQPaWW6te03kjH9KWkw9NRbw90mAnGZW3nn0/JuwM3mE5JzfJV5OwCAj3NmwH3PAaTmlW+l5eSQQXC3rcU77uvijKtKXpWrijiZGCNy4Vx4HjiC75mKVXlQhutCDbJDA/B14VysuPcQ54JDwK5kFYraRka4MHIovE+dlVxZDL/7GFZURr7KgEsZ4kygShev6CToC5yRKb1SS1Vi+OBW8D3/knc8aORe+J2aJuYK2bC1NcaXr0m84/AviXCuKz6gOL+gGM8UIJ1nZ2uMkNB4AMD74DgkJmXBwlxxOt3lQZT7hyRadXJBq05ENuWfqdkY0ZpIktLNuyXmrB2ksP7JSy1bYUlbQyPtKpPpUBS/zcp0ROpUZBe+ApuTB9CI28otkl/BIr8kElpqRLCStipfYkdfoy0AgEGXLauhvLyYPgmRC+eK1EwWRxNLC0QunEt6CAPEVvGfzKNJ4xD610ys604dBCItDoYGuDZ6BCIXzkXI3JmSL6ihwvi3aydELJiDR5PGQV9DtHyeNLSyqYXNPbvL7X7S9Nc4rBnDojkbWnVUF2TFzaqWyLJXCd/FXjthDDm1fIceGyl/OvXajOHjDmDOorMIfFZ+9wVFMmks+R7S0nPR23sniqRIf377Xgj+WnwOk2adEFln7AjyrurMeeIXshISM+E1YLvE95aG4d5k96MR4w8opN2qgqGJLhq5OVZ2N34LfpvltCLWD6gz7cDiZCIqfRmMNXuinulBxGSshbFmT3DBgo4akY1Ig+mItLwb0GA6QJNJ+BpxueSB72SyG+Gpk9HI/Cq+pv8FN83K/bK/M94HAPAy7jvOf/yE75lZ+JKWjoKSEuipq0OTyUTT/7N31uFNZF0cfuvuRgtFi7u7u7s7iy+Ls8gutsiiy8Iii7u7uy/uLkVKqZe6W/L9EZpkGmmSlrbw9X0eHjJ3rk0mTc7ce87v5HWlsUcR2pZU7z9VwM5WZ8Mgq9utzORt8lRMDA3pWq4MXb+qOzzw9eP4q9f4RUTxPDCI8Lg4xICNqQk2pqYUc3SkRv58tC1VQqusei9Dgmh1aCs3eg4jr6W10jpnvTxJtpN9/qyMTXjWf7TKusPOH9GorjwF1y8GwGvIJI3nDrrft5yCu60N93+RuX3d8fbh9Nu3PPDxwz8qioTkZFJEYuzNzbAzM6NsHhfy29pQq0AByrlmruRU6t9wUkoKm+4/5ILne+nfsImhIfZmZtK/4ar58pLHSrlWNYCjkSktH5vxzy6hu9mb5z74fQ5l4dQDnHn8h9K2vZstwd7RUqEtwOXTT2nYslwGrlJ73Kysue/vy+fICNytc8aqnzbMb9CU6h/fs/jWf0yqKcwQufiW+jic1s3LcfHyKx4+Ue/HmpIiws8/HD//cB4/lciELZzTRav03d+Sy6d+ZeFfpzhzQRIwGxUdT/P2sh1dRwdLDAz0iY1NFGRyTKVY0Twq+66ZxthLSk6hQctFuOaxYWCfOjg7WeHrH87RE4949z5I6uNcsIAj3t4hSuXWNCXt2CKRmAYtF1G5YgGKFnEhNi6R6OgEPn4K5qPXl+9SZaRh2wo8vfM+u6fx3aOXWfnUM0iOmEQu3xcDf93O/EntcXWSGKnJKSIiouJwsNVO5u5bIgZKb/6blwPHalS/4PrFWhnImtYdfv4obpZWzKjZSKN55PJ906LCDJXGtDr6tljK9jOZp7+sKR6r/pK65DiYmeNkboFnWAgpX1OQy2tCp0rbKdOJVnZODNz19cEvOhLfyEiW3rkBwPS6DXCztMbKxISyTi7Sh2Qx8PpLML5RkfhFRTLzmiRItFeZclRwccXNylpQH6D57q28DfmCuZERFVxc0QNu+Hgzs25D5t24SrJIpHS+O/bcZsNWRQlFTdm4eiBFNPB/lVcMqVenGH/81kHnMdVx/tIL5i3WPji2WNE8rFvRT+X5mNhERk/axfsPQRr151HYmQ2rBrBu8zWBC4ouxq5/QAQ9B6Yvcahr/9lNXEwCnSpMzzFuHqkkxCexbvVFbl1/S2hINA6OVrjksaF9lyrUb1QqM4bIVN+yH2ZlOpcfg13H7tOrXRWN6m5e1Bf/YJnovaGBfo4ypEHy16qpIf0t+bdp++yeQi4asmHZOfIXduLSqSfUaliSS6ee8ve2IdLzk37axLMHXri627P5uHafrRYVJGnA07Zd/PtBvN4FERwQIa2TaoyLRWJWLTjJ1bPPMDQyoFipvMxe0VvQZ8feNcmTz44Ny85Rr1lpJs3tDEDLSjM5/XC2tG6Qfzizx+5i1V6hT+3ODt3ocViiEx4SF0tInMx/OKP+1HFJSdK+5Zlz/Yr09YJGzeheqqy0fqs9im4Hu54/Zdfzpwr1AfZ27E7FDauITUri5tfkMCYGhgwoX4ldL57iGRqi0N+DR58UDGlTUyPyOFsjH1mVkixZJIhUkh1uzYbLLJmXcwKrmzYqze17H7h4RTtd9D7d1QfWWpgbs3JJL1pq4L6hpwerl0mkaqtULCAwpnXBNY8NJYq58vqtf4b6yamYWWi+05pV/LviPKePPyI2NlFaFhQYQVBgBM+eePPmlR9Df26SjTNUJHdlOpds4+Tl52zYe5NKpd2Z/ktLpv91nEu33pLfzZ7dywcSGhHL0Kk7mTexHcULu9B/0jYio+IZ1qsOLepJnkz9gyOlK9NpV6qPXnjKpn23OLpuGABDpu3ig/cX2jctx+j+DbLlmtPjW61M/0jERMUxsdMK1pyfnN1T+Sa0qDCDzSfGMbDNMlbuHsGYPms5+WCWQr2Bbf9WaUyrW5luUWGGSkNcVbuwL9HYOUrcTs4eeciJfXelbiItKszA2tacTcfHYmllSkJ8Eiamksj+dtX/4NidGdJ+hnb8hyWbf8L6/1y54tUbf0aMlcl8nT8+ASND9cGKqWzcdp3tu29Jj/v3qsXAvnXUtMgenj734flLH65cf8Mn7xD09PQwMzcmr6sttWt40K51RSzMtU+L/v5DEJt33OCzTyh+/uEYGxvgUdiFls3LUr1yIezsvs2Cikgs5snTz+w5cJe37wOJiIjF3s4Ce3tLKlcoQPMmZSiYX/u4iFyEtG+6SGBEm5gaYWtnQVhINIlyfvjmFiYcPaed22Iaclemc/kxCI2IpVHNYvzy1bCdM74tl7ouZffygQD0HrsZE2NDpi4+xqE1Q7CzNsfc1Jg5/5yWGtPypF2pLlPMjX/nyiR1po2QZFIr5K7dF17B9YvpU6oCe14/JfnrtnM113yUcXBh03NJwgYbE1Oe9PtF0EYebX2VM4MzXm8Zfv6o9Dg9w3vQ2YNc8hZmmupcrAxL67cUlBVcv5heJcpzxecjftFyOwP6+rz76du7CFhYmelsSA+qM4dN/03P5BllLk55bHDNJwlw9ijpirNb9svGpRrSAM07VGLZrCOC87ExCVhaSQI9Uw1pgDkr+/LXzMOMn90RAO+Pwf/3hvSd+x8E6cMP7x6lsSEN8FO/ugJj+uzFFznSmC5XJh/lyuSjV7fMlXMsUtiZuTM6ZmqfmqCvp0fF8vmpWD5/lo/9/8K5U0+IjU2keEk3Zs7vgpOz8jijkYM24vnGn3Onn9Isi2M8VJFrTOeSbVQomY+yxd1oOXAVpzf/DICpieyHuEq5Avwxtg2ffCVbpEN71KZUUVdqd9UsHbC5mXDVIyExmRJFdAsq2/HyMR8GT0RfT4/fb5xnx8vH2Bib4jVkEgXXLyYiQRhUI288pzWss4oWBYtJ55HeHCZfO8Ml7w/c7zMSRzPJyk5gbDTVd67BxdySX6vWFdTf9foJvUtWYHatxhjq6xOdmEiZrcuZc/sy02vonrShVYGxnPok28oN9gtnRv+1UuO5pbsk8ZBrAUelRvG8YZu4fe45hUvnpVrj0vQe1wKAUS0X89kzkMSEJGkfpz8vl7b7c+QWbp5+St22FenxS1PyywVErZ19mGEzOzKkwTxiIuPZ9XCOtM+ZG4fgJGfstso/llPeGVMSMDTS3LDKCrzeBTG8y0p6DK5HwSIuSvVkMx9vTAAAIABJREFUnVTIhZWvWojJQzYzfnZH7t/wpHO/XL37fzdeERxnVF86JCQ6Q+0zm6iwGLp5jEPVrveZ0PXp9hHsG0rfspM1rv+9s+ztDJJFSfjEeeFs4kpQgj/LK+6Wnp/4pD+FLYpjZmDO4/A7NHZpSzu3XgAsfj2V2JQYSllX4GbIJQYWHEM526rZdSkZYttGidvTyg2D1NZbveknmtaey9b1V3OMMf3DSOPl8v2xdtd1Oo1Yz5QRzaRlfTpUo/fYzQCMG9SIDsPWcvuxFwDTlhyj99jNWFuaIhKL6T9pGxPnHWTkjL0Kx8oYMnUnHYev48IN3fR5U303uxSVKID0LJF1KYu/Jd5R4ex/+xwbE1OpIQ3gYm6JlbEJG57dU9puTu0mGH5NqGBpLHlwueXnnaG5iEXCH+Crxx7QqJPMh/7Xf/oxfLbyrFdHNl7l9rnntOpbm2DfMLzltGnrtalI73EtsLazYOCUtgyUS0l8Yf9d7lx4Qet+dbhx+gm/tFwi6DcsKJKN845RvEIBnPPJJDGb96jBhQN3hPPPGW5zmcqKOccY/XtbBoxqQoOWZanZoIRW7fW/fkaunHlG03YVv8UUvyu+fMlc49dMB1eJb8noxvMy/Hfg+fjbZOnLqXjFeNIj/1AA+hf8BX092QN1aOIXTPRNGekxjYGFxlLUsjQXA2VZJ33ivHA2daWr+yD6FfiZK8Gns3z+mUWolg+GYaE550Eyd2U6l2xj5ezuCmUDu9RgYBfJtqC9jbnU3xngyNphgrpbF/dTe5zqO53K5sV98SjgRP+J22hSWzuDQJ7yzpKEAQ3cCwESQzI6MVFdkxzNpKtnEInFrGzcVuHc6sbt6Ht6v9J2aQPDLIyMeRWiWbS9KirVLc7nd4G4e7jg+zGYjfOOCVaQG3aQyFse3aSogLB21iFp3RF/dBac6/Y1WOXM7lvS16ksHb9T2m747E5cOnSfNTMOSvu4euwhiw+Mpkwamay2/evS0n0MPUdL3Ic8n32mVoucsUqiK/kLORHkH46zq2y1PSggnPLVJBJs0ZFxLJx2UKs+f1/anWWzjnDh+GMmztEt/W90cjiWhtnv7pIZZHTnISk5RXBcKwfpBHu/8cPfKxiAEQt60qx3bWmAm+/7ID68UK+7nUqxigW/1RSznDtnn+JW2Bl3NfJ/tsYOuJtLfk/ymRfC3thReu7f9wuYUlK2szjSYxoTn8h+64z1TRheZAoAFe1qssVrRWZfQpaRv6Aj7z0DtaqfU/hujOmQ+BiOe79k4+u7RCTG0zRvUZrkK0ZLd0WjqOXpDbwJD+JZl4lYGCl/ao9MjKfCwb8oZuPEmVZDFM4rG29xjbZqI8sL757PnY5jcDKVrO4tf3adbZ4PSBGLcDS1oHOhsowoVUtav82ZjbwMC+RJlwlYGSmPqC22dwHJIhElbZ052XKwwvnzPm9Z9uwawfGSLImt85dkVuVmCvVS5wdI57j5zT02v7lLcHwMDibmDCtVk75FK6u8vtT3ZdytY9wL/oyRvoFG70tOwaOAREJq6xLVEkyqSF15BVnUQuo16+WYBNa68SjID4BKzm4K5yoqKQMwN1Tc6tfX08twJPH0DYMZ0WQBm2/OYM7gDRgZa/4VpWtUupmlsF2jTlVYPnmP1Jh2zmevYEin4lrAkfjYRIxNDJnZby3b72kvR6ctqWob8q9TgwbVndu0/Dz7Nl8HwP9zKC0qzGDg6KZ0HyRz4fn34M8M6fgPEWGxHLg2FYAdZycyps86PnoG0LFPLaYu7Eqn2vM0nm+thiX5Y9xu6jYtnW7dR2EXufnlMHEp0UwssYX9nxcRmhhAfEoMY4pJ5MmehF/mcuAuxhZfz52QE5z2X8+sMpLYgFWeo/i56EpWef7Mz0VXKZx/EHqWWyHHqO/UnbK29djwfhLo6RGS4Mvkkjs1vqaMULNqYU6dk+Ut+OAVTOGCmqd3bt5Opt9sbmbM2JEZSz6VmayZIsn06ZDHlvZDhTKceYs4k7eIs0b9OLrZ/TDuHTN7/kO3MS0YNLOzyjqGeqq/50ITg7gYeExQVs+phfS1tZFtpv0Gvbjvxb61l/H/HELA51CSNEi8k5bTnovSr6SC32Z3YlCvNYjFqE0VnpIiiV367Q/dHs6/Bd+FMT3h1jEOez0XlB32es5hr+eYGhjysptQ23Fj/W7UObqS0TePsLG+ctmgMTclATQblJzXdjx5nof6c9TrBcc+vRCURybGs/jJFYExvaNRLyodXMbgq/vY20R5atDUgLdtDXsqnEs1juXZ9vY+297e5+9a7WlXQPmP17nPb5h+/4ygzC82kpn3zzLr/lne95ymtF3a9yUhJVn6vmyo141GeT2UtvsR+N4NZnXYm5oREBNNREK8wsNnRKJiggUAA/1v4yFmam5MwGeJj/yntwH8vk6975w8cTEJOo0ZFy1sFx0Ri3NemTuHgYHqa118cDSzBq7D0c2WsC9RGBhm7H0J9A9nwfqBbNt4jX8P/8KB3XcUVDfU6UerOzdoTFMGjVFveOnr67Px6BiF8uU7hqocJz0968SEZFzcbJm6sKvaegAxyeGkiJPoXUDiD9/VXfJdG54o2/FwM/NgbHGJoVXdoQ2n/WVGVxf3iQB0cp+g9Hw+8xKMsm/OrOftKWtbj3b5fsHZJD9LXw9Id26ZxYTRzXn87DN+/uEADBqxmTEjmtCqRTlMVDw8er4PZPyUvQoJT/bvGImpqeKDbXbx+sFHAOq0V78o8/9CSEB4hvuo5dAYV9N8VHdokPEJqSA8JJqeNb79QkB6uBdwoEuP6jSrM5ciRV2Yt6QHDo5WgjpHDtxj1bKztOlQGfccpJ6S443pW4FeHPZ6Tk2Xgvxbt7NgBffs5zeM+O8g3S9sFxijbuaS7f3Lfu+U9rnv/ROu+ktUC/JZCANn1I3nsedP4lOSFcaTZ8Xz/3ga4sfI0rWYWK6B4JxnxBfBsa2xGQD3gpVvfW18LfPHdDCV+bI+/OJL9wsSWaUtDXpQz1WYBavUvkWMvXmU3+6d5lmXiQr9Tr9/Bjdza/5rP0pQXufoSvxiI9n57iG9PSoJzsm/Lzsb9RKc89jzJ4Ov7eODCiM8l5xN/1KVWHjvGhue3VdI6rLx2f0sn0/noQ25dvwRzXvUoHZLzf3S9fT1pC4iAF/8w3F0FboGBPqEKrRLNeDzuDsQ8DmESZ1XsGDvKIV6ynBwseHJTU8ARs5VnvBg9bjNHF5+SuPrOC/az42rb2jYtDTJabb05SmwYTGfBmeNSsyXuBiBP31afKIiyGelGIS4ZuEpju6+zckHs6S+0+ooYFGa2k6dCIz3EpSHJQViayxZ1TTSU70D4WJakJN+a2ntNkzpeRN9M8FxskjinjWhxJZ055ZZGBjos2vTUEEileVrLrB8zQWt+lm2oIdO0nLfkrivxr5JDjLws5ONs7RziVJGp3z9mfZsCLdDruBqlo930a8IjPcTBChmBFGKKFsM6aa156o9/94zkB7tl6s8f+LIA54+/sTGnYqZXLODHB+AuPTpVQDW1Omk4ArR3F2SNluZMWqkr9ov7dRniaC8gZ7i5asbr2eRiirHS+VJiB9zqrZUMKQBitoo+ve4miuXfgE49uklADbGpoLyJU+ukCKWrFinNaQBFtWQpOCOSVLtx7u5QQ+FsumVJatW1/0/KJyTf1/Skvq+PPziq3K8XHIuXYqVwUjfgP1vnyuc2//2uTTIMKto1LkqWxedoFEnYUS678dgzu27w5ENV4iJjOP8/jvSVWyAn35rz8hmC/l35iFGt15Kv+qzFPoWpYhYOW0/c4dukpb9uqIfwxsv4N+ZhxjW6E/Cg6PIq0FWuVTsHK0wMjaU+nNnBr/90ZFRP23i0f2PmdZnRohPVr/dq6diT/b0ofu06VZN7eq+PBcDt7PkdX8O+ywTlO/1/lNp/S0ffwNg88ephCVKAk4fh0uMUjFiwXllrH8/kaWvB7DKU7OHp8xkyIB6OrctVcItx0m0ib5uvec0vF75MqHVQtrkGUGP4uNZOXEnVw8pD6oWtHvpy7wB/9Kj+HhaOw+jd+lJjG32J3v+OkVSgmbuD4+0TF6jiqkll5IgiudOyDUsDK1o6Zp5mQovHH6gtNzO0RLX/A5a/8tKvL2+pF8pi8jxSVtSXRlUrXqW3LeIhJRkhfNnPr9m5H+HmFm5Gf2LCTPqpfa5pEZbOhUqq/ScsvFSxGLK7F+sdDxN5qoM7+hwGhxfTe+ilZhTpYXgXGp/h5oNoIKDm0L5oupt6FJYecBTap3fKzVhUPFqgjJ1cyy8ez4WRsaCFe1VL25IjWlV70vRPX9SwcGNQ80GqL3e7xFlyVEKrl8slZ0ru3UFUYkJAjm8kLhYIhMT8I2OpM+pfexs1Q03S2usjU1wMBNKYSWmpOAbHSmta25oxJ42PchraZ3hulFf59DuyHZpXStjE/JaWmNsIHvgTBaJ8Ni4FAsjY0aUr8678BDOf3pHTFIibwaNw8RAtomlKlmMsvfh/4GN845RvpYHVRoqT3Gry8q0Ovqe3s/2ll0FK9Pyr0tvXc6L/mP4EBFGYRs73oR9obido/Q4bf31z+6RKErhjr8P21p0ISAmGp/oCKq45JWOmbryPOrScZrkL4KtqRkN8hWSzmXl49uMqpC5esJZQWC8Fy6mBXkSfpnytrpLOuqKSCRm8owD3HuQ/kOTg70l1asUYuLYFjkmRqWFvWK8kTrU+UGr6ksb3+nUPs6Ersf7rT9Da8xQWVdVv0t/3sz53TfTHatqkzLM2Sd0iWrtPIyUZO0eKrLTN/zFfS8m9lwtPR48uTWdB9fPcL/bPSUGunwMlk9MBPksbCh/cCn7m/SjoJU9xnKLnqnnh/93gH/rdGHVixv8XLo2RfbM532PadQ6uoKb7TM1Qdn/Z9IWZf7B6mjxNTDxjwfnaJqvmNT1IyxBlqY2rSGdkfFSKWGrWYBFKvktJdvQOz0fCozpl2GSiNZJ5RsIDGl5OqswpEGyMp8kSmGH50OpMZ2Kh7X6CNi0K9r7PzyVvlb3vrwI0zwK90dm3p0rrH8qXPnofWqf9HX34mVZWE92r4tt+ktQNzY5iXZHtn/TuiDUwjbU18dryCSmXD/Lqse3cTG3pE3h4oL+clHOgX8v8tNv7VSeH7lsICOXDSQhLhHvVz5EfonC+7Uvn9/4cnzNOeVtBm0kLCSaHYd+UVjVffg1YFQVL/qPYf/b59wL9GFR3Ra4WVgJjtNSP18hDPT0WfPkLgAPgnwpbqf8O+Karxcjy1enlIOzYC4tCxZTO6eciotpQYBsMaQB9PX1WDw3fV/y7MbbJ5T8+ewVyjsMbyw4PvLvRUCixlFKS5WRTffn4fMugM+eAUSGxrB3meYPoGkJ+PSFoTVmYGZpSou+deg5vjXWDpa8vPuedb/txeuV8r+h26efSA1pWycrVl6ejqOb5AE0OTEZ3w9B7F56kisH7/LHXkXDru1g4ecoI+9HVrBv7WXp62Ll3DPFkAbY9e4hIrFYqaDBk84TiEpKoOfF7RxsOkDh/N0gibxqqudBKoFxOUcGTxnfjTGtC3nMrAiIi2L4tQMcayEJZBp9UxLVrUo9I6PYm2gvwN/LoyK73j0iLCEOOxOJT9+Qa5LVKfmAxbSoe6xyMbPEJyYCnxjFAAhnM0slLVTjGxOhUb0kkWr/zu8ZZSut8mVpV2h/q96A36o3yFD/WV03lQV1m7OgbnOd+v1/S2vev+ZsxCIRB14s0Ki+iZkxRStJ3LIqN5P4gqsypu3sLAgJjmLF4tOMm9JacO5wu9402L9B6srW/aREQaHrid3sb9OT7if34B0VwawaEv/3+vs3YGJgyKwajRCJxbQ6vE1Q/+j7V1z0fs+Rdr0B+OP2JYaXq46HrWzLtuXhrTzrN5pLXQYx7cZ5ngUHcKvncOlcBpauRBFbRWMrl++fsPAY+ozcyLVjin/3w+cL3QVTjccK9UqoVa9QhlthZ9wKO1OtmWSRKCPG9ICKU2naqxYTVg4UlJeqVoS/z6veOV4xXrLY0GlkU4bOFYoTGBobUqCEG1PWD2HKeuWr6Jn5fmQFni98pK9nrNZe5UoVS2q0JTFFYg+IxGLand1IkkjEhnrdmHz3BO8iQ3D8GgfW69IOIhPjpefPtBxKraMrKGLtyPaGvdQNk6P4LoxpEwNDXqlR0FDFhvrdaHNmI8/DZMkbbgRIttNWK/H9zeh4ujK3akt2vXvE4Gv7ONi0PwD+sZGYG6oPLhGJxSq3+wLiogBwt8i4NquruRU+MRFZ/r6kcuLZa9qUVa4LHZWQQJtV27g6XrvtRl156huAd2g4Ew+d5vXMcVkyZi45k623Zn6zvuctVYxpSKWYnSNXuspkMve2FtZNe/yw98+C4zOd+guOexYvx6QqMnm8Oz1HKIz5rJ/kQcnRzIJ1TTqonEsuPx5rtihqun8PpDWkNSHV6/WDnJH5IxMVLtupd3BRnsVUF0rbyTS19fX0ONFC9h2xq1EfQd20x4DAneN9j2mC/3MqOT4AESQSbLpQyk556mgnUwtquhTM9PEyyqMvvnhHh5Py9S+6VX71iUW8ohSVCVJJldQrYp3xgID8lpJtrux6X258UJ1Vz8rEJMsMaYByefOoNOxzySWXXH4kEhOTefDEK7unoTWGWujTy1OmhkTe9fHVV2yddyQzp5QjMddRmz8XRb6LlemMoIckuvHfl7ekhuXael1zTABHKs3zFeeszxt+uXGYSo6SwJ+F1dsorWugp0eKWMyvd05yoKn6rZnJFRqpPa8Jv1ZoSIezm3VuX2L2Mi6PHUyHtTtwtbZiSJ2qtC4j8Ye66+XDn2ev4BcRhZGBAYs6NqdW4QLStp3W7uRlQBCHH8t0u1NXhPtu2c+9Tz6CMnnGHTjJ+VfvaFm6GMPqVsPDyUEwn0Xnr3Hx9Xv+7NBcOh+RWMycU5c59eKN0vnkkktWMHLQRqbO6sB/l1/Ts3/tbzqWMkm7zGTyHwe5dV9RIUietC4EHfqvJjQsRlCWN48tu9cJH5zrtVuMnY05R7cLV99TSU4R0ajjUqaNbUmLRmWk5c9e+fLz5F0K9ft1q8HgPnUVyuu1Wyyd58hfd/H8tVC5KO3867VbzLVjk2jUcSnJaVQudq4ZjLucjnm9dospWtiZuVM70H3IOgAObBpOnxEbiU9IAqCAuwPbVwk119Vdw6DedQS/cfLz13ROqt4DVdeck2iQRglIU37bMlwaxLh76Ul2Lz1Jl1+aM3h25qln5CQq1SnGlROPAfD3DslyNY4fiRy/Mp2q51x0zwJ2eCpKuCSKUvj7meptqDlVWwKw9OkVZj44C6AyoC8zxtOVlV/dTp6F+rP1rUTbV5W5f6H1cCyMjHn4xYdLvopa2qX2SfRLjfUNMmVlupy9q+B9ESlRgDnn81ZtH9OPn+fOryMYWrcqEw7KfOGsTE04PKwPd34dwX8ThjJo+yFBu0PDJH6cr2eOk/5LZfuAripdLcrOXcHEJnV5Pn0MoxvWYsiOw/iEy3y/px8/z+JOLXn6+2jBfPT19Pi5fnXBfDqvU/zByiWXb0n1mh6SVQA9CAyIINA/48kfsoNDJx9y6/4H9qwbwrVjk6T/HOwk/pJjhzUWGGU37r6nfvvFhIbFsH/jMGn9PeuG4BsQTuNOwqDaPl1qEBYRiyomzJAE/sob0q89A/h58i6qViwomNOkn5uzbd9t1m+/rrK/KXMOkSIScenwBGm7AT2Ux7XUa7eYnp2qcW7fWK4dm8S5/ZLkO71HbODI6ceCup4fghj5607pe9Ft8FoWz+rCtWOTKFc6H5/kJCDTXsOWfwYoXEOD9kvUzim1vvyc5JF/X5SV5WRDGsA+Ay4LZ0LXU7iMu/T4wD9naWE/hLauI1g0bIOalt8fQ6e1lQY4/zV5Xzq1c1FHjjemqzq5M6ZMXVLEImbcP0vh3fMF/0rsXciNQC+V7Xt5VKRpvmKkiMUExEZRMh21jYyOpysGaVbK51drpbJuASs7nnWZiJG+AYOv7VOYY3xKMtMrNeV198mZNj/598Vjz58KYw6/fkBt+/V9JA8LrUoXx91O9kVXMo9Qzzd19TijJKWkkNdWouDibmfD0RF9GbLjsGA+qfrJ8vMBcLSUJafwcHLghX+uSkkuWUv/IfVxL+BAz361ccljg4trxmMfsoMNO/4DwC2PcP5LZksULNZtExquU+ceQiyG4ztG4eIk0+B3y2PL0W0jSUpO4cbd99Lyof0kq8gL/xFmdAVYsf4ij559pkYVmRb/3YcfGTphOybGhiydLVTRaNu8HJXK5Wf7/tts3n1D6fU8f+3H2iV9MJRTWBnUS/nOQR5na4b0rSvNUGhqYsTkXyRqKlv2KEqvya+Ii0RiypfOB6DUWJe/hsIFZN+hqdcAKL2G1DmlIj+nXGSsvjaDM6HrWXdrNnZfP4dJCclc2n+HFvZDOPv1c/29Y+dkxfpzkgej5/c/4u8dkk6LXFSR441pgDFl6/Kux1TW1+tKCVtnDPT0cTGzpLpzftbV68r+JupdHVbUkgXMKEsfrul4A4pV1Wg8XVkk59bRo0iFdOu/6T6ZbQ17UtzWGTsTcxxMLehTtDLvekxlYHHdtrnUkfq+9C5aCQdTC8H7oi7FOghX2eVTc9f/az19Nu9j2aUbnHz+hog45emrtcXCWBi8aW1qgn9kVLrz8QwKocTsZZk+n1xy0QYf71A6NFvMlLHf966Is6PypFReX1dandOkCk7FxtpMoczOVvKQu267cGewUH5HTp5/xt4jwmydB44/BGDBdFmw+ZotEr18VavJbb4qSRw5/UTp+Uk/N1Naroxh/RVlxop8TQaU1oUFELhZyGOpwq9Vl2tQN6dcFMlf3I3db5ZyJnQ93ca0wNRcci+Wjd6Kz7uAdFp/H7jmd6DbMImk36DGC9m0+BThITlbhi4n8t34TOvr6dE4b1Ea5y2qdVsTA0OtU13rMl52pNOuk6cQp1tqFk2vyfzSq6Ovp8ecKi0UEszoSmBUtCCAcMkF1Vus2hCTKNTKjoyPx9Va+Q+3PDNOXGB2m8Z0r1wuU+eTSy7aMH/WYf7ZMIj/Lr/O7qlkiMb1SvBhezAxsQlYmMuMwm17bwHQsI72wbwhoUJDtGPrivy15jxHTj+me4cqCvXlfYdDvhqxa7ddY+021e56kVFxSsvt7VSnVE+LgxZ1AQwNVWftVYYu16DtnHKRMWhmZ9oNaUSfMpKFo0OrLzD6L0Uliu+RgRNbcmTrfyTGJ7F/3RUObbzGsN/b0bhDJcwtTdPvIJfvx5j+f2DynRMADClRPZtnkj1ExsfjHxGlUF7E0R6/iEjcbFSnXk+LmZERPuER5LO1wSc8gj6b97G1f/rJEfwjIqlRKL/a+aRHU33hOGkz2gV8DOLnalOIDFHdt0fFQiy7NgfTTI62vrTrPy7uus7dUw/V1us4uhWthjShYGl3tfW05dr+WywasJKEONWp7gFaDm7M+HXDdR4nJ98DTUjrM41YnGmuHkkJSVw/eIdFA1aSkqxaG94pnwN1OlVn5N/aS4yl0rdrDa7ceEPLHisUzh3ZOlIr4zSVtLHjHVpW4K815/H1D5OWLVghcfto0ai0oG7K18C7MiXy4uyU/sN1WoyMNDd4U907NEVfX7ugeF2uQds55SLE0c2O7uNasXfZKS7svpmuMa2nr4dYJEaUkn2ZplsW1V7ONiVFxOrZR1g9W3tFk9Oei7Ru8yOQa0znEEITYqU51adWbKy27o/Eoo4tqLpgNYkpKfSvUYnxjeso1Dk2sh+tV20lNCaOIk727B7UHZCocqSS+jo1IPHRtFFMOnSa0y/e0rxUUdb07EAB+/SNkSvjhtBtw27eBH6RzuevizL/OHVjpsfrO5780XUpwT7p+6W9e/SRtlZ9qNCwDIsvZlzP+PGl50xqMlvj+odXnOLwilPo6etxPHI7JuYZMyjvnXnMtFbzNK5/esNFTm+QJDzY6bUG5/zqs3ZqQ6/8w7W+B79uGYWTe9ZFuvcfItmO79kvc5U8+hf7BT8Nt6eDfUKkn4O2I5oxepVuEpQpKWIK5Xfkj8ntKJAJ72Gd6h4KZdUqFeLuw4+s23adof3qcurCM4p7uDBtrDD2pF7Nopw8/4yC+R34dZT65EQ5nR/hGr5HPB95AeBe3DXdugWKu+H1ypcbJx7y0+zO6OUwFbFcMo9cYzobueL/nmI2TtwJ8mbCrWMAdC1cPptnlfmkNTbPjZatdLUrV5J25UqqbW+gp8eZUQPS7Tctizu1ZHGnllrNB2Df4J6C46F1ZP7nuiZqubb/FnO6/5V+xTQ8vvyc9jb9WHD2d0rW0C1l87RW87h35nH6FZUgFolpY9mH5TfmUaqm9uNHh8XQ0WGATmOn0rvgCPrO7Eq/menHO6RHc6PuiNLIgqXH48vP6VVgOCtuztP5HmjLhTPPWPiHJFvr+Zu/Z7i/hNgE2ljqviV9fM05Lu+5weGQLVq3/fApWGP1h8IFnPjwKZjpC44yZ0p7wbnpCyTvx6SfFQ3IRTM702vYBnYcuE27FpLv0JULFLOn/TqqBe8+BnHi3FPGDm2MsRI94qSkFK1WoLOD4h4uaq8hM3FysCT4G/vQBn0OIcgnlCCfUIJ9QoiJlLmobF9wDKe8dlhYm+GU1x6nvPY4fKOA3Bb2Q7B2sOSnWZ0pXrEQBUvllZ57eOUlpzZf5eGVlwDM2qlcjlGenxf1YlLbxfh7BdPGZTh73y7D0laWJTk6PFZwnMv3S64xnY0MurJXcFzUxpHplZpk02xy+VYEegXzZ1/FbW5NiY2KY3q7BRwI2qR124TYBJ0NaXl+bfoHJ6J3aN1uYuNZGR4bYPvs/RkypgO9ggkLDNfakJZH13ugC1s3XKV02XyUKZ9xN5uE2AR+a/NnhvuJDovh1e23Oj1QbNp1g1ZNypDs8IqTAAAgAElEQVTHWb1k2aRRzRg9dQ9Xb77FPzAC168SZwFBEVy9+RZ9PT2l7hD6enp0bFWBVZuucOk/iZ+5iRIjU09PYlD/NHYrg8ZuZe2SPlJfbpFIzLkrL1m79SqHt47U+hqzEvlr6NetJs0alAJk13D/sRe/j2+dTi+aUa5UPi5ef83z176UKZE3/QY60K/8FJXndi46rlB2JnT9N5kHQGRINMt+2QqAs7sDDnlsCQkIJyiNPKFTXvt0+ypbW/a3kpIsoqvHWIpXKkR8TALREbF88Qv7ptcC/79uF1lNrjGdjdRyKcijL76YGxkzqVwDuhX58Valc4E+hYU/zD/N702PKR2U1n169SUbp+3k5S2hbnfElyjWjN/CiL8GaDzu+snb2bf4mEK5hY0565/9hVM+5Vvul3f/x/zeywVlCbEJjKw6mRU352Oo4ardvJ7LeP/YS6G8RtsqzDmqWrbx4YWnTG42R6G8qX5XBd9nTdHmHgCMqf1bptwDXTE3N8HUzJg69TOebVPVinS3Se0YsrCv0nOiFBEjKv/Kh6efBOWja/1G0cqFWX1vocbjly7hxpY9N5XKwRkbG3LhgGy3p3RxNy4eGk+PoeulCUxScXK04uAm1X703TtUZdWmK/y75SrVKxVSWa9oYWf2bRhKt8HrlPpyFy2sXj41JyB/DXP/Osncv04q1MksY3rmpLZcvfmWkb8KlWVyuta0LvSb2p5tfx6VHgd9DlEwomu2qsDMHemvSqey//3fdPMYh1gsRiwS8zqdBEa5fJ/oiZUk4MgGcsQksou42MOEhf2MW16/7J5KLplA2uC3VFoMasT4dcPR0yDQ6OKOayzo949CuabGZHxMAm2tFI0obYzR2yceML3dAkGZsakRJ2PTl2v74htKT/dhCuV7fddh76pcAiwtA0uMxuetv6CseFUPVtych76BelVPVfcA4Fzyviy5B5qgbJ6Z2X+fQiMJ/BQsKBv8Z2+6T1b9IJGWliY9SE4SBiru+LgalwLqJdWiouNp3esfBvepS79uNRTOj5qym6cvfahRuRCLZv6YGeZyyRzCEt5xwrsPlkZ56VjwYKb3v91T8vnsW/R2pvedS44lUx3Yc7zOdM1zU6h5TvUW0Lccs8t/iilVvwVm5h2zZJxcsg9DY0MmbBihkREH0LhPPYpVKaJQvrC/onGnjO5uisFi55K1y3BVo01lKjQsIyhLjE8iLDBCRQsZvQuOUChbfW+hxoY0wObXK1h2TbhC/ebeO3rkG6pxH2nZ6rkyy+5BRhjeP+Nbv5EhUQqGdOWm5bQypAFOxe9WKBtQfHS67Qb8shlAqSENsHCGRP/54bPPWs0nl6xFJE7iTdiqbJ2DnYkHfYve/iaGdFYSnxLKVf+p2T2NXL4BOd6YvtVsQfqVsnjMuc8zb+VIHbGx+/D3K0Jo6BBCQwfj7yfcugwOakZQYB3CQofi55uf+LjT0nP+fh4E+JcgNnYvAf4lCA8bg0gUCUB8/Hn8fN2JCJ9CgH85/HyF6dXDQkcQGTGXsLDRfAluQy4Z59+H2j+Yrbqr+Dm8sD39VPZikZjYNBqzzfo30NiIlEeZksjvbdX738ZFxyv4Jptbm1G0cmEVLVRTpk4JBSWRsMAIdN1RcyviolV9Xe9BRuncozqfPn7JUBrx4RUVt+EXnJ2udT96enoKEonJicnpttPXV//z8tt8iexWWvm6XL4tT78oulCpQ1/PiOJ2mrs15KKah1+y96FEGa8fe/P6sXd2TwOAprXnsmOz5rkdtm+6xoiBG2jTaAFzpx/6hjNLn1yfaR24H/ouS8aJCJ+Es8t/GBhIfsgCA6qQkuKNgYFEBzkp6Tmubp/Q0zPCNO4Y0THrMTWTqFeIxbE4OB7F2LgqhoYeREUuRF9fotMcFjoSJ+dzGBmVxMp6GmGhPxEffx5T06YAJCRcx8DQHSen00pmpR2PQ9byMeocBnqGtCuwh0zeWdGa1O08K6O8dMjCVY4CpfJl2VgPLzxVKGs7XPPMbenh+UC9z9/1A4pbpU37KWZe05RGvepIZfJSeXzpORUbl9Wqn8LlC+o8h6zmrwUnpa4Vuqp5aCL/pyk121fF64VwBTnUP0ztTkPtah4cOvmQJy98pKmxU7l1/wMPn0p+wLu2rZxp88wlPf6vPSqzHf/Yezia5qyHx3FdVwKZE6j4/qUv/0w/xPtXfjg4W9O2b20atK2Ag7PmOSL8fMPSrwR4e31h20bZwsbVSy+Ji01g2uxOWFhmfW6A79aYPuX3gHkvDlLfuRRi4Gbwa642mQvAgc+3iEqKY2DhRtL6Nc9N4VazBSSIkmh0cQbFrfNSytqdg59vsaBCX+o7p/8B3/bxCgCB8RHS1/0KNUh3TF0Ri5OkhjSAk/MlvgS3xtlF8uSmp2eOnp5EhN/MrB1hobLgHAMDN4yNJZJuxsaVSUy8L9dvDEZGEjk6fX1rHBz3EOBfljyuL7+ej8LJSTGgRReehW6Wvr7gO5omeb/9FvmPROnaJXhxQ5gFz+9dAG4eeVS2+XvEOoWyEtW1zxyqCnWrwinJKawet1lQ5pTPgVErftJ5vHFrhykY00uHrGHHh9Va9fPTfEWpNE3Q5R5klNNXM38ruE0GHqg6j23D7vnClZ9DK04x+M/eKtuMHdaYj95f+GWqopsIQKVy+RkxoEGmaE9/7xz/UA4LowLEJH2ilP14/GMvUsdtOwBXfDrhYl4fEPExYhctCt5AX8+Yp1/mUM5RstMg//ry5/YkisIpZT+ex8HTaVtY9nAdEnef+OQgQuLu4WAm+X1IEkXxImQxDqZVCI67gYmBI6UdJLsasUk+JIrC8Y46LO3/+IdyWBoVIp9VGyISXmFjXIKidrq7XqXHgY9tiEv+AkB+y4bUd1XcGdvuWYOqThO4/+VvxGKZf395h6GUsx8kPRYjYoenMA17OXvFDMLbPWsoHeuq/1S8oy9LfauTRLFc8Z9MQOw9hT7k/a9TF3EAvKODBMdp/bS3e9agvuufPA/bTkj8S2l5HvMqNM27kg9Rp7kRMJtaLtMpYi0MMk09p4vvd1JiMkY6yiwG+YXTv/58QVmgbxgbFpxgw4ITuOS1Y8sVzb7Trl16yfnTwgUhE1MjTlwUBq3/1PtfAGxszWncvAzHDz3g7u33dGi+mPM3Mi4nqi3frTE95/l+ZpftQTPXCgCc8X/EX6+PMb5EO7q416TmuSlSw/Z1pK/UWDbRN+JGU9kfyMSS7al/4XepIa6OVMN5jecZ6etU1I2pK3p6loJjfX1rUlJkQYoGBqqjzkWiYAIDKmFjO5+I8N9wcJR3TTEkMuIPQX1z8x5y/ebl23gA/X8K1lvZW6ZfSQXtf26hYMhd2v0ffaarDtgK+Bik83jKsHW2ITwofT9pgPPbrhITESso6zElYzEByhIdBHoFK6mpGit7S6q1rKjT+Lrcg4wyqMcaNu1R9DvXlBuH7yqUNe5VV+f+bBwVM+09OPdErTENsHxed53HzAgD7s5lSzXtf1BjkuOZ/HQVKytN+AazUkR+nvamFYlJ+kQR2wG8DJUlhxKLkylpPwaAkvbjuOrThfr5Dqjs09jAjobuEkWKkPj7gnMOZlXxjTkjNaQBjPStqOAk+T1wt2rH8Q/lpca0uVE+zMmHd9RhhTGK2kriMk5+rPxNjekuhSSZgeUNUGU8C91E2/w7sTEuCMDbiEPcCVpEWMJb6rtKFrV2vquLhWEeWuXfhKmBRNru1GfdM3we9upAQkokfYveQv73LT5F6J6VatyqMtLT8l/ADOq7LiSvhczwFyNxnSts1ZLIRG9uBs5RMKZvBMymuE1nna7l4Q1PCpdwZcmkvfh8CCYhPpHSlQsxel7ndFeW0xrSaQn0DWNU++WsPDom3XkkJEhcyCytTKlYuSBvXvkTFBhBxxZL2HnwF8zlMtJ271OLwSMkNteI0c1o2eBPkpNSeHT/IxWrqFb0+RZ8t8a0uaGJ1JAGaOFakQUvDjG+RDsA8po7EJeSiIm+IRMebuZY/WnSukd87nAv5B1Pwz8RkRRDkkh1Sl1tUDemLojFQqH8uNgDmJtr9uNkbFKX5KRXmJq2wDRPizRnk7G2mZGhuWlKWfuBfIw6i4GeEU3yLk+/wQ9I6VrFdW5btXkFhbInV19obcipU7fITG4eU1yhqdOxWpaMrY6ccA80pU/nlQT6h9O01lxMzYw4flG1jKAqrh64pVA2rp72/tLq0DSTYlYjzoArg4WhaZYZ0mnR15NP9S27BnMjoYtMTJJQrhAQrMZaGcuCZvX1jNMd90PENoLjblPCbjRG+pZo4goiP4ZInJRu/aygc6Hj6OvJTJpiNp24E7QInxhZBluxOIV2BXZjqG8mLWvlvontnjV1GtPFrDLe0Ze5G/wX1ZxknxtTg4wlldHXMxEY0gB6cgtcFRyG8Sx0M4miKIz1JQ+6KV/vQzVn3SQLZw/borDrePfKK/rUliw0br/+G455FHXib198KTjedWsGdo6SBaQ1c45ybNsNQOICkpiQjLFJ+mZn2pXlD++CGNZ/HXNnHGL+UllStbLl8wvq/Ta7I7OnHeDAnju5xrSmxCYnEJ0ch6Wh5I8iKikOFzPZB/jfqsOY9GgrzqY2hCZGY6An+SAOvbuGVm6VmFdetqKSWWohqsZUR3LyRxITJatIMdEb0dO3xMSkJgYG+bF32IS/XxFMTRsjRkxC/Dlc3RS/SJVhbFyVhPhL+Pm6oadngpXVeCytfgHA0fEQfr5umJv3QCQKIzn5PZaWwzG30G0bXB0VHIZRwUFRIu3/iTyFdNettbSzUCj79CLnqh+8vf9eoUwbBQ9VWDtYERkSpXP7jN4D+zy2hAbIVpu+5T3YcXAUc34/yPS5uq0wgSR1/bcmbZBrTmCv9wUAYpLjpK+755clwvrz1TacTGwJTYzCNy6I5RVlGtdvorx5FenFEd9rCqvaaVe6m18dy9n6fwMw9tHfJImSKWldEN+4YB6GvZGea351LHnNnEgRi6hkV5xT/jel51L56e48OjjCaf+blFL8cycoVmYMBsfdxMNW4jIVFv9EWu4bfZLyTrM0eo8SU4Q+qW/D1tKioMTgiU/RbscnJyFvSMsjEguDZeUNaQm675jWd/2ThJRwDn5sx5vw/ZgY2NIm/3bMDdXLRqaHq3mVdOvYmRTllPdAOhSU7FJc9B0jNax1Ib2g7r515yn1qz60Sea33LBdRakhDTBientGTG9Py6K/AjBn5FbmbFTv8le5qmKgemEPyff3k4dC+ydtptJadSWLJq9f+qod41uQ49U81HEjWLb1+l/wK6rae0iPHU2seRT2getBLylpLXuyfx3pS7u8si2ukATtf6CN9JX/0aoaUx2xsbsID5N8oUdETCc8bBxxsZJEG6amLTA1a0lC4l0SE+/h6HRKoz7F4hhiY7ZgZtYeS8vhmJl3JTJStq1kbFIDK6sxxMUdJynpKfr69piYNtCo71y0x8Qs/dUhbUiIS8zU/jKT+JiEb9KvhU3GUu5m9B6YWpoKjr/1PciIIQ0QHR6TSTP5vuievwnd8zfBwtBM+lqeR2FveBLuya8legsMaYDiVvnpkLee1mO+ivRibLHuHPf7j1llBissovjGBbO+6hTGFOtGUSt37oS8kJ7zj/vC2qqSxZwKtsozS9qalOZV6HJehf7NvYAxFLEdAEBk4ls+Rx3jXfhGTA01998PjL2Cb/QZ6bGzeW3ehW/iY+RubvgKk/hEJ30gLOEpCSlfiEnKGYoP2UlawxzAxMCWToWOYWtchISUcI54deFVuPI4Ac1J38AvYdOVqCQf6XFg3EMFtw9dMLMwoVAJV4qXU8y+eunoQ4WyILmAwZIVCyjtM1VJ6sltxcUWeUxNjdSeT/mqEqXK7tfX18PY2JC42Kz/jczRK9OfY7/wJMwLgH3eN7AwNKWiXSHczOxZWKEvvz/dzbWgl4gRcz3oFdebzhO0tzWyICo5nuWVZU9CQ4o0pe3V+TTJU56o5DjeRgoTpciPGZ0Ux0m/B9IxUxnm0Yz21/6krlMpJpZsn+6Y6rC2/g1r699UnrezW6nynLOLMKNYatKXAP+KuLoJs7fJByACWFlPxspa+fZx2n5zySBKfH4zQlx0fKb2l5l8q9VKU4sMRmdn8B6kNcZz8j0AFPzWc5EQkxzPikrjM7VPJxNbilq542Rii4m+Ec6mwjTT5gamGOtLjIQl5X9h8L35VHeQxNOYGhhjqGcgDRJsfnUsbQsjCBqsm1dmmJW0Hyt9LV8ndbUakAYKpn2dSutCQoOokrNstbGQdU/BOUsjySphVReZi578uMqOczop4kQMNHB/SRJFpykREyy3GyCPqYEtbQvsBGDP+0bcD15OSdueSutmFh427bgVNJ+45C+YGko+c1WcxqbTSjUmZkYceTpPoTwkMILfBm7gk2cgiyfuoVH7SoLzQXLynSUq5E/bHICRMzqwatZhktKR1KxcvTA3rr5RKP/wLhCQGdOPH3wEIDFNf8nJIpKSU7Awz1XzEOBu7oi7uSNt8ipuedRzLs21dIIGW7pVorJ9EayMZNs6fQvVp28h1TJd6sZMpXfBevQuqHwFQ9mYWY2NzQwC/EtjatoCA8N8xMedQCzSXa/2R0TVluC3ICE2c1drza20+2y5F3dj2fX0A2wzAwsbc6LDMn9VNKPGa0bvQdoVd23vQVZjamFCbKTwweZA0KZsmk3GCfdzx9Yt4641TqZ26GVyILTh151KQxU7lqmuiCAxniOSZH8fdsaaS4blJALjQ3FJ89Cgiv2fL9PVveE3npFm6KHPsU89aOm+SerXfMH3F6V1/dModBz91IOElEhBWUDsffKYV0Z+JdnEwJYkkfKHWSsjd4V+M0I+i7pcC/gdW+PCOvlpb112Vvr68BPlvxEOLjb8e2qC1FUjLWKRbJnYSsUOYuueNVg167DSc/JMndmRNo0W0LT2XCwtTalYpSBv3wQQ6B+OuYUJ1Wt60LS2bJ57dtykRm2ZUtXOLdcRi8RUqpa1/tKQw43pjLLT6xqjirX64cdMi7lFH8wtZKmkrazGqamdMZJFcex+r/kXpS6SPb4xN7nkp3w1SQ998lrUpqGbdklRJIE2Ei74/qLyC66B2yLcLbTf+pUn+LPuer/K/NhcCmrn/xvsE6JUjeFbUKBkPl7cFK4siFJE6ab/Tg9t1TvSktF7EOAlVEjR9h5kNXkKOvPhqdC/MKs+A+pJJtyvKLZuHwA9RCn+RH9pi5XTGfT0HQn3L4y5zSISYjZg5XSGqODmiMXar7Ini9JPKqMNYYmRiBGjhx4+sdqp5QQlyLbB74a8pLpDqUydW0bZ+vE0d0Jfsbqy5Du25bWJOBhbs6PGDIITwln8ejf6enosKDcc79hApj/bQGOXyvQr2IKmV8ZxvsEy6f/RybEMu7+EAuYuzC83jDkvtnIt+DGn/W+zqZpQGm3k5iPcePMJCxNjprVvQJtKJRXmdvxTb2KSA0gSSR5AvKMvs8OzFhZGLtibFJeqdGhKb4/r7HhXm/0fZEH5lRxHKXz/l3cYwsjBYbBQpiBSzXkSeuhxJ0i2kn/ed5SgXVSYBVZ2MRS1Ee5Y1+m0hP3/DqFV/k3sfd+U7Z41EKXoEx9rzLBKV7S6Bnkaui1mu2cNguIe65Qd8rKc24Yy1SRtUZUYTNOEYSYmhixY1osp43YRHR3P9SsSV15jY0OOnpMEVpqaGXP9yiv2HB0rNbxbtqlAWFgMt29IYkXGTsp6G+yHNKY7Xl+IWCzifCPF7G0/0pj/D+z/0EJBZkgeMSJ8Yq6z3bMGnQodxcJQswx3pgZ2SjVH03LFT/I03rXwKamUkrYoC8rTlFe3FQPJilbS7qn7W/kxK6NCozIKxvSTKy+0TrCSFl0zHqaS0Xsgv/oC2t+DrKZsvZIKxvTru+8oUc1DRYusITnxIVbO50lOfIihcWWigptgk+cFEQFlscnzDMRJGBiXx8pc4tNrYbcafcMihPsp+m+qIzghnH8896OHHqOKaqa6cuPLU4Liw4hJjuOI7zWcTGyp7VgOgPiURNpcm0hjlyo8CnubTk9CXM0c6X9nDpXtinNSSQBidtPIpTKNXGSJc5JFKeyoIVF7GnpvESsqyVwHfnn4N0fr/IlXjHIllwF35nNAbuVweun+NL3yWMGQLjf5b0Rf/6Yj4+KZsucMDlbm1Cwq9LlNdZ1ID1WLNGnL9fQMlNYtbddHcFzO/idgidK6xWw6qew/IDiSPE6qdxuM9a3SXVDSZcEJwNIor9ZtIr/BLmJGqVytsFqd6PFTWjN+isQ3fPaCbsydfpDTJx5Lz7frVAUr66zfOfyuAxBVcbjuZI7UmyrYXvsRx/zRCYx7qNSQNjNwEMgEpXLOZ7hCmSqM9C149GWNoMxQ30ylMX7RV/fV/S9+oTq39X7lo1DmXlz7L82somhFxUjstEZddvDFL5TEeN0kvL63ewBQpLyisf/uofrMlVlBStIrDAw9SElKDcJTXLHS08v4d+hPhdtyNuAOl4MUA6ZU8ceLTfz7/jCRSTGseXeIP17I3GKmlOyLu7kLN748Y0kF5W4BqjDRN6KcbRHOBtxhcOF2WrXNClLEIjVnJfcnrdygKqUqkYayhCIlD8enHin6ymY3vX/ZxPnrrwAYMH4rnYas5exViRRcw27L6DJsHQMnbJOeP3XpubRtnzGbaTdI9htz9upLOgyWJBo5cOohgyZsw/+rfn/3kRvoOmI9P03artM8zQwddWpnkQ1GZ2ZSq24xVm8ajL2DJbZ2Fsxb0oNfJqSVAs4afsiV6VyyDkN9M7VP0ke8OhOVpL1MzQnvvoQlyFZlqzlPUipG/zJsN49D1pAiTiQ6yZ/rAb9TN0/6/sEfo2S+Yt2LnFcqKXTYqxPRSZKgztCEN4TEv8LBVHErMj3Srmpqw+F/FFO6N+mj3u3E0tZCQc0hM1wtNKF2x2q4eeQRaBDv/vMQnca01nirLy2iFMUfe23l9sQiMee2XqHNsKZaj6/LPchumg9owF9DhA+LW2bsyVAWxMwgLmI6Jhb9iYv4HROLflg5XSIysApWTueU1o8JG45YnAB66qP809LNvTHd3BsrlKtL5KJuxbihc2UaOldWWje1z7T/p5IgSmJC8V5MKK4oPZq2bnasWl8KesCdkJesraKoT7yx2mQWvdqFCDGLyo9gecUxDLgzn4756uJu7szUkn0ZdPdPDPUlEmVbq/1Gr1uzsTO2YtVXt5H+hVry090FbKymXoL2ibd/5l9cBtn5zyDqdFpC07olsbMxx9zMmDnLT9G8fimSklM4sFaWrOaPCW1JEcm+q5KSUljyu2wVu261ojSvJ3Hx6dKqEl1aVZIa074B4fx3aCLevtotvBzx6oKJgQ3tCuimHlK2WmEuH3sESL4jNfmOvnLiMQ3aKGrvAzovWGSEgoWd2HtM98DLzOKHXJnO5fsmWRQnMKSrO09WmdWplF1PennIdC69oi5w7FMPpXWV0bfoLZXanB0LCtMnZyRTVlKCbl8yH554KZQ5uKk3JCdsUMycN6PDQp3G14VJm34WHEd8iWLJYO1Sf8uzNI1RCDB6pWIK4PTYOFWzLeO06HIPshtlD04RX3TX6c4sbN28Bf/rGzhj7XIffQPXr+Wf0TeQyYpaOZ3H2vkatq7Zv6r+o9LatabAkD7fQJZ90d7YmgXlh7OovOQ7paBFHrZUn0b7vJJsmo1cKrGp2lRO11sCgJWRObtqzpQa0gB9CjRL15AGqFlMuaxaTmFIzzqsnqdaoePaHU/uPPKSHu9ZNVjgh2xuZpSu4t0VJW59adnuWUP6LyrJh26Fz+qsL93ja/ZAgA7llT9ohgRGMKzlUunxwnG7WDnjEI9uerJmzlFB3ef3PirtIzkpcxLj5WT0MuqLmEnkiEnkkvmkXZnWxB/spHd/QhNkW36atPkQdYYbAbPSbSOfktbSKG+6QRsBsfc4Lxft3dvjeppMZYooyzZYskYxVtxUlB1Sx4NzT5jSQrjKbmFjzpGwrem2VTaHM4l7MDA0UFI781E2/nnRfiU1v01fqjI+ajuHjNwDTcjM9yktW2fuZcccYdrpIhUK8u9D7YJ1c/n+KfOrzEC+NXskVmZZLx0mz+ar91l68rr02EBfnycL0k81/aNSp9MS/js0MVvGvn3xJbOHb5Eem5kbkye/AyamRrx+LNQW7zWqCbtWXlDZl5GxIcdeKKYWn/vzNm6ck7jAKEv8kpYTRx5w/84HHt3/SGw6mtHq/KvTIVNlfXJXpnPJccgb0vks6mjUprCV0E/KO/pKum0qOAxNt04e86oUtJIlfngfeVKj+aTl1e23hPiFpV9RjrRGHMCqu5pFrw/+s7dCWQtjzVfsM8rYfxWzXnbPm/77LU+wTwg93RX76TZJd7/Tbq7arWhn5B5kN/1nd1coe//YS8HAzuXHJiE5c5VNMoOB9avwfNE46b//Z0M6u6nRuBT5PWSxQnGxiXx87a9gSJuZG9N3TDO2X1fMi3Hg4R8AJCUmM7GncBfy2qknUkO6bDXFmJq0NKszl+WLT3Pj2pt0DemcxHfpM+0TFsH0g+f5EBxKeGw8FQu4MqdTU9zttdNZjE9KZsHJK1x48Y7I+ASsTE1oUbYY09o0wEA/e58ztt14yK7bT/ANi8TOwoyqhfLxe9uG2FnoHjAQGh3L6Wdv2frfQ/wjInG3t6VthZJUL+JOpQJumTj7zMPeRHlWsPQIiX9JfssGauvYGhfRqC9bYw9A8jQub+hry29t5rPw3AyNJMrObr6stDxvUVeNxuo0tjUblLg1/DVkDT8vH4SJDqL2J9dd4MKOqyy7Nifduq0GN+bv4WsFZaH+YQR8DNI4tffkZnP4ksaH0CmfA72m6Z4dMCwwgogvUVlyD3ICBcvkx+u58Edx68y9BHkHM369ojtQeiLKEQ0AACAASURBVESHx3B13y1K1ihK4XI5e1s+FwkPP2Z9auVctCO7VqVT+WvvSLpUVq9ENm/LEAAc89gwanZHzh+8z+cPwfQZ3RQLK1P09PQQi8W8uO/F8FZLqVCzKPeuvsLvk0yWtFXPGqq6ByAuLlGQ3bBocVcsrUxVN8hB5Hg3j1LTJNtTszo0oVu1sjRetAH/cOW+f87Wlqzu155Sbup/rB96+TJp32mV/QCUyefCXz1bk8/ORlA+dMth/nvrRbXC+dgyWLhFmyISUfZ3WaaoOzNGYmUqNFrG7DzO+RfvaFiyCKv6Kq6wnXvuydhdJ1TOy9HKgmtT01/hS33f1vTvQP3ihei8ciev/FTro76c/220qHVx85B3xWjlvlnjoD/5drbGhWlbYJfKOv9j76zDm8i6MP4maVJ390INKNAibXHX4m6L6+IsLLq4u7sVK+7uFJciRQpUoO6uafT7Y9pIM9Gmxtff8+yzk5kzd27INDlz7jnvoVEYYrnWskgr/IFb0aOKxnWWK9ckLcWgmC5j2pHmNQPAl2ffcXjBKQl5OQAYvXIIhi7qS3IWOfePB2LDKPIOmjYuVlh+eS6cPMglxwpymYgLS8CtQw9wfa94cZiiaQiPz7zAmqGSBVUNO9THurv/SdU1/RwYgtltyb/YFb12aT4DAJjZ4j+1fAbyKMs0D1nXKGbMqiEYslD6+ynIZeL19SCcWHkBMT+Ef8f7PmyEs5eTOqdZTRkxYPspfI8TfvdXhjSPaionbx6F4NSuB8hMzUVmWi48mzhj5pr+MLU0lHtuSkImJnbdjAIpUqxa2gxc/ixbHGDJvHN49TwUAZenw9yizBsaqTXNo8pEpv2fv8eFoC9IyMyBvYkhZnZqDhM9HaTm5GP5lQfILWQhOTsX/XedwscV06CpQf7WXkdEY8xhYZ6so6kRpndsJhhr+70XiM3IwtfYJHTaeAR354wWi3j3beSB56GRePtLUi7r1KtPYq/Pvf2Csa3EOyk+CAkHAAzxrS9xvseirYKnMjqNhkU92sDNyhzZBUwce/EBr8KjkZqTB98Ve3B5+l+wMZJ/s32MiseRp0H4Hp8MCgVwszJHhzrOoFKouPc1FD8TU6FRDioPqqKq5E8OW/LzEUUZzWhtmqlgO49Drq8qi6uZx9HLaITg9Z0jj3DnyCOlxrB0NFfaies4ojU6jmiNTrSBEjrN8eGJGF9PvW2VS9J2cHNEBEfi7PorYvs/PPiMTrSBSo93I0+1AkKA+Ay2TtyHJ2dfAiifz2Cy9zzkZeUjOToVHDltdEWR5fwytOgwtzfDoS9boMFQ7Ov7Pu88zq6/QrpSceS/0zjyn2pKAPIITkrEx8R4+Ad/xJMRY2Xa1ti5Gb+nzS6Tefy/I+pIV1ONLHzb1YFvO9WaCplbG+HSp5UY2WYtkuPEUxqd3K2w94b835uPQUQBYzk40mqnyjjTkanEh7NtaHd0qusqdqybpzvGHL6I1xHEcmbTlXvxYTm5FqioI31l+nC4WYk7a9083fEtLgkDdhNRzc6bjopFbUteW5TDT4MAANZG+kjIzMGZN8ESznSxT9PCzUls/9xztwXHOtdzw9Yh3cSOt3KvgYTMHLTfcAg5zEJ02HBYoWjyxaCvSMvNx9Gx/eHrLB6F/Ludr9zzKx5VV07U99DJh1DuiEzfWh6/v0ThVkEA/LQlpbEU4VjoTti4WKl0LgDc457DBM/Z+P0lWr6xmhm3dhjqNnPHuhE7kZelfCc7gFCmuMM6U6oOXb+/RGHR6Vlgszh4cfmt0ufbOFviWBh5lF8aYe/Vr0DBYrIRF5YAnpJyi4Pm9YZv90Zl/gAliqelFTwtreAf/LHcrllNNdVULMeeLJBvJAVDY10wE6Q3aavMVN6QpBSkObObBgvbRzLZ5FGgX8ni+ZclHeliPGzFG3dk5BUItqkyftBTcght39pFaSZxGdlSbUty49MPwfaqvuRauNZGysvfpOXmg0alSDjSVQU2r0C+EQkaVNl5Vly+4l0BOSJzoFN1lZ5LZko26Jp0jFs7TGk1jRZ9fUvlSBez++066JRSoJ9CocCzjYfS5zXp0RgHv2xR+bo7X60pdavbzBTib3HphTkqfQY7X68t1fUrA04e9qSFqcpCoVBgXLTsO/XODbju3grfI/sQlq54y/aDH4LgvmcbfA7vQ3Je5evC9qcQlVo1HZNq/j+xtlau7q0yUaWcaVdLU6nHTEoU5oUlSX6xD9orXM7cP6qPzGvt+kuYz9x7h3Jdifo1Inc42FxyrUUWR7ifTqNBV5MhdexeDYRLMCdeKhbxebpAUhFBUeLTFX8gKAvSC3/INyLBTEv2UhWTm4FCbpZCY2UUCtsH69GVL9SMC0vEvYTNyOp7BhMjnLElcAVaXs5Dm7s5sO1J6E93+ZSFtveFOfxdg7Mx6Kcmll6Yg5O//0Y2OwnZ7CSlr10MXZOOq5nHcasgAAsDZkJbT7GiDh0DbUzcNBL3uOdwj3sOmx4tI+bnoJxIvrmdKe7zzmPr05XQNdSRa9/+r1a4xz2H+7zzcGusWKGoLOLCiPQcCoWCO6wz2BK4Qm6aRN0WtXC78AyWXpgDA1PVdFwrG4Pm9cZ93nncKghAqwFNFT7Pt1tD7P+4Efd553GPew4m1sZw27MN85u1QtiUWXgzZhJGXr2ImGz5f1OPIn/hWugP/Jw8E2/HTsK/D+6U5i1VI4Mtt57JN6qmmkrCwuWEXxYTpfiDeWWhyqR5AMDwZg1lHu/m6Y6bwUTR0IV3X7Cgexux43mFhMxKK/caaFkizaIk7eo4o4WbE56HRgoizsXQqFRweTx8iIoXqGBkFzABAM1dHdG2tjOMdLSQmc8UO+96UfTZyUy84cPpN8GC7b+akXcWEp3X1Y9EO9OLQV8xvFkDmfYASqUAotYMfRX4lX0bNfQ7K32es0F3uTYxuYFwMZQvsxaZ+1BkXD8ZluTkZOSgnUkfdLIuygm1B8Ki64PNY0JnbQj8r9zD1u+dsLD9HSwsyijZ+r0TxrmeBAD0c1iHW3FrBdulga5JR9vBzdF2cPNSjaMqdVvUUptGszLkZIgXG9drWRu3mWWTK1yMugsJ1Qldk47FZ/8Bzqo+BpvLhZ2BMLfxztCR6HM+AA//kt3c6L/HD/BAxMa/Vz/U3LlZxhniiGomA8Ci3u0wpJmn2L7QhFSM3HcOOQWyV6D6+dTFoKaeqGOrmMKMPHg8Pj5ExmHdtSf4EZ+i0DnDWjTAgp5t1HL9jLwCXA0KwY/4ZNwODhXryFdM06XKN1D6ukG5AvWLb79i6YX7Sp1THoWRyVm5mHTkMkITUmXaNaphi96NPdDHW/mVOFFK3qtk/44rLj3EudefZY5jqKOFg+P7qe0+rawYm+hiwpQOGDN0LzToNGzZPQK1PWwreloKUaWc6QaOsiWpmrs6CZzpF2FRUu06ergodL0OdVzwPDRSYn83T3dc+/gdd7+ECpzpI8/eAwD6N64LAOjbqC6OPAvCkx+/0KYWoa146f03AMDgEsWHoikeR5+9x9GiseQhbwmPkQOw9IHJey5hz+S+8Jq2FeM6+WBkh8bQ19bEwbtvAADh8WlYP9pPEIW2MSF+IA/fews+gHGdfBSaj7qw1W2GuDyiUCw+X776ByCp/+yoJ9lKuCQf0vbIdabj8l4iJjdQ8LqmfleF5iMKnw8EpV1AF5u5yGInwJBujWbmoxCW8xzxBSFyz9emGaKBSW/E5sn+wi3JiCbLYG5jjM2XZiDw2gcUFrDRaZCv4Njx18sQ9iUGS0cdRE5GHlr28MLc7cPFxti//DKsHUxxaPU1tOreAHO2kacJzB24Cw1auGHIdKJdddyvFCwcthf5uUzM3jIUTTrWFdh2dZiJ29HbcO3oU7njqovKIVpEzrvYNqhndRJaGnbyjYvsve2elO2kFECXIb6CZqCpiYQc+V0WUwvyoUMXNj4q7QP79Q8hYs50o4U7FdZWvvj2Ky6+/QqGBg0f1kxXeQ5nXgVj1WXlClqLOfX8I049J1YZnyyeADN95VLJfBfvFgSKqiGHzeXC57/dUleHS/L+dxze/47D4vP3sHt0L7SuLV8fWVlOvwzG6iuK3TNZ+UwM3H6q1PdpWRH+LQ78ojoO13qKfY+R0bG5UO2Dw+Zi+oSjcs8pRdMWtVKl0jwsDPRkHjcX+RJKys6VamdpqNiSrY2UHOU+RWkc974KW38ef/EBANCpLqGL3N+bcB7OvBE6QB8iCWmpAd71xMaLTVcs3aAkiv5gfI4UKlD0bV5P8PTfwcsVHTxd8foH8eDB5/ORL9L2ur2XK9p7KvbgoU7a2mwSe/09U34E8WWSUPtYR8NcoesUcjPB5cv+EXoUL16wRaGo1kGwi81cAIAhnXggtNKuhZYW4zCrNiE7V/z/Ykq+rqnXBK0sxyt1zQF/d0BIUXX0qa13cXonMWZSbDr6T2qP6LBErJpwBAHvV+D6r80YMdsPfWrNFRvj0eUgtO/njWvhmzBtLbnKxPRum9Gym5fAkU6OS8fsfttx7NUSnP+yBlcOB0qkhUzvvlnuuJWFt+m3sOnHSLWM9TLaC3msUPBE7jsmR6g8w+ISEbPsQuEDdWTGZnB42aT2FUkeS/xv5/KPEPSvLT+S186pJp5GRwpeh6enSzdWgM/RxPcbn09EAlVpUsLicCWiiIoyZOdplR3pkrRZeQARJCmKsqh2pGXzOjwaDRbsUNiRLsmUo1fx1+5SLOGIEJWaKbhPFXWkRSm+T1dceijfuByZ1ns7pvfdgel9d1T0VCqMKhWZlqeJzRApLGKy2VLttKTI5pVEk05uV9uacNZEHfbiosfiOilHUyKV41ucZJ6rNkO8HXVuGX8Z1nMkL2B78CkMfD7Q2JV4kgyJSUZYXApcujUDADwKDgedRkUNS8Vl5NRBScWM96m7UNtoiFT74ih2MZ4mijudzxOXorU1eXGZqD42AFhoe5LalQcROS/hrN9MqXM8vGsItmMihPdh2OcYeHjXwOXDgRg1T5gOY+VgCmaJjlPZ6XnQLSpc1NSWzOXPTMtF+LdY7BgplDW7fCgQYxcKI/4TlvTGlC7iLawnLO4tc9zKxNPkcxhgP1e+oRRepl5GMzMiF9DecBJCkiehtsVO6DEkHc9CTjy+p0wF+Dx4Wp8DAFjo9YIGtfJJRenQ6YjJzoK9AVGMuOHVc5zuI//BqH9tD2x69RytHJyKzlNPXu/u+y/lG8nhwpsv6O9bT76hCKNaN8Lsk6p1RiVj5okbuD5HPQ9v/++8CI3CNP+rpR7nU1Q80nLzYaonv95DFj8TUnD9g/zVSHmce/0ZS/rKX32talSWKLMqVClnOjOfCQNt6YVToqob5vrSo9jpeYpJdKXnktvJmkMxxU51mpQxRLEw0BU0kCGT/iste6cQ2rifdorna43vLC6N19HLFR29hNce09FbrfNQhsHOj3A7ZgyyWJHg87k4EdYEjcxmwF6vFfTptuCDhx+Z5xCUIt4UpF+N6wpFpulUPbB5uYjOfYyA8NZobb0OtrpEQRaHz8TrpLX4nXNX7JzOdvvJhioXlHWkAaBmHVs0al2L2PawFSzD3Q54hdUnJ+HRxSDMWCfeclpbVzxn0cJW+oPU9O6bEfY5Bjd/iyt13Dr1EiwmG1tmSzbNKaaub+mLClXlatwOhOd8wOxa/gCA45FLQAEVw52WYeW3fvCznoAnyWcwu9ZRHI9cglxOBq7E7cAMN+LzD858jFepVzHJZRuy2Wk4GDEHE122Qk/DCCu/9YMxwwqtzQehnlErnI/ZgG9ZL/Ah4z6muu6BoZYP7A0nIo8lTO2iUbTB5MRCS8MOX5NGo6nDe/zO2CA4TqWIf9/QKKVTZVEX3yZNx6x7t3Aj7CeMtbTh37MvnIyE9SA1RPKgi7d/T5uNDjWcEZGRDrc922CoqYnbQ0bi/q/wUs2l3eqDSM4SX41c0KstOtR1gaWh+G9BQmYOhu0+I2EPAMsuPlDame5c3w2zIe5MUyjAmNbeGNmqIUxIHLCMvAKMO3ARPxMk86p/J6cjOSsXFoayV2KLubtAuoZ357WHJfZdmjUculpl+wDbz6cu+vnUJT3G4/FRf75kMyd1k5iZg4mHLpEe09fWxMFx/VDXXly5i8PlYeXlh7j49qvEOa1X7EcTFwccmqB6B9bNN58hrsRKtLu1OfaM6a3UfQoAi8/dw8qBnVSeSzXqpUo502FJaXAwlS6dIhoFrmku3Qn4EBWvkMP6ISpeoXkVR5br20uXMCteeiRrkOJmaSZwpj9FJ6jdma6K0Kk66Ol4Bjei/0JGIfFD+z51O96nbpd6TjeH4wqneAyoeRNUaOBkeHNw+YV4FC+7wGZgzbsyj1dWBvzdHllpuRgyrRO4HC5SEzLx4SnhyFnYGSMvu0AQIQYg0b2KpiE9E2xtwGRQqVR0q/EPbkcLfxzNbYyw5dJMGJgoLyNYHjQx7YletsK8Qz/riSjWM+fyObDTqYUxNYlCzxFOK7Dsay+MdBKmEdlou2CSC/F+94RPw/zaAVj/fRjm1T4FLp+Dqa67sexrL9QzaoUB9nPxLasXproSRV8GmkQRtS5D2NWzmeMXwXZTByK9o4axMBJeMpda1L6i2drJD1s7kRflymrCMrGhNyY29FbIVhFEHY6mro44OF56cx1rI308WjQetz/9xL8BtySO733wGn93kN32uCTj2/ngwpsvODV1sMzfqGKMdbVxcdZfiEzJQPeN/hLHh+4+gwcLxyl0bVtj5VYtrI30K7QDIpVaPmXtHdYcktinq8nAm5VTpJ6jQaNief+OWN6/I+5+DpVYcXgdHo1PUfHwclRe1QmAhCP9cvnfUoNzxfcpAHjO3y5RTHo56Fu1M12JqFI503e/hso8fkVk+aRXQ+ktqM+/+yI3r47J5uBCkOTTaTGGIn8AF94RP25jW4lHcpu7OgIglD4CfxC5q31JZPNGtxQ2djkjouxRWlh/gJpXd4eT8HPwl9EshQJrHR8Md30NE003hcelUTRBodAw3PU1bHWlR33b2WzGcNfX0KTJb6daXoT9TMCwvjsBABfOvJFp69nMFVvnnEYLP0+07tkQ2+aeQc2i6uiVxyfi707rBbaJMWlgaNKlDSWBroE2tPU0se7MFAz3XSbYv+70FIxvt0bMNjG68kgdvUwV78gYkv0C37JeCF5rUrVBkVEWR6cIHRFnPUJ9x0lXejSTIUfz/E8nKi8BbB4HcQVEJ77HyUF4n/5dcLzbU+GDzcnIW7gR/ww34onUj/Xf/SXsZeFqZSrTkRalq5c76thZSuzffe+VILihKDO6NMezpZMUcqRFcTI3xvi2kgXeiUpevxpxFp+/R7pfliNdks713bBmkKSSlDryp12tTPFu1VSFVrkB4KOUokNl79M/icP7HqFH+/XyDcuJKuVMi6pekCEqYdfDS9KZntmJkAMrYLEx/ij58k8xE/wvoYBF5F2Pay2Z7lDsFP9KSce1j8QXfUmVkEE+hGrH/W/heFakCjLYVzLv1qemMPLEZHNULpT4UzHVrIW/XF9iuOtrkv9eoYOt4kUPxeeJ0s5mi5SxX8NWt2Ik5GSxfNFF8IqiFBdOy1c7efPwm2D7feAPDJhE5NpZ2Zti5fFJGNpoCXrUnA3/9TdxNWyjtGGk4tnMFd5t62DnAiLH18zaCPsfLsCUrhvR02UO5vTbgUeXgpQet6zoYydeDNnKfCBaWxDpLsvqXoURwwJGDKEEVfG+YkS3i3OpBznMF9iK/h8AFtZRT/FSZaezHnmer5mmEeYFb8eFGKJoylHHGo1MyIMdfzn54VbCc9yIfwoA+JDxQ6Z9SS7/M0KpOZ+aMohUOjTgxSelxikNM7pWvu+Yqs7ld98k9gUuUb7fQs9GdUCnSRadX3hTutWhy/+MkKidkgWVSlH5PmWzOAi88QlcrqRMYlUmPjYDTKb02rjypkqlecgiNUd+F60B3vWw7R4RgQr6HSfTVvT4EBIHuJYNkU4Qm56FXynk1ej17Ii0j18p6YhJJ2TspDWeoVIo4BUVWO57/AbTOiifI1vN/weOTmYID01ERFgSannIX24UTcEQ3QYARzcrBLxfIfXcI8/IC0JKjjN93UCx10ameth9+1+Fzq2m6jGq3r/w/6LYg5eOhhamug7Gws87McNtCG4mPMNkl4GgUchjOb4mdcHhEwGFBsbucu2LkdWdVhp0Gg0+Lva4Gyy+6hmRXHlWUqpRDh6PXKhA1eLB3o3r4HwJ5/ni269K59YXo8p9CkDl+3Ri181IiE6D456HWHt8IozNxHOzx1Si6K4y5OUp3sW4PKhSkWkAqLNwq0S78PS8ArRae0Dwek7XlqTnGutqw9NeqFXtu2KPhP4sn0/sL8bJzJi0jbdffaKwa/Gl+2IdDEUpLii48iFE4JzTqOT/5G+XCpef9j56gyknrpHaBcckoOf246izUDUZp/KGxxd+VhpU1Qqn4jIV78J44t0n9D50SqlzqhqrNw3G2Wsz4exqiWVrKresXDV/Hnwpzoo0KKCgpp4tzjQj8tCnuQ4Wc4xvthJfWRpZowfG1uwNAJhfe7SEvTRUzR8dQOIUfY9LVmmsaiqeddeeSOyrXYpmJ0v7dZDY9yUmkcRSMcr7Pk0oSrGLCkvC5O5bSI+X9r+KICW5cv3GV5nIdB0bC/zXsx2G7juDhkt3SrUz1NbCGJEc5JKc/nswWqzeh/S8AuQwC+GxSLpTqs2g49Y/o0iP0YqKKIpTS2R1VBRVGZGGDoMO/3EDMPXEVeQWsvD4e0SVcZhlkccRFoWaaJZ9YeVwby8M9/b6o53pR/e+Yu1yYd5vVZYTqqZseHP7E5YN3o6uo9vgxdUgZKZk424u0XlyiMsMZCRnoU0/X6QnZeHzsx+4k+MvOLez3kgMmOmH9KQsaOlqIiU2DSsvEHrrZzffAADkZeULtgfNFsorjvCYDe+O9ZGVmoNnV94JrlnWOJkbo1ejOiqda0+S55yeK/87W51o0Kjg/GHL8BVFwEvJ1Id/u7dS+3UKWGylUjWKqcj71NFNukhCefPsyQ+sWHQBm3YNh2cDor5s7oxTCp8fF1M6fXp1U2Wc6bCkNHg5WOPxvPFot+GgRESZSqHg+aJJMNKRn9D/fNEkcHl8tFt/UKJVOEBEsB/NGwdNBfWoAWBMK3IH3spQH4lZRJFAIyfZbTF9atrh7dIpOPf2M5ZdEYqyazFYYLKEUkY9vGpjoI/kUyofPMTmPoZ9Ufe/pWMCsPzIUIXfg7oR7RwIAA3NppHahaakwc3cFJHpGXAyMcacK7exqXdXJGbnwspAD6feB6OutSX86hAFhnueE0V3k1v4YvL5a6hrbSl4/f/ASf9n1Q50NTJZMmCrwJGdvm0kfn2JxsJeG7Hm6r84HS6uiNPXZpLE+b5dvVCvubvE/mLH+bZ/oJgTLbhuwHS4eBI/jD0tlGsyVBpUdVAAwEBLUtmCrA13WaLq0n81iuHjbF+q822MDRCfIR6guRIUItHGvixR9T49F7QM9y4EoXN/b+gZSl8d7jmiOf5e3EuluXV1VV6Hf8ta4mF82fzzuHx3DgDgY1GTsapIlXGm2VwucpiFsDTUw7fV0mXM2nZaj8f35skdj0alIHDBBKnHu9ZeAP8Hc2FpayzVJmSNbDk1AHg0TzF5I1EG+tTHQJ/iluN8XI/siR5O1+WeJ6p4EbJmFs6GByg0R1U4HdEWZloecDHoAWsdb2jRhFKE2awoPEtcjPRC8fwucy3yHDNrAz1cCv6G9zHxWN29IyY0Iwo+rYo6Xg5rJP6F1aW2q+Bh6l1UHOa0a1HqdtHx6dmCNury4HB5yMwrgJkBufSb1nI/XF88unQTkkFCfKZY29Vqx1qS+7zzFT2FCqdkQSClyGEryGPi0ZlXuH7gAZKi05CfIxndInOkFaHYkQYAE0vllC1KQ8MasgMVFUlKdh4+/I7Dz8RUJGXmICO/AIVsDrILCpGVz0RWPlNqqmBFwOFwkZOZD2MzyfTGLvUW4c6X1RUwq4qlqauDhPb085+R5epMq4q+oQ76jZUfmberoZisrLq4fHcO3r2OgHcT8Z4DJqZ6OHttppSzhAzssRUZ6fJr5cqLKuNM/79y8VcbcHj5OBvujUEu7wAAb5NXIrkgCFweEx3sjkKXLrsILZX5GakFwahlPFxt8+LwCpCYH4TEfEKlQZNmCDpVF1xeIQq4kjlUdY2lV9nraWqir6cH1j54itXdO+LQqyBs6NUFMRlZsDeWlKS7853o3DilpS+a1XAQe10eaNCoUh1pAGXqSAPA7ScLynT8aqo+NA0aek8mz80c12A+UuMzMOTfHnCsY4cDC06X8+zUjyIrkuVJSnYeDj1+iytBIVWu3beGBo3UkZbGBf9n6D+KvE7pT8FEV7J4MTmbvJlKVcXQuPz7ApR0pAHAQEb0XBRdXc1qZ7qsGTZqP9as6A9HB1N09NuEf2d1wflL73Bw72jMnncGVCoVC+d2w5iJR3Bo32hwOTxMnnECF05PwY1bn+B/glD8uHPhHd4++YHdl6cjIy0XswbtgYGRDnZcmIrc7AJM6b0DDi4WWHlgNILf/MKm+ecwalZntO/ZAD09F6NT30ZgFrAxZ90AwfmLtg+Dq4fiUZR+NQPFHGkA8LFYLNi+ENEc/Z1fkJ0KAIjJfQAaRVOtjjQZhdwsFHKzJPZr0ozgY/4PnPSlF10UL3C+m/03AGBDry4AIHCkbY3EI8ai6Rzb+3UjHbPkObIYuP4k2tZ3xt9diQ6IU/ddQVpOPk7/OxTZ+UxsvvIUz0Mi8XDVBJx++glXXn/D1nE9YGNigCuvv2Hv7VfgcHmC4+suPEbwDmJFICkzF8M2n8bZucNgqq+DxrN2wM7MEBM6+8KvcS2F5yiNfyYfx5Y98uXA+Hw2MnOPIjv/Eri8dLA5CdCgmUOLUQ8GhAeUswAAIABJREFUuoOgq9UW1FJ01stjPkVm7hEUFAaBx88DBTRo0Kyho9UcRrp/gcGoBUopvm5SslYjO+8yONwkUCna0GJ4wkjvL+jrKL4syeNlIzlzKXIL7oPHz4EmvQ406XVgYbxK5ffO5aUjNWsz8pgPwOPlgMdnQoNmCV2t1jDS/QuaDA9Ahma1tDFzC+4jK+80WOxQwZh0DXvoaXWGsf4YuWNyOVxMWDOY9FhWWg5uZx0FtaiB1Pqx+5SaHwBw2LJ1+ssbsi6D5c2XmEQM23VGoMpUVZjQeztysgpw+jEh7zhl4G4s2TYUljbG+PQmAv477iMyLAl+A4gVw/E9tyE/rxCnHs7D6tmn8ezeV9y5GIRD18tmFbQyYG0s+XARl/5n1eXYOatepKlO7B3IFc9KYmFliNhKlDf9RzrTp/wnolvvbbh5ZSY4HC7c3axwcC8RLZw5rRP4fD5GjjuE1i3dsWL1NYDPh693TQBAndq22Ln1L4xpuw5tu3uhfc8GAICJ3baCoaWB9FQi/3lsl804+1K4vK6tw4ClrTE2zTuH9j0bgM3i4GZRQ4056wYIzl817SSOPZKfhiKLezHD0cBsFsy1G4LLlx31iM97gTrGo0p1PTKGuTxDWuEP/M65h5SCYOSwY8HhMaFB1YIu3Ro19bugjvEwGc1WKg8bRncT0+D8HpssyGHssdIfB6f1x/KhxMPAkFZeGNLKC/FFX6TpOfno6OWGbkWO8ZBWXlh34bFgrH5rj+P5+sloNX8vnq77G2wuF1cWjYTn9K0qO9OiKR6y4HATkZl7HGnZ5FJ0HG4icgsSkVtwHwBAoWjBze6XwvPg8jKRkrkSWXmSkU0+ABYnAqzcCGTmHgcA6Gq1gZ259BbjP2Nsiuzaws78FPh8FpIy5iErT1ynmcfPRX7hC+QXvoB+wW3YmMp2BjNyjyI5Y5HEfiYrGExWMLLyTkODZglnm4/y3rKApIyFRe9LMmeRzYlCZu5xwfsGAHd7+d1U+Xw2QmNrSB2TzYlCPvM5kjMXyx1z092F6Kw3Ep1HtEJ2ei5iQxPQb3pXdB3VGuxCDoa6zoTf2La4uucePJoo3uyomJTYdOyceQwZydlYEkBeC1GeaEhRSSovmizZjVxm1YpAF8NmcbBS5IF897kpSIrPAACs+fcMNh4hct8dXSxw6fgLHLw2E4lxxPFFm4egS71Ff7QjDYC00DCXWbmk2UqLfc3yTfMgY+jIFqjv5aCQrbmFcp0/y5oq6UwPn38cJ9aNwO+4NNSwJX+KqVNbmPqgqSX8Q3jy9Af4fMDL0wEtmrvhx48E8Hg81KpF2OvoCAv9Xj0MAZ/Px+CJbdGgmQvmbx4s0LBs1NwVbBYHaUnZsLI3waJxR3D+zRJ0rU2+BF98fsyvFKXfrwHDCbnsOOjRiYi2IcMZenR7hGWVdDI44EM8987XcinuxYxAR7ujoFAkxedVhUqhw1yrnlgedBcDYXrDhZh+VcKRBoBHweGga1DhbE3cS63r1sSige0AAM1qO+LYwyCsHt6F9NyGLrbwqmGDn3Hkn2vTWkQOaWNXO9LjqjBlVmf07k9EiWZPPSHVToNmjux88eZEVIoOGHRn0DVqgM2JBZP1QXCMz2fiZ4yNQo5fHvMhYlPIVzsoFAYoYIDHF18GtTU/TmpfkgJWEAAuQmOdSsxdG3zwweczBfssjdfJHCsxfZaEM67FaAANmhnyma8Ec+RwkxR+78kZ/yEz119sn7ZmY9CopuCDC2bhB3B5ohETxSLTobGOYq9pVBNoa3qrNGa95u5SlTRE949Y1EfmcWmUtAl5FSqxz//LRnBYHBxdeg7j11ZcIXRZU3eudNUlS0M9NHFxwMCm9eHpYC3VTtYYZc2Rm//g109yqTczC0MUFrLhVmI1VbReUkubgT+dfJJUHT2SgsCqyO2wDRU9BQGjJ7RR2Hbmv36YMkuyQ2VFQeFXjiUpqZMQlYd7s2Qy9EVuYD5f/I+6mopF3JneDT3Dil96rWok/E4Gh82FnYsVKNTS39x8fiHiUkfC1uwEKBRyGaeEtCnIzr8seO1gcQnamk2kjsnj5yIsVjya6WT1AJp0ckUFFjscOQVXYWowW+ZciyPTBFQAPDDoLqhh9ZTUns2JBF3DSep4LHYYfie2Frw2N1oME/2/JezSsrcgNWsTAIBGM0MNq6egUaUXz4nO08pkKwx1B0mx5CO/8DV4vFzoaXeUOh4AJGcuQ0bOAQXGBPILXyk0ZnnB5/Mx3GUGTkYo3om0NJA5nq+WT4a+tmrOTU5BIZou3SOx/+sG2dHWQg4HPTceQ1yG5HJ/n8YeSukJk70neddXdVxl/q0Gt16DZTuHo1Z9e/RvvgoX1FTsrO7PUN7Ypf233HLrGY48Ee/iWsfWAudmDCu3uah6n5YHGam5KFYBMDZXPN++glGr91g1QocluPviO8KikrH+8P2Knko11aiVcY0WYHzjhcgjUVgoZsOqa+jYfJXgP1lQKJqwMz8j1ZEGACuTbdBk1BW8zmM+lzlmapZ4JMPUYIZURxoAGHQXuY60JDzoarWBo8UNqRayHGkAgnQIADAznEvqSAOAqcE/gm0uNxWpWbKj3aLIcnoBCnQ0myrk9OYznyk4JhQes7zoZzUByTGp6MQYik4MYQT6YcBzdGIMxfYph8Xs7xx9guktlmBq0/8w2HGyYH9hfiFG1Z4FP70RWDdid7nNX1UCXnwidaSpFIrKjTkqG3y+cGXX3EqyGPz/BTI9Z3MDPRLL/0+MzfRgbK5flRxptVMlnenOzWvD1dEC88dVnh+UaqpRB1yOfN1QTU3lGwXIgkKhw8nyjuB1TonUkJJk5BwSbGsx6sPMsHQ1AORQYWceACpVtby4xPSZyGMKI9qmBrKlluzMzwi2RXOdywsWJ1yt4+2/9BIjlhINEHxGbkFCajYSUoWOX/Ox29FrNvE5Xn/2DT1mHUTX6fsF9qL/T8/KR6/Zh/AjMglkXEo6CAC4xwrAPZYwJ7790BZir4t5eS0IP96GY9erVajXXFg30NNkDPy/b8Wt3OOYtGk41g7fpfL7Lw8233wmsc/XxR7B6+TLelUVzj5diBpFjT72Xqz43PiK4mVYlMS+Zm6OJJbV/L9S6XOmy0onuZpqKhupRUU98rh7U7LDV+kRPlezONFSrQrZIYJthoYzHEWccHViZy49F1wRsvLOCbalRaRF0dUS12EtZH0Vi9ZLIyPnAIz1pevVK4quVjvkFtxV25idm9ZCl6a1pR5nc7i4upnQwE/PykN7Hzep9gMX+EOToYG5O67h2pbSN2IxtRFq9+uJyHHxeXyxyDaFQsGCE1NLfb3y5PCE/hU9hf976DQa2Fzx2qHnPyPRwt1J5TGTsyRl8Ho2lP73VY1q/Pwej9cvwjByXGv5xpWMSu9Ml6TvjINISCEiLNqadDw6Or2CZ1RNNerh8JJz8o0A3CpznWnp0fGMnIOCbQtjxVRFVEFXq63axjIq0bxEEdJzD8LaZDvpMYZGDbA4RKeu5MxlSMlaCyfLu2DQlVfFKMbG9ICgADE5cxmSM5fBSO8vWBqrVhz05H04+Hw+RvfwhZmRLkJ+JyI8JhUT+zaTsG3gbof6rjYIjSaKaM2MxPVmfTwcsHpyd0TGS+rHqxNbFyscDdlSpteo5s9nWudm2HJLfNVgw/XAUjnTZKgjv7sacY4eeIL3b39VO9PlwaXt5deithrVKe62lpddgOdX3uHynnuICU2AqZUxTKwMMfCfbmjWvaFSY17ecw/BT38gODAEWnpaqN/CHVM2DYeBqXK5a4EX3uDm0SdIjk5DcmwaTKwM0bhDPYxe2h+GSjQrIOPagYe4tPMukmPToKnNQP0W7hj4Tzd4NHGVe+6nwBC5NgAwadRB7POvmL8DFkconafFqPzdvwCArqGYkgqFwgC/SGqSzZYuEWhlugPRST0Er/n8QvxObAMdzaawMz8FCkX5BiIUCh0UCh18PluwLzP3JFjsCJXGLGCy8ezTL4zu4YsZg1tj88nHGNuLvKh0z4XniE/Jgp62JgJWj8CMwa0xcL4/6BqE+s+cv9qh+8wDGNa1kVT1JGX/BsmICxdXlODz+YLvkT+ZspRYo1GpEi2nC1jsP9oR7FDPRcKZ/pWsuh7x1xjy9KZq1E9yomSviqpClXOmy4ujYX5g8cS769jr+sDPbmMFzQjY/5N4WpvoHqiQXTF9HQ/AXEu19sCqomugjQk+ixD9Q1xqLDmWcGBXDN0JALicsA/aurK/2J9dCcLqEgVJBXmFCLz4FoEX3wIAdj1bJtbKmIxh7rOQlpApsT81LgN3jj3FnWNEju2663Ph1Vr2El6xcsmK8zPh09kTGcnZGOIyQ3yOuUy8uROMN3eCcSf7qMLzAYD+9lOkXnv22VmIikyFlibx52tpLb9tc0bOIaRkrgAfpWu2Ucj6LtiWpXhRuVCsNIROsxVEnAvZP6TaaTMawdnmPZIyFgpSMwBCZSM0ltCrtzbdDQMdSdk5WbjZRSEudbTUMbUYnnC0vAFAvsRl7zb18Hf/5gCIlI/OTcU1zd8eExZd7lswUOxYSXsTQx3c3C477eTAhw3oazke5rYm2P9hPQCIpWzcPPgQzXo0wrKL0gtRb+efwGTfRYj5GQ8TS0MsPjsTLl5Ost/oH0DfrSfLbGwrI33EpYs7KF9ik9De8M8tnnMwJf9eis/Iho2x8jUYf+05I7FvRpfmSo9TjXziFUx1rIxUSWe6y4Q9yCqqrn0VoKxKgHxeJG8Hi5cHTZoBRrlcF+zniUSNKgIXg/Yo4Mi/2USd7ZKOdXnxr986gSPt6uWEgbP8YGxpiNe3P+HpxbdIjiWWjPtYTyJ1NIt5dfOjwJHWYGigabcG6Dy8Jfg8Pi7tvouPj4lo7tSWy3D82yZY2EvvnpSbmQ8AoNKo6D2pA2rWd4CdixVCP0ZizxzhD9r8HhtkzkmUb6/DcH77bXx5/hMAULOePZp1bwgqlYqEyBQ8CHgBmga5M5eRnC3oQgcAPJHGMaL7S9Kxa32F5gYAmblHkUTSsEQUGtUIFIoOOFz5Gss8fr7C165qUChCKUc+X3a0UINmDVsz4h6JT5uAnHxx1ZGEtClISJsCbc3GcLC4pvAciscsKHyHmOR+Yg8/TFYwfsbYKzSmtVn5NjQwsTYSFCIWQ1Z8CAAzdo/FjN1jBdvF0DRo2PNmddlNshIS9CsO8SSKIOqiuZsjzr3+LLZvw/VAtPeQbOP8J7G8f0csvSCu9tVp7WGlZeSuvg8BhyuZ9ja+nU+p5leZWDvzFBq1dEenfo0reiqo5WGLb59jKnoaKlElnek7BybLNyoFP7NuAwA62awQ20+VIS9WHrS3XlKh11eGL89/wq2BE3YELhXbX7eZG8atHIiA9ddwfDWhbRz04Asad6hHNgyWDyG0a1v28caiY+Kfu3en+kiOTcPUFsuQnZ6LER5zZDrBB4PWkDrbtbyd0XNCe3Q3HQcOmyhcObXuKobNl9+q+t6JZ8hIzoaugTYuxkpqgM7eO5bkLIJbGeKSYaI63ecid5Zap1tctxmwMFoms7CtpD0ZGjRTcLjKNx6qCnB5qYJtDZqlwufZmB4ATAGAj/i0v5GTL3R0CwqDEBrrBDe7SKXmoq3pDTf7aLWOWU3Z02fLCZyeNgRadPk/rS9CozDxkGzlnNIyvp2PhDMdl56FuIxs2KoQpa0q9POpi+WXHgiarBXTaOFOvF+jmCrJw28RWHT2rsT+tYPJG3hVRd4++Y6nN4Px9GYwts4/V+ENXBYt74OhfXaAyWRDS6ti/S1lqZLSeOlZ+eg34xA6jS8bLVI2j4h606nVTUdKQ0lHWpSh83oKts9uuUlqs3++sE11SUe6GAs7UwSECoXxIz5LV6KQFbUGgP9OCFMrHgS8kGlbTEZyNgbN7kbqSJcVk8ccxpDeRHHc0D7kjTJKdv1zs4tSi+qENsNbsF3Ael/q8cqD4tQNeXC4wtxIba2mKlyJAhvTfXC3j4eedlfBXj6fhez8iyqMJz6maLvz0o1ZjTqY3a2lxL6wxFQ0XrQTbyOkR9d23n2J5sv2ijnSHnaKP7wpg7UReQ1I57WHseLSQ5m5xLnMQjz98VvCGS8thWzyVLO0XPWuegWvlZQoLORwUHfuVvj8twufoiRX4ng8PlZfeYS6c7dixjHJ1R97UyP0+INUPG6ceiXYrlFLeofO8sLcwgDtOtVFzw7rcePKB/knVCKqZGTaxFAHF7ePU+uY9+OXII+ThjRmmGDfpShx54MsV/lTegCSCr4iLv8DKKDCTrcx2lothAZVsmBo/8/WmOgeiItR40Gj0NHMYiostOrgeswMpBdGYoDTUehomIidcyPmH8Tlizst8nKmFWX/z9bwMhkKX/OJMm3MtWqhr+N+pcZmKPFUmRIj+YXOLuTgwWnCodVgyL5NRY9/efETzvUdFL62KC6eToLtnEzFv9j7TS3fSEV2trCBQMnISzEl0w5kNW1RBk1GHeQU3AIAMFmfoc1opJZxyxIWOwwMjRpKnaNJL90Ppq3ZYbFIf27+bRjo9CvVmBo0SxjrjxcoqqhjzGpUZ1BTTxx/9gEp2XkSx8bsv4BRrRqhY31X6Gtpgsfn42tMIk69+ITvcckS9nO6tcLo/efLZJ52JoaITZcs7Dr3+jPOvf6Mdh7OcDI3BpfHRyGbg/iMbEQkpYk1pBnYRLHUMi6Ph2+xyUjIzEZCZg5ymYVIyMhBQmaO4HVGHnlDqu4b/UGjUmFlpA89TQasjPRhbaQPq6L/9LWIfe7W5grNhUIBattakP5757PY+Gv3WTRwskFdeytQAGQXFOLB13CpBaGGOlrYMbIn6bGqSkKUUKGnYXP5RfLlwfzFvfDo3lds33gLDo6mqN+gauh5V0lnOje/EHo66q1GNmI4wIjhAFudBviQRmjc1jL0g46G9GhmcT5ysRPN5bPwKycQv3ICwaDqYbSrZMT1YcJKaNEMEZv3Dpej/oappgu0NYzB5GbiREQftLb6F7UMuwvsW1nNQS47GZmsaDxL2qzW92xAt8Gn9ADoapijrnFfiePF6S69HHYqPfbwhb0Vtk2KSZXYd/3QI+RkED9SvSd1UHisO8efovffqjXzMbMV6t/mZkr+QEpDHUoGyrDzwGiMHbYPfbpswpEAcg3lgkJhxIFBl/8lyWIr1jTERH+qoPV2csYi6Gq1BkOjpkLnlicaNBtBDnhyxiLoaSvXkc5EDVF8Y/2JyMghHkJzmQ9KPR4AWBgtFzrTahqzGtXQYdDx+L8JpC2jAcD/6Xv4P5W/elOcx+vtbId3EbFqnSMA3Jk/RuocAeDRtwi1XSsxKxdDd52WbygFLo8nKJj8mUCeTqZM3vP5GcOQmc9Ei2V7SY9/jIzHx0j5tSLWRvq4v1C9AbzKQKJIIKtFF8VrccqKkh19Z0+V32/gvppa3JeWKulMn7z+Dr3aER+8tbl68r68zYR/KMXOdB2j3jJVMCa4PwaFJFNm/8/WYPEkRd4BQJtmjPbWiwWOuD7dEp1t1+B71g08TdyIT+mnxZxpA7oNDOg2sNHxUrszPcDpKA6HdcaL5O2kzvSTxHWggAoahaH02D6dFZdN45NEVx+fFTqDF3bcwYUdijUHiY+QL2PE5/MRePEtfn+Nwe9vsUiKTkV2ei6y03IUnnNFYmyii0u3ZRfe0mgm4HGI6DqXK/mwIgqbE43IJMUeQCgl7oXfCS3gbi//x6i8cbS8hl8JTcHns8HmxgHgA5AusxaZJOpsU6CIYoY8RAs65bU+V4WyGLMa5fmyfhbqz98KPvkikVQsDfXwcJFQ4nJKx2YYFaGY1ryyfN0wC/sfvsHOuy/LZPzKjJGOFr5umIX2qw8iiaT5ijwW9W6HIc2qhgyosugaaCErnQgc6ej9uXKJ5UGVdKYnDWpR0VMAAFJHWh52uuLL4u6GfgAAEwYR3ctmlZ9jokHVApVCB4/PRgrzp9iDQx6HcMC62K1RaWwTq9LJpiVGqVbkxmJKV1xJiU3H8DrqV38pTzLS8zBjoj827hgGAJg06hAu350jYWekNwopmcRTPpeXAT44oJD8ubPYYfidqJziS03rl/iVIGz+8TPGDi62X6VK5fH5LOQxA6GnrdqKgSpo0GzgbPMZ4XG1i+ZoCzPD+TA1kGzylJa9A4WsrwAAKkUHTtay06gS0mfA2mQbZDnnHG4KcvKFSkDmhgtljhkaWxP25qehrekr0y4qyU/hMaspHygUwqG+E/wT/wbckutUT+7YBH2860rkMzeuaVuGswQmtvfFxPa+mHf6Nm5+lC79KEpTV0fUd7Aq03mVFw8XjUcBi41Jhy/jQ2SczM+pvoMVejSs88c60cX4tKmN+5eCAACRoYlwcCmb3H1FqSxRZlWoks50ZSKhIBgJ+Z8QnfcGOexECW3qkmjRDMVe62qYAQCoFCISxpfRfa4s6Ou4Hxcix+BK9GSMd3sIgJAAvBhFROoddFUpxAIo1NI1W+CwhEUqU7eMgFsj5XJeSxL9Ix4TfIQScX0md0ITPy94thLmxuZm5cvUd64MGJvoQk9fU6AtTeZIA4CJ/mSBMw0AoTEO0NFqAT2tDgBoKGT/QFZeAIiILcCgu4HFjgDAJR1PFLqGE8wMFyA1a23RHh7C4+oUbVNAoxqAxy8En88UO6+8I9g0qiEsjVcLpAFTs9YhNWsdtBgNoUGzQH7hS/B44rJkrnby012y884jO0+Y36pJrwO6hiMoFAY43HgUFL4Ts6dAQ26aCZ/PRHSyUJeaQtGCtmZj0KimKo9Zmbj06DPW+z/Am+P/yDcuwnfEFswb1QF924kvP5dc5p+z7SpGLw1ATGIGqb089LU1lZZMI6OLpzu6eJZOz18d85BFowlb8f7ALKwf0lW+cQm+/U7El98JOP3wE66uHk1qY2tsUObvoTRoM+g49vdA+YZqQp3/Fuq6T0WZ+F9PPLv9GcwCFgJ2PUArvz/74aEsqZLO9Iy1FxASkQgPF2tsm19xBThfMs7jZfIupc6hSCwfV2yHL1NNZ9jpNkZsXpBgX0TOYxRwMkCrQClAfWM9FOQRhSBG5vpwa+Ck8lh8Ph/bZ/gLXvef3gXjVg0q5QwrDmuR3G5ZaDHqgcn6Inidz3yOfOZzCTtNujvszE8jPm0CCgqDJI6TYWowDWnZm8Q69hHwweVVni5WRnqjkZSxGKIt0pks8ipxE33y/HN5FLJDUMiW3r3SxuyQ0mPy+UzSz6o0Y/6pbJpJSFj6jqhuRV6WeNSwgkcNK5x++Kmip1KNmtDV10LXwb64fPQZosKqOz2WhirpTG9f0L+ip4Dg9NN4nbIP3mZjUd94oJh6R0U1SlGVbnabsf9na3zLvAIPo954lEA0TujpQC67Vh44edgJGruEvAlHi16qC8rvnHUc314RKi02NS2kOtLKFB1WJItXKvYA6Wh5F3xwEBHnBS6PXALL2nSnQBHCwmgZopK6k9qR4WYXBYCP6OS+KCh8I9WOQqFDV6u9wuOqG3f7WKRmrUVGrj94PMm8eCpFBzWsX0GDpphKAPEgIb8o18JoOYz0RimkpOJs8x5RSd3B4SbItGPQ3eBkeV9t6izV/P+RmpWHIStPwkBHCz2be2BkZ+F3a1RSBqZsu4S8AhaWje6E1p6KNXf5HpWEY3eD8PhjODo2dsOqscLId6MJW3Fz3TgMWXkSzEI2lo7qjC4+wgj+r4Q0TNp8EWkiqihrxvuhs7c73v+MxfLj95Cdx4SJvg7GdfOFXxP1S9PNeXgH7xLiEPiX9L4AfyoTFvbA9ZMvwWFz4b/5NkbNVn7Vopoq5kw3HSpZgFcWHRAV4V3qEQBAQ9MRFXJ9daOjYYrnSVvhaiDMa7XQqiPjjLKl//QueHs3GABw8/BjTFgzWOWxnl8VRlvHLB8g1e7Dw28qX6M8mTzmMDLSc3H6ygwM7bMDAZcl84CLoUADLrZfFRpXi9FQhVQMChwsLitk2dXlXwDA7fCNpMfLMg3EzHABzAwXVLqxitGgWcPZpmrodqsCRcUFOA0ZnUCrUY3VJx/g/qaJKChkY/ym86hpbYKW9Wui5bRd0GRo4MHmSQCAiZsvgEqhoGV92Wo9vxLSMGfvdRz8dyDWTeiGuJQstJi2C893ThXYrDpxH4+3Eis/jSZsFTjT03dewYsvv/H+wCzBseJtAJi5+yqe7SBS75x2b0YdF0s08d8PbTodA2vXxd8NiU6Er+NisOL5E8TnZoNOpWFLh65oaS+UVHPavRmRU2aj3amjyGEVoqW9I7Z0IJzGbudO4FtKssAOACKnEH5FzT1b8GuyMDUpLicb429dxa1Bw5X6N6/sXA9Zi76e/+HsvseICInHuPnd4ehasfnThUw2Dux5iFfPQpGelgtTM31YWhmiV//GaN2u4nwTaVQpZ7qiHGcybHS8EJP3FrnsJOjRiZuODx5OhEuqYlQFBjr5wz+8Bx4nEHmw9Y3LL6+MjPota6HnhPa4duAhCgtY4LA4cvWmpSGqFiJL/3rP3FMqja8ujMwNkJlC5PBmJGVJ7YBobKKLtNQcRIQlwa12xQvtK8rt8I0Ch7qaysnktefx/nsMPF1tEBxGPNy4OphjUKcG6NGqLgAgKT0HPWcKW4e7O1lg+7/9YKyvLdj3JTwB41YIJdJmDWuj0nxy8pjoMnUfMrIJZRptLTqeHFCsg50oY1ecxtdwYdTf2EAHd3ZNErNpO2EX8pkssX0lc7wVsansbJ1CpMVoa9JxcM4A9Ft6DC3r10R+IRtX14wR2O2d1Q/tZ+8TOMHSmLXrGs4sGQ79IrlaW3NDFBSKp3/tnC78XbQ1F9YNfQiNhaWJsBDTwkhcZjSfycKJe+8xvBNRuL/67TO8HjUR+Ww2Bl0+CzcTM7R3qgkDTU0xB7fYeRal5/mTeDSMyPUu4Ajnd3PgcDjt3gxHQyPZdeHUAAAgAElEQVSJyDSdKp6WOfL6RZzrq3pgp7JSkFeIhTuHY+XkYwh6+hNBT38KjlnYGIGmobi60ZGH80o1lx8h8Zg2/ojE/uSkLCQnZeFLcDRWLb6E3YfHwq0SNJoppko508W8Do5EE08ncLk80CoocuFntxEHQ9vh1C9xp7OV5RzE5L/F75ynpb4Gm1eAI2GSDUFE00hK6lKTpZgo0nxGk2YACqiIzH0Ge10fNLWo+EK8yZv+wrUDRFFkd7PxMluFA8D3t+Go7eMisb9ptwa4d5LIPz2x+gqpbN/dE8/Eih4rgiZ+XrhzjLhvtk45gi33F5Hard4k/DJftkZ6pL0qsXb6SXx59wsUCgVrj08Qqyrfs+wystLz8OrBN/yzfiDa9GggOBYdnoT5w/cjKz0PPC6RFz1/2zC07u5V7u+hKtD2yBE8HjNG6vH332PEnMMdpwPx8nOkwJG+9+oHFu+9hUNLhqCeC/FD5jtiC7pM2Ss478LDYGw89lDMpuVY1VLGDl55hcubxsLYQEdwrfP3P2FAR8U/35fBv/E1PEHsfbUcuwMBd95jaBehulI+kyXXMVbEpiqhrUlHRg7RRIVGpeLYHfGaiZ7NPOSOkZyZK3CkRccVRXRlgiJSJ7RrRh9M3HwBJ++/B4VCQWaueEOX9wdm4carEHhP3AbUB1Y3I9LFdOh0nO0zCO0DjqK90wTUMbMQO8/NRLI/xJX+w4Tz01AsTcq/R1/8++guNrbrjBXPHyM8Ix0mWtpS7Xl8NnJY3/E2fhA61vgutr+Qm4jnMZ3E9qsKj89GRMZ2uJqQF6ArQ1fXuTKPJ8dnlvoaisJmcwWONJ1Ow5LV/dGkqJkMnw+kpmTD/8AT3Lv9GVPGHsbtJwugQS+9jKk6qJJraE2KOtVRqRU7/f5OR2DMcIIGVQvaGsZoaDoStY16wFJL/hdQZcRJrzkAwMOojxzL8sPWWehULRu8A9E/SVrAcnk4te4qZnVYTTpGo/b1BNthnyIljnNYHGybKttRLw8athXeNyFvwsFXVri2ivLgUhDePA6BRyMn1G7giGm9tokdD/kQhYjv8fBtVwfrZwXg5T1h2sqMPjvQub8PZqzuD10DbbTv0wiNW9cq77dQJeCpcD/VsDVFfIqwoPT+GyJiVewkA4C7o7gj8/xjhISNbz3Vupg1rVdD4EgDQC0nSzz/9EupMW6//A4nG/HOss29aiDwvaRyS24+efc7ZW0qM6K3QX4hGyZFKwpcHg+ju3pj1oBWYv/Jw9pUHzkl/k1KRqal4eVii+3TemPHxec4cust/OdLRn27N62Da0UR89UnhI2KdOh0pBUQKxZ5bDYm37mOLmeOoe7BnQhNT5MYh6pCrlETW3vcCifu+WthP2CmQ75aKLwGHYaakmoyVAod2hr2Sl9f1nXU4UhXNh7fJ77b3Wvb4Ni5KQJHGiAeyMwtDPDvfz3h6k58tzx6UHlSM6tkZHrxzht48zkKPvUcsWq64gVTiqJou25jhhMG1jgmsd/TZDA8TSS/FETHLXkNcy13iX10qrbSrcNL02o8Ou81AMBRr5kcy/Lj8Md16Gs7Gfk5BXh96yNe3/qo9Bit+/mAoUXH8iFEdKyLAbms07GvG/H+4VfsmCH5mZYHrfr6YM0oYaeuroYkEUSGBoauH45W7WqDRqXiQ9Av9OrnXY6zVD+b554Vy6N+dPUD9q64gr+XEF00I0LiBMd711uIzXPPolknIlKqpcPAyNnE6k2n/t4Y1Hgp5mxUzzJs/9OnUcjloqG1NV5ER+N3RgYi/iGikpdCQjD/7l10dHEBH8CT37+xo1s3dHB2xsGgIFAoFIxrJIx6Om/ZIjj30a9fmHT1KgbVq4e74eHo5+GBeS1bil0zJDkZNYyNxa4JAB47dqCxrS30NTVxOzQUE7y9Bef2OHkSBWw2mjk44MyXL9jVvTs6uRArNfvevgUAZDOZgu1JPj6k7zsyIR1O1iaITEjHrrPP0Ket0Dl4/TlSwr6FV038jBK2bH4fEiNh413HAc8+KN9pr2EtO7HXzb1q4MSNd1KsyQl8H45CFkdC7aOkc7VxZi+0n7SbuG5te+xdILnqI2qz+Z/eaOFV+bp/ymP6jsvYOaMPkTO98RwW/kV0mNXT1kS/JcfwcIsw/SUuJUssLYOMndP7YNCKEzg4ZwBszQwRl5oFBl1x12Le/pu4s2E8TAwkHVUujwcalQprU6I5W3RShuBYHpsNMx1dAIDHgR1iaR3Njh+EOqAAYHKIFcvU/HzcHTISABCVdRS/Mw9Ag6oLC91OcDORHd2VRUTGDkRmHYKFbme4GE+HtoY9+ODhbfwgZBcKAwfN7e5Ch+6A+7+JAkw7/UGobbZMcFx0Ts3sboBKIUQR4nMvIzLzIPjgwkq3O5yNhWlSX1PmYdK5e+CyqDhYdB9oaHLhOyQMjQdGIOypNW6ta6jye1OW44eJldldh6SvngHAniNj0bH5Khw7GIhOXSu+cyNQRZ3pldPU60A/jvkFL3NrNDq5G7/GzUGLMwfwfPAEXAz7hvlP72JrWz90r1kLTgc3YknTdjBgaGL5q0f4MnI6onMysevja1wJD0E7e2fs69gLTgc34pTfQIy/dxkt7JxwoKPirbUrCh6fAy6fLZYyUlm4FLcHt448wY6Z0p1cbV1NrLwoffm1abcGWHRsMlaP3CNxjEKl4EL0bugaaMNvdJsKc6YB4E72Uby6+VHg+EvA4uDF059o25GIYt+8+rFUznROLhNjpx8Dh8vFpWOTAQB3H33DuatBOLx9JC5d/4DtBx4i8DqR69yh7xb4dagHZiEbC2f5ISMzD5Nmn8KKBb3grqLgv7au+BJxu14NsX3RBYEzbWknlAI0MTdAQrQw6lTcvQsgmg44uqmvwURoWhpeT5wIn7178XX6dDQ7cEBw7N87d7DVzw89axFR8Cvfv2Pi1auI+OcfjG/cGM5btgic6ciMDPjaEU7hqidPcPTDB4GDvLJDBzhv2YLvycnw79dPcM16O3fiwejRYtdc9eQJVrRvj34exGf/PSUF3U+cEDjTIcnJgnGXt28Pr1270GkqUQRW7Dif/fpVqhMNAIGHpqP1uB2gUiio52qDcb2biqVUmBjpIjFVXJs7rSifuRh9XS2kZYkr45TMM1aUksv+6Vn5MNSXvsxOhpGeNlo3csHs4W1l2rVq6Iw3x/9BfEoWjl1/C98RWyRSOkRt+s45DD5fsZxpDoeH7OwCmJjoKjX3smDxyI7oOHs/9HU10bt5XTSv6wQACNw+Gek5+Ri68iR+J6SjjpMV1owTV+Uouf3+wCzYmhli5/Q+2Hv1Je4HhaJ9Q1e82q1YXvv604+gxdDAsbtEesmrb5FoVtcJM/sTEfHxG8/j6+9EmBroAI6AgS/hVBfnTK9p3UFizKxCJuJzsiX2y8LF2AS/MzNIj+3t0hNzH93Filbt4W5C9IVwNBwNR0MiKPM2fohS1xIlMuswzHTawNl4OljcNLyI7YK2ju8QGNUcbRyFXYADo1tCh+4AAII0ke+py8TGEp3Ts5j2aGlPpEiGpPyHDjW+AeDjVVwvgTP9M20trPV6om6D9QCAvoTgFR789oC3zWkYatZHu5ppaNNzLeqZb1LqfXF4PGTmF8BMT7n7nVmg2IqGwF6B75U+B08hJDEZPxeXrf55lXKmE1Ik/0DU0U78+LePeKAXgUmeRPex2Y1bYMD102hm44Cwsf9gc9BzdC8KQOjSGZgTeBs72hFOp4O+ETa06oINrbrgeoSwq9SNXz8QMnomAr4Hl3p+ZQ2Xz8Lh0M4AiBxsVZGX01wae78xbeA3po1S45ekZR9v3Okj/5qKzEvZ96oMTbs1UHj8A8cnyDeSwbCJh3Dt1FSxfe6uVji8nYjA9O3RENuL8tYBIqft6m1CZ3bhLD+MmHwEDIYGFq+5gnNHJqo0h2I98WJyswpgYSPspigrnWvV0XHo7j4PPD4fzTrWxYYA1bSiyTD9X3vnHV5F0TXw3wkBAgk9oYSqNJEioIgdEYOoFFEpIgKfWEFEfBVBeX2xYkNEUEGliShSXpoFXkBAUGmKoIIovQhIBwk1me+P2Zvs3bs3Nwmhyfk9zz7Jzs6ePTu7994zZ86cyZ+f/LlzkxBnJ0XljU7/uozNkyfNkAa4rVo1/j0reAg6wENTpzKurfWWf7piBWA91W4WbNwYdM0A7mt+umIFR06coOeMGb76limY/l0owN/Hsm7Atuo5gk9e7kDFMvG+x59o35An3prC8t+3ckkVu2Lf5Dkrgup0bFqPN8fMZeW67Vx8oe3cjPp8cZZ1Afjo8yU0u64GJYvZSWqT5qzgyY5ZS7P4ZMdGPDFgcogxnZpqiPJZXCoxoRC9701i8tyfQ4656/Rodz1vjpmbKR2io6POCkM6kCljZn//z2rRAvn55N/tMzzXj4qJxXix881BKfHCnede8OWnP/5kxuvp32E9Wl3HNd0GpxnTw59KT2Na4Z3+vHrDTVw6/D0K5Y2hzcU1uL68XcxrwI23UPODwRxLSaFz7Ut56sprw+rqx4y7OvH+siVUGfIWNRNKMPGOdAO58YWVeOCrKbx2w01pZbsPf8vq3f04fGILqSb7YT9r9w4m1bO4FUCpuOZsPvApxfJdze7D31IiNnTulJdwOpWMCzjIhMJ5073MWw6OpWqx0KxEAa94OpJlYzo6KirLhjTAzc1rM3Z06JL3NwwaxtfdQtMW3trc32vurj/p/rup+sIA33o5yTllTN/ePXToJicyfCzfuZ2NB/Yx1PEgX5VYjr7fzebBS6wHp1ZCurcrLnceYqKjiXZ+4I+mnGD4zz8w7JcfOHziOM0q2h/YuiUSASgcE0M4Dh0aweHkCcQnfHHS95Adpm1+DGNS2XtsPYZUSuQ7/elmLvi4H+vbh36gT6SmcuO095nb4iGfs+zxvUcPk5Dv1PxAXT9lSNhrnyyf/zmPD9aNZ8o16Qv+PLT0OYZc9p9Mnd/jp1fofdH9FI8JnWSTVfzismPyZv5rwRiYODLnDFiARXNWUvvKypErApNGzGf0gj4USSgQufJppHGlSvz455/UTUzkj927KZjXet8NdqLX/9Wpk7EAHwwEhY54yYk5JAeTjzBz4WouvCPeN53dNXUqctnF5eg96HMm9e/MdyvWA3BJ5cS0OrdeW51Rny+h58Cp/Ld/Z35Zs43U1OzF/59ISaH76xMZ/UJ7Fv+6ycq/OmvfU4FQjLc+mUfrpNokHznG7MW/c13dSlS7IH00ZdjkhbS7+VKOHU9h6cpNvrLcdUZMS+8gdHl0NOs37KTZLbXp8tAN/OupsURFRfF6PztB/YEuI3n+Py0pWaIQSbe8QfdHbmTk6G+Z8GlXfly2kWEjv2Hd+vTzA1ze8U0Wjwr2fN/RczgTX8t4GPxcYcuu/fy17++0LB5fLFxF3crhl1UvGRvHD/eGft+0rFqNllXD55/2ZvbwkkuEh+tenpZqLxI/br+PWsUHUDBvddbuzdrCbcEYahV/K6S0SrGezFpfg+ioOPJFl6F+6QlZ0mnB5vTVUXNJ1kZyCua5mAqFT85J0/KDMQxu1YzShW0Hv9fUGWzdd4DRHVqRNHgETWtUZd6aDfz3vnZsP/A3vabOIJcIfW9uwNjR3zFp+Urenvc9cx7tTPeJX7B13wGavDuS6V06sWjDZp6cPJ0TidEk3VKLGi+/TdkihehybX2a1bgopL6XrfsOIAKJhU7eEevmnDKmH+94A61uyvqPUCSuKFWW+Hz5qVykGP0WzaN3/QZUK5rA8r+2cWO5iizfuY2k8jb2UASiXLORa40axOBGzVjavguvLknP4BGbO0+Eqxr27+tDYumtYWukpGwmV66cm7TgZd+xjRxJOUBMroI0KvVvKhUMHTI7U0RHRWVozEZHRUU0pLf8vZ8ycRnH+wW4dvK7zL+tS9r+qTKkAZomNuCDdeODyryG9P1L/8MHlz3nuz+gdi/+OhI6wSY7jBl6P63+bwipqYaJo0J/pLr3HgtAt16fMuiV0OHM0e/dyx0d36NNy3q0vi38wjpbN+zi16XW8JoyagEJpQpz4cWJlCxTlGff68htNZ+mXoNqgGHhrJVM++2VTOlf/dIKtLvyeQDy5I2mXbck2riMkVPFoWPHmLJqFS2q2R/wSStXknw8fYjytSZNuGroUL5/8EEK5E0PY2lbsyajli2jd4OsL+zUtmZNKsfHc2f17E9wPp6S8XLxdzaqzYipixgxNXgRnkB8sAi80+tOxnz1A427vEv5xKJ88+Gj5HWlrYzLn5cvBz1I36HTueGBwbS4viaz3utCg/siL3Tj5fuRPdi17xB3PDmC1NRUJr5xL/lc6S3fGTefj1wx1K+OnMWrI+0IQSD8QgQWjnqcJwdOoVXPERTIn5cGl1WmaoXgiZPrtu6iSdf3kCihXMkizHyvC17cddrddCltm1jPWE9noYsK5a1H/7FujYM6qu+/24ntO+xEzhMnUri4WmkGDbAe4OdfnsLk8Y+yYeOutPMzwmtIt/jXh0zpf1/E885GXnuwKS9/PJtvf1lP4bh8tE+6lLcfPXsmwAO8+v18nr8ueDSkWL5rKBHbhKMpO9mZPCfbsisW6YYgFI9tHFQu5AqJiY6EW6fMULpAa/YcXkjRfFcElR84ttKjU9Y7wpPuv5ut+9IjCbpcWz/t/01799GsxkU0r2m/O5sN/Yhx996FMYay8UW5s219BvaczEWlEti96yAD77iVqit/TzOMl8xfw75N+zlaKy9lyxXjeEoKXz3ckaovDKBZjYtC6nvp8/lMAEa0z9nVs88pY/pUGNIA3epcQak420t5f8VietdvwNimbZmyZhWVhvXn9QbhVwSa1vIe+nw7k8fnfsm4plmZ+CS4X9KUFDtpZ8f2+iSWDs1YETgeMK7/3JqYVm/vnoeIiWlMVFQR8sZkHBfo5p6KmVtsIyfYdeQQ8TGx1B3/Fj+2eowOs8fyUaP09rrgY5vfOn90Hn5t+6+0soDXut+Pc6hVrCQvLJ3FwjtszJfbWP59304qFChKnlz+aXLcsgK6LN25hcsSyqTJClf/wXkTGdrgDrrNn8yga29LO3bFxEFpupwsLRY8EuSp9hrLGRnP83YuoUB0LHWLZH1koWCBGMaPCO44lCye3gEZ2C/4nQ7ETgcoUjjW1wj3UrpCPKUrxNP4ztD47iuTajD555fDnjv8616+/7/2+Ce0eySJtl3Sf+jaX/XCaTGmhzRvzqNffMHMtWsxxjBr7VoG3npr2vFcIuxKTubGESMY2rx5WvmzDRvSpHJlKr75Jq1q1GDv4cPMWruWl5OSaFOzpt+lgs699N13Gffzz1SJj2fxli2s3bMnaIJiJLYdPMizs2cj2LhqN+2e/ohbr7k4JAb46yW/0/vtacwf3j2t7O6bL+Xum8N7yQH6PtiEvg+mD09/PyprMYsBPeILxzLtrft963RtfS1dW0ce0hdJX3Y8HC91jTxfJFydo0dPUNUVrz/3m98wBjrc7T+ZO3/+dGdLvBPCUqF8PNt2HWDQZ9/Q4+7rSXDlXL61+/t8MdB6C73e6m2uGPbp36+iUFw+Bn02n09ePPsXFrmyenmurJ69TC+ng6pDBtKqWnWeqhn8juXNlcDsDZdwcfzzXFJ8YFp5YHJg4P+E/I2oXWJw2PIKhTqz6cBHfL2hDnlyJVA4pg41El5l4daWlCvUgR2HZmDMCVbt7kvD8kswJoVZG2qkydpy8LO0GGq3TpnhomLP8MvOnvy8818Iubmu3FwAbqzwC5sPjknT6ZISAymQ5+RWncwlwaNmM1evYfiQORRcd5wTtfPSpoedG1JorXVISD5h7R87aNvCtq0kxZJ09Yv2nhvlp8yiI2xqEkvnu4eAT/KmfLnDpz685/I6LNm45aTux49zypgOkNN5pqsVS/dQrL8/3VhoUakaLSqlv0QbnGO3XJC+FGqVIvGMaxrssdvgkuGumzEGk5oc+biPrXj06DziCnQjd+6zNyXf7dM/4pvbHmbvUTuhaNku/9Xukk/4x3neU8V6gHYc/tv3eKnYgrSZ+TGTmnTMtC6F82Ru+GvRDjvku2DbhqDycLqcbsrlL8UFsWUiV/yH8fPideSLDR4B2v1X1iYeZUQgH7P3L0BSpUqs6t7d97wA4Yzcy8uUCXsscI3AcW9O6B+6hHpLvedmdP2MDO/8MbkZP+snWjWuQ57oXBw5doLVG//i6cGf061t1j3p5xMpTo7z5rcPZOp/u3NPu1AjumQJ20md87/gRS1270n/Hrmn63BmffYYE2Yv585G6fnwd+7L3HfNhaXjqVIugStrVsjqLZz1RArVOBWsfsj/M1494WWqJ4Q6AMLlkM4ot3S5gh0oVzB4JeWCeauTGJfuod9y0C6AJJIrrCy3TqXi0juObu+219NdI+G1EDkiuXx1yiqBEA/v/wDNalzEhHX/AyD+p9CY8+jDwd7wsjPTJzSXmW3tpHLTD7GJQ6we0wcgaILhT72C5wG5j91Q5UIaVsn5LDznpDG9/+/D/LHxLybOXE6v+5Iin3AOsGtnC+IKPIZIeo9q519JlCz1W9Dx6Nyh3bDiJb5h375eHD+2nBIll4YcPxt4qPoVJE17P82AnXhTBxpOGRqywhTYfLhNv7SJ21v/72PGNW7ve/x4agrDGramXFxhGk4ZQnxMcNjHrV8OZ3nrUG9YQJe7K9elUiEbd/z4JdeRNO19ZjZ7gLYzxwRd+3/N7ueKiYP4qmnoBIjs8MzPtrfde8UAule5h0F/jEnb71fL6tuu/K10/fFF3qnbJ2h/cN1n6LHsFY6bFApGx9KvVg/GbvqKNX9vYli9F3JEv3OF0Qv60PeB4SyZt5qoKOHiuhWYsOz8aoOc5MNn72LU54u5rceH7D2QTMn4gpQtUZiJr3emdPHMhUudr/QfOJ3jx1IY9Jb/5L2MeLLHzXTs/CHGGA7ms0b566NnBxnTYL/3urxiw8MeePkz3n/aThJ78ParaN17JOP6deLDyd+zav0O7rqpbtCCNMq5RWzuiny9wTqQYqJLUaP46xHOOLcwBmZ+2+eMXPvOYZ8woXO7HJcrZ8nCEFlS4lTnmVYURVEURVH+sWR9FZ+MhJ2LxrSiKIqiKIqiZJMcNabPyeXEFUVRFEVRFOVs4Jw0pvu+8yVrN+/i+fe+OtOqKIqiKIqiKOcxGuahKIqiKIqinE/kaJjH2ZLNI0dvSlEURVEURVFOB+dkmIeiKIqiKIqinA2oMa0oiqIoiqIo2USNaUVRFEVRFEXJJmpMK4qiKIqiKEo2UWNaURRFURRFUbKJGtOKoiiKoiiKkk3UmFYURVEURVGUbKLGtKIoiqIoiqJkEzWmFUVRFEVRFCWbqDGtKIqiKIqiKNlEjWlFURRFURRFySZqTCuKoiiKoihKNlFjWjnvEJG+ImJEZIbPsQkiMvcMqHVKEJE3RGTDmdYjEiLSWEQeO4XyT2k7eN8b5x3bdaqudzYjInHO56vTSci43pGR4ZaDap92RKSCiPwtImWd/bIiMkBEVorIIRHZJCLDRKSEz7m1RGSuiCSLyBYR+beIRHnqPCoiX4nIHqe9rvCRszCD9q3j0bPMqWoLRTnXiT7TCijKGaSxiNQzxiw504ooNAbuBN4604rkEB8C0860EucwPwJXuvavBt4Abge2nRGNcp7/AOONMZud/frALdh3ZylQCngeWCAitYwxhwFEpDgwC/gBaA5UxbaNAV50yf8/IBn4H9AmjA6dgQKesleAKsByAGPMBhGZAvQBHsruzSrKPxk1ppXzlT3AVuAZ4LYzrIvyD8MYswXYcqb1yCwiEmOMOXKm9QhgjDkALAzsi0i88+8yY8yGjM4VkVxAlDHm+KnT8OQQkWJAO+BGV/FsYJIxJsVV7xesUdsc+Mwp7goIcKcx5hAwy5HXU0T6B4xu4FJjTKqIXEYYY9oY86tHr3zApcCHxphU16ERwFQR6ek8G0VRXGiYh3K+YoCXgOYiUjNcpXDD9c4w6COu/Q4issAZUt0rInOcHzHveY+IyGZnGHeyiDRyZF3vqhMlIr1EZI2IHBWR30WkY6QbEpHCIvKJMyS7TUSeCVOvnIiMdXRNFpEZIlI1guxOjp51XcPLPzn7sSIyQkT2i8g6EbkrzH3/4dzPGhHp4TrWF/gXUN41xDzSOVZdRKY7uh4SkVUi0vVk2yGzzzWM/LIi8qWIHBaRDSJyXyT5IpJbbKjJJqcN/hSRSSKSx1WnvIh8KiK7nPZdISLtXMfjRWSUiOx2js/1vmN++vvoEniWlzsyDgNPOsd6O8/niIjscNq+ZIT2uMN5Rw+LyDfARWHq3Scivzr3v1FEemYkN7M47/ICEWktIquAo0BtEXlFRLZ46sY4936fq2y7iLwkNlRih4jsE5F+zrEWzjt3QGwoT0HXeU0cWQ2ddkp23od7M6H2XdgO/YJAgTFmr9uQdvgZSAESXWU3A184hnSAsVgP8zUueW5jOLM0A+KATz3lc4DDQKtsyFSUfzzqmVbOZ8Zjh1GfAdqepKwLgDHAH0Bu7I/lfBGpboxZByAiLYFBwLvAFOwP3zAfWYOAjo5uPwJJwHAR2W2M+TwDHUYA1wM9gO3AE0BF4ESggogUxf6A78YO2SYDvbDerSour1Y4RgGDgVexw8ETgMXAWmyYxr3ARyIy3/HOIiL3O/f0JjADaAj0F5G8xphXsMPalYEbgJbOdXY6f6cBq4D2WCOpKpBm0GS3HbKLiAj22cVjh8iPAM8BRbHPPhy9gbuxbb0eKIkd0s/lyC0OfI99Hk8Am4EaQFmXjMlAJef4LqwBPEdE6hhj1mTjdj7FvovPAftEpAPwNPAU8CtQDPtMYsMJEJG6WI/pJKC7o/M4n3pPAi8DrwFzsd7PF0Qk2RgzOBu6e6mC/bw8j22bzRlXD6Ej8C3QAbgKeKSio+0AAAnESURBVNbp6FyLfXYFse/984A3tn8U9p0bALQGhonIJmPMrAyu1whYaIyJFPddD/uO/O4quwj4r6feGuz7fREwM4LMjGgLrDXGLHYXGmNSRGQx1pPu952lKOc3xhjddDuvNqAvsMv5vxPW81PF2Z8AzPWr65FhgEfCyI/CdlR/A551lS/BepTcdd91ZF3v7FcCUoGOnnofAUsyuKfqjpw2rrI4rPdrg6vsBawhXdRVVgTYD3TNQH4nR35HV9ktTtlwV1kh4DjwsKsttgIjfO57PxDj7L/h1tMpi3fk18zCs81sO2T5uXruub6rrDzWkAn73gCfA/0zkNsPOASUCnO8iXPdBq6yWGynY2hG+vvoEniW3T31BgMTs/hZGgesBMRV9owjv5OzXxD4G/iP59znsZ2dXJm4TlNHZgWfY2Odz0w1T/krwBZPWYwj5z5X2XZs58F9DyuAY0AZV9nbwEafZ/K25xrfuN+FMPezCXghQp1orIH/a6CNsIa1AR7yqb8L1/eNq/wy55wrIlyvINb7/FKY469gDe1Mvx+66Xa+bBrmoZzvfIz9Yet9MkJEpJozbL8Da5wfx3pRqzjHo4E6wFTPqd79RljDYJKIRAc2bDxlbbHxoH7Uc/5OCRQYY/4m1Et1o1N2wCX7IHYyU0hYig+zXf8HvKFfu665H2vglXaKymCHqMd75HyG/fEOG2KDNYA3A0NEpI3jvY1EZtshu1wO7DDGLHLJ34htv4z4CegkIj3FZmIQz/EbgOnGmHCT6y4H/jLGzHNd9xDWSL8mzDmR+MJHx1tE5DknBCTcu+bVa6oxxu1h9XpNr8Qa/uM97/TXQAnsO3KyrDPGrDqJ8+d47mEN8LtxRldcZYk+z26Sz349MqYk1vjNiP7Y74z2JjT841TQEtvZ8IZ4BNiF1VtRFA9qTCvnNcaYE9ih5/YiUj47MkSkAHbGfFngcezQcD3sxKEYp1o81qu003O6dz9Qbz/WIA9sI7GeqlJh1CgJHDShk8j+8pHfxiP7ODb0oiyR2ef6/5hPWaA8cN8BfXd46gT2i4a7kLExn42xnsPhwHYRmS9Oyq4wZLYdskvJMLIiyX8ReAfogn0vNotId9fxYmScpaJUmGvsIIM2jID3mQzHhnm0BhYBO0TkxQhGtV97+L1zYD2s7ndujlOemfcuEt57ySp+77BfWTROaI4Lv/vPLyKF/C7ktGdubNiSLyLyOPAI0M4YsyxQ7hjVB7EjQO76UdjO6d5wMjNBW+AXY8wvYY4fBfKehHxF+ceiMdOKYo2IPthYUS9HgDzuAhEp4qlzJda7lmSM+c1Vz/2DtwvrsU7wnOvd34MNGbga66H2Es5o2w4UkNCsDF5v7h6sN/wFHxkHw8g+GQIGolePQO7cPRmd7LTnHSKSG9tJeRX4QkTKGP8JVplth8w8Vz+2+8gKyA8bb+7o8iw2FrcyNl79LRFZbYyZjg29CddRAtuOftctQXAbHsVzX9gwHl+1PDqmYuN+B4jNfXw3dpLuFmBIGBl+7eH3zoEN1fAzeleHkZ0V/GKPQ54x4dviZCiO7Si495OdUZoQjI0/3g8U9jvuTDp9A3jUGDPZp8pvhE7yrIg10H8LrR4ZsdlSbsSm6wtHYU7OWFeUfyzqmVbOe4wxR7E/XvcSatBswRpnpV1ljT118jl/0zxNInIVUMF1jRPAMqCF59zmnv2vsZ6vQsaYpT7bMfwJ5MpOky8icdjJi25mY+OKf/WRnRNGjZctwJ+EZgFoDRzAZiuAYG92CMaY48aYr7GTGEsRxhAh8+2QmecaTn4JEanvkl8OqJuJcwEwxvyBnUR4FLjYKZ4N3CQ+C3Q4LAKKi8h1ruvmB27FlRECe1/VXHWisKFDWcIYs9nYyaFrXDr6sQSbEccd+nC7p8732I5GYph3+lR04sC2Rbykp9WDzD3jrNLSZz9S7vrV2EnLQYhIY+wo1Gsm/MTMr7DhOPldZW2wneEF/qdE5E6sc21sBnUqEDwRUlEUB/VMK4plKHaI+ypgnqt8OtYQGC4i/bE/gN6FCxZiJ1h9ICKvYb3UfbET79z0AyaKyGCsd/hqrDEEjhfaGLNaRIYAYx1ZS7FGZnXsJMmQNGzOeb+KyFTgPSd91zZstodkT9U3sZkxvhaRQY6OJYAGwAJjTLh4yWxhbJ7bvsBQEdmNjV1uADwMPO3yHv+GNVI7Ab9gPfkFsZ2cz4B1WK/iU8ByY4yvRzsL7ZCZ5+rHl9gwjfEi8hTWIH6OCGEeIjIJG1e9zLluwHj5xqkyAJtJYr6IvISNFa8GxBpjXjPGzBCR74DPRKQX1pP9BLYj97rrUpOAriKyDNtm9xE5+0lAx6FYL/JCbJhRQ2yWFb8RmwCvYg39cSIyDJvNo7O7gjFmn/MODHRCqb7BOnKqAA2NMV5jNKf4AidESkText7Lg6fgOreJyF7gO2wn8VrgpgjnfAtc5y4QkVrARGzs+hQJXrFwhzFmvfP/O9jPzwTn3a2K/e562biy8TgdvrLAhU5RQ7GrGK51h444tAUWGSfzUBguw2bjURTFy5meAambbqd7I3wmh6exw8VzPeU3Y4dxk4H5WCMnKGsCdmb/L1hDaQU268NcYIJHVjesxywZa5i1cmTVdtURbPqtX7HG2k6sgd8hwn0VwXqWDmGH05/FP0tGIjaV1w5H/gbsRMzqGcju5OgZ5yqr4JQ19dTdALzhc99rsB7odUAPz/EYR6e/HJkjscPlo536R7AhBZ8C5XKoHSI+1zDyy5FujG/EGmgZZoHBGvRLsUbqQawB2sIjtzy247DX0Wk50NZ1PAGb1WWvc+15QD2PjDhsqrY9Tnv1wRr7ftk84jzndsIaeXuc668AOmfi89TKebZHsJ7Reriyebjqtcd2KA4797AIeDyTn9lI2TwWhDmvBTa1YjI2Rrsm/tk8XowkE9vZMkC06zNvsJNHZzr3tcktO4P7uQYb9lXCR77fNsRzfi3n+R/Gjvw8i12oxnsPmZGV6OjyWAb6lsZ2+OtHujfddDsfNzHGL9RMUZTTgYj0waYSK2oi53hWFOUsQUSaYEMuKpts5PkWkd+Ad4wxg3JcuRzGmSx7vzGmxpnWRVHORjTMQ1FOEyKSgE3BNwfrKbsWO4Q+TA1pRTnveAnoIyLvmOytVnhacLKPdMOOciiK4oMa04py+jiGnYXfAZvaahswEPj3mVRKUZQzwhhsTHMpQudXnE0kYlcp/exMK6IoZysa5qEoiqIoiqIo2URT4ymKoiiKoihKNlFjWlEURVEURVGyiRrTiqIoiqIoipJN1JhWFEVRFEVRlGyixrSiKIqiKIqiZJP/B5rhSKfbn2lcAAAAAElFTkSuQmCC">
            <a:extLst>
              <a:ext uri="{FF2B5EF4-FFF2-40B4-BE49-F238E27FC236}">
                <a16:creationId xmlns:a16="http://schemas.microsoft.com/office/drawing/2014/main" id="{2F030D68-8B71-4759-815A-F3364301D58F}"/>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u numéro de diapositive 2">
            <a:extLst>
              <a:ext uri="{FF2B5EF4-FFF2-40B4-BE49-F238E27FC236}">
                <a16:creationId xmlns:a16="http://schemas.microsoft.com/office/drawing/2014/main" id="{05136086-2CA8-444F-9DD6-7F3A360CE7EA}"/>
              </a:ext>
            </a:extLst>
          </p:cNvPr>
          <p:cNvSpPr>
            <a:spLocks noGrp="1"/>
          </p:cNvSpPr>
          <p:nvPr>
            <p:ph type="sldNum" sz="quarter" idx="12"/>
          </p:nvPr>
        </p:nvSpPr>
        <p:spPr/>
        <p:txBody>
          <a:bodyPr/>
          <a:lstStyle/>
          <a:p>
            <a:fld id="{8452B741-BA8A-465F-B1E8-35B6000A97B0}" type="slidenum">
              <a:rPr lang="fr-FR" smtClean="0"/>
              <a:t>13</a:t>
            </a:fld>
            <a:endParaRPr lang="fr-FR"/>
          </a:p>
        </p:txBody>
      </p:sp>
      <p:sp>
        <p:nvSpPr>
          <p:cNvPr id="6" name="ZoneTexte 5">
            <a:extLst>
              <a:ext uri="{FF2B5EF4-FFF2-40B4-BE49-F238E27FC236}">
                <a16:creationId xmlns:a16="http://schemas.microsoft.com/office/drawing/2014/main" id="{3870FD19-FF59-40BE-9826-36CD9E5EC5F6}"/>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953301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REPRESENTATION VISUELLE</a:t>
            </a:r>
          </a:p>
        </p:txBody>
      </p:sp>
      <p:sp>
        <p:nvSpPr>
          <p:cNvPr id="3" name="Espace réservé du numéro de diapositive 2">
            <a:extLst>
              <a:ext uri="{FF2B5EF4-FFF2-40B4-BE49-F238E27FC236}">
                <a16:creationId xmlns:a16="http://schemas.microsoft.com/office/drawing/2014/main" id="{F568FC07-6AFE-4606-92AA-5FC34001A264}"/>
              </a:ext>
            </a:extLst>
          </p:cNvPr>
          <p:cNvSpPr>
            <a:spLocks noGrp="1"/>
          </p:cNvSpPr>
          <p:nvPr>
            <p:ph type="sldNum" sz="quarter" idx="12"/>
          </p:nvPr>
        </p:nvSpPr>
        <p:spPr/>
        <p:txBody>
          <a:bodyPr/>
          <a:lstStyle/>
          <a:p>
            <a:fld id="{8452B741-BA8A-465F-B1E8-35B6000A97B0}" type="slidenum">
              <a:rPr lang="fr-FR" smtClean="0"/>
              <a:t>14</a:t>
            </a:fld>
            <a:endParaRPr lang="fr-FR"/>
          </a:p>
        </p:txBody>
      </p:sp>
      <p:sp>
        <p:nvSpPr>
          <p:cNvPr id="4" name="Rectangle 1">
            <a:extLst>
              <a:ext uri="{FF2B5EF4-FFF2-40B4-BE49-F238E27FC236}">
                <a16:creationId xmlns:a16="http://schemas.microsoft.com/office/drawing/2014/main" id="{7684135E-886D-4D48-9258-926BBD0FD6B3}"/>
              </a:ext>
            </a:extLst>
          </p:cNvPr>
          <p:cNvSpPr>
            <a:spLocks noChangeArrowheads="1"/>
          </p:cNvSpPr>
          <p:nvPr/>
        </p:nvSpPr>
        <p:spPr bwMode="auto">
          <a:xfrm>
            <a:off x="518160" y="1106377"/>
            <a:ext cx="11155680"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500" b="1" dirty="0">
                <a:solidFill>
                  <a:schemeClr val="tx2"/>
                </a:solidFill>
              </a:rPr>
              <a:t>Analyse en composantes principales</a:t>
            </a:r>
            <a:endParaRPr kumimoji="0" lang="fr-FR" altLang="fr-FR" sz="2500" b="1" i="0" u="none" strike="noStrike" cap="none" normalizeH="0" baseline="0" dirty="0">
              <a:ln>
                <a:noFill/>
              </a:ln>
              <a:solidFill>
                <a:schemeClr val="tx2"/>
              </a:solidFill>
              <a:effectLst/>
            </a:endParaRPr>
          </a:p>
          <a:p>
            <a:pPr defTabSz="914400" eaLnBrk="0" fontAlgn="base" hangingPunct="0">
              <a:spcBef>
                <a:spcPct val="0"/>
              </a:spcBef>
              <a:spcAft>
                <a:spcPct val="0"/>
              </a:spcAft>
            </a:pPr>
            <a:endParaRPr lang="fr-FR" altLang="fr-FR" dirty="0"/>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p:txBody>
      </p:sp>
      <p:pic>
        <p:nvPicPr>
          <p:cNvPr id="6" name="Image 5">
            <a:extLst>
              <a:ext uri="{FF2B5EF4-FFF2-40B4-BE49-F238E27FC236}">
                <a16:creationId xmlns:a16="http://schemas.microsoft.com/office/drawing/2014/main" id="{9B32856B-8851-4A7E-BA4B-CDF0B79D7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030" y="1106377"/>
            <a:ext cx="4694238" cy="4930742"/>
          </a:xfrm>
          <a:prstGeom prst="rect">
            <a:avLst/>
          </a:prstGeom>
        </p:spPr>
      </p:pic>
      <p:sp>
        <p:nvSpPr>
          <p:cNvPr id="8" name="Rectangle 7">
            <a:extLst>
              <a:ext uri="{FF2B5EF4-FFF2-40B4-BE49-F238E27FC236}">
                <a16:creationId xmlns:a16="http://schemas.microsoft.com/office/drawing/2014/main" id="{B0FBC5D1-EC3B-498D-B7D1-2718E2E0BEC8}"/>
              </a:ext>
            </a:extLst>
          </p:cNvPr>
          <p:cNvSpPr/>
          <p:nvPr/>
        </p:nvSpPr>
        <p:spPr>
          <a:xfrm>
            <a:off x="518160" y="1804201"/>
            <a:ext cx="6187440" cy="3693319"/>
          </a:xfrm>
          <a:prstGeom prst="rect">
            <a:avLst/>
          </a:prstGeom>
        </p:spPr>
        <p:txBody>
          <a:bodyPr wrap="square">
            <a:spAutoFit/>
          </a:bodyPr>
          <a:lstStyle/>
          <a:p>
            <a:pPr algn="just"/>
            <a:r>
              <a:rPr lang="fr-FR" dirty="0"/>
              <a:t>Consiste à transformer des variables liées entre elles (dites « corrélées » en statistique) en nouvelles </a:t>
            </a:r>
            <a:r>
              <a:rPr lang="fr-FR" b="1" dirty="0"/>
              <a:t>variables décorrélées </a:t>
            </a:r>
            <a:r>
              <a:rPr lang="fr-FR" dirty="0"/>
              <a:t>les unes des autres. Ces nouvelles variables sont nommées « composantes principales », ou axes principaux. Elle permet au praticien de </a:t>
            </a:r>
            <a:r>
              <a:rPr lang="fr-FR" b="1" dirty="0"/>
              <a:t>réduire le nombre de variables et de rendre l'information moins redondante.</a:t>
            </a:r>
          </a:p>
          <a:p>
            <a:pPr algn="just"/>
            <a:endParaRPr lang="fr-FR" b="1" dirty="0"/>
          </a:p>
          <a:p>
            <a:pPr algn="just"/>
            <a:r>
              <a:rPr lang="fr-FR" altLang="fr-FR" dirty="0"/>
              <a:t>Lorsqu'on veut compresser un ensemble de N variables aléatoires, les n premiers axes de l'analyse en composantes principales sont un meilleur choix, du point de vue de l'inertie ou de la variance. </a:t>
            </a:r>
          </a:p>
          <a:p>
            <a:pPr algn="just"/>
            <a:endParaRPr lang="fr-FR" b="1" dirty="0"/>
          </a:p>
          <a:p>
            <a:pPr algn="just"/>
            <a:endParaRPr lang="fr-FR" b="1" dirty="0"/>
          </a:p>
        </p:txBody>
      </p:sp>
      <p:sp>
        <p:nvSpPr>
          <p:cNvPr id="13" name="AutoShape 5" descr="N">
            <a:extLst>
              <a:ext uri="{FF2B5EF4-FFF2-40B4-BE49-F238E27FC236}">
                <a16:creationId xmlns:a16="http://schemas.microsoft.com/office/drawing/2014/main" id="{2D5A4D20-D430-4D40-AE03-BF44FF526B9E}"/>
              </a:ext>
            </a:extLst>
          </p:cNvPr>
          <p:cNvSpPr>
            <a:spLocks noChangeAspect="1" noChangeArrowheads="1"/>
          </p:cNvSpPr>
          <p:nvPr/>
        </p:nvSpPr>
        <p:spPr bwMode="auto">
          <a:xfrm>
            <a:off x="4656138"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4" name="AutoShape 6" descr="n">
            <a:extLst>
              <a:ext uri="{FF2B5EF4-FFF2-40B4-BE49-F238E27FC236}">
                <a16:creationId xmlns:a16="http://schemas.microsoft.com/office/drawing/2014/main" id="{77272985-7C38-4035-9EF5-8B23BED94B4D}"/>
              </a:ext>
            </a:extLst>
          </p:cNvPr>
          <p:cNvSpPr>
            <a:spLocks noChangeAspect="1" noChangeArrowheads="1"/>
          </p:cNvSpPr>
          <p:nvPr/>
        </p:nvSpPr>
        <p:spPr bwMode="auto">
          <a:xfrm>
            <a:off x="7300913"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Rectangle 14">
            <a:extLst>
              <a:ext uri="{FF2B5EF4-FFF2-40B4-BE49-F238E27FC236}">
                <a16:creationId xmlns:a16="http://schemas.microsoft.com/office/drawing/2014/main" id="{FEEEC647-7DFB-4AA5-B957-A1D6297D3446}"/>
              </a:ext>
            </a:extLst>
          </p:cNvPr>
          <p:cNvSpPr/>
          <p:nvPr/>
        </p:nvSpPr>
        <p:spPr>
          <a:xfrm>
            <a:off x="4960938" y="6085701"/>
            <a:ext cx="6096000" cy="276999"/>
          </a:xfrm>
          <a:prstGeom prst="rect">
            <a:avLst/>
          </a:prstGeom>
        </p:spPr>
        <p:txBody>
          <a:bodyPr>
            <a:spAutoFit/>
          </a:bodyPr>
          <a:lstStyle/>
          <a:p>
            <a:r>
              <a:rPr lang="fr-FR" sz="1200" dirty="0"/>
              <a:t>Extrait de l'article de Pearson de 1901 : la recherche de la « droite du meilleur ajustement ».</a:t>
            </a:r>
          </a:p>
        </p:txBody>
      </p:sp>
      <p:sp>
        <p:nvSpPr>
          <p:cNvPr id="11" name="ZoneTexte 10">
            <a:extLst>
              <a:ext uri="{FF2B5EF4-FFF2-40B4-BE49-F238E27FC236}">
                <a16:creationId xmlns:a16="http://schemas.microsoft.com/office/drawing/2014/main" id="{9B4A62EA-266D-4282-96B9-797EE98D359F}"/>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415512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REPRESENTATION VISUELLE</a:t>
            </a:r>
          </a:p>
        </p:txBody>
      </p:sp>
      <p:sp>
        <p:nvSpPr>
          <p:cNvPr id="3" name="Espace réservé du numéro de diapositive 2">
            <a:extLst>
              <a:ext uri="{FF2B5EF4-FFF2-40B4-BE49-F238E27FC236}">
                <a16:creationId xmlns:a16="http://schemas.microsoft.com/office/drawing/2014/main" id="{F568FC07-6AFE-4606-92AA-5FC34001A264}"/>
              </a:ext>
            </a:extLst>
          </p:cNvPr>
          <p:cNvSpPr>
            <a:spLocks noGrp="1"/>
          </p:cNvSpPr>
          <p:nvPr>
            <p:ph type="sldNum" sz="quarter" idx="12"/>
          </p:nvPr>
        </p:nvSpPr>
        <p:spPr/>
        <p:txBody>
          <a:bodyPr/>
          <a:lstStyle/>
          <a:p>
            <a:fld id="{8452B741-BA8A-465F-B1E8-35B6000A97B0}" type="slidenum">
              <a:rPr lang="fr-FR" smtClean="0"/>
              <a:t>15</a:t>
            </a:fld>
            <a:endParaRPr lang="fr-FR"/>
          </a:p>
        </p:txBody>
      </p:sp>
      <p:sp>
        <p:nvSpPr>
          <p:cNvPr id="4" name="Rectangle 1">
            <a:extLst>
              <a:ext uri="{FF2B5EF4-FFF2-40B4-BE49-F238E27FC236}">
                <a16:creationId xmlns:a16="http://schemas.microsoft.com/office/drawing/2014/main" id="{21536B49-FDB9-42A3-BB62-73C035859319}"/>
              </a:ext>
            </a:extLst>
          </p:cNvPr>
          <p:cNvSpPr>
            <a:spLocks noChangeArrowheads="1"/>
          </p:cNvSpPr>
          <p:nvPr/>
        </p:nvSpPr>
        <p:spPr bwMode="auto">
          <a:xfrm>
            <a:off x="518160" y="1228630"/>
            <a:ext cx="1115568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500" b="1" i="0" u="none" strike="noStrike" cap="none" normalizeH="0" baseline="0" dirty="0">
                <a:ln>
                  <a:noFill/>
                </a:ln>
                <a:solidFill>
                  <a:schemeClr val="tx2"/>
                </a:solidFill>
                <a:effectLst/>
              </a:rPr>
              <a:t>t-SNE (t-distribution </a:t>
            </a:r>
            <a:r>
              <a:rPr kumimoji="0" lang="fr-FR" altLang="fr-FR" sz="2500" b="1" i="0" u="none" strike="noStrike" cap="none" normalizeH="0" baseline="0" dirty="0" err="1">
                <a:ln>
                  <a:noFill/>
                </a:ln>
                <a:solidFill>
                  <a:schemeClr val="tx2"/>
                </a:solidFill>
                <a:effectLst/>
              </a:rPr>
              <a:t>stochastic</a:t>
            </a:r>
            <a:r>
              <a:rPr kumimoji="0" lang="fr-FR" altLang="fr-FR" sz="2500" b="1" i="0" u="none" strike="noStrike" cap="none" normalizeH="0" baseline="0" dirty="0">
                <a:ln>
                  <a:noFill/>
                </a:ln>
                <a:solidFill>
                  <a:schemeClr val="tx2"/>
                </a:solidFill>
                <a:effectLst/>
              </a:rPr>
              <a:t> </a:t>
            </a:r>
            <a:r>
              <a:rPr kumimoji="0" lang="fr-FR" altLang="fr-FR" sz="2500" b="1" i="0" u="none" strike="noStrike" cap="none" normalizeH="0" baseline="0" dirty="0" err="1">
                <a:ln>
                  <a:noFill/>
                </a:ln>
                <a:solidFill>
                  <a:schemeClr val="tx2"/>
                </a:solidFill>
                <a:effectLst/>
              </a:rPr>
              <a:t>neighbour</a:t>
            </a:r>
            <a:r>
              <a:rPr kumimoji="0" lang="fr-FR" altLang="fr-FR" sz="2500" b="1" i="0" u="none" strike="noStrike" cap="none" normalizeH="0" baseline="0" dirty="0">
                <a:ln>
                  <a:noFill/>
                </a:ln>
                <a:solidFill>
                  <a:schemeClr val="tx2"/>
                </a:solidFill>
                <a:effectLst/>
              </a:rPr>
              <a:t> </a:t>
            </a:r>
            <a:r>
              <a:rPr kumimoji="0" lang="fr-FR" altLang="fr-FR" sz="2500" b="1" i="0" u="none" strike="noStrike" cap="none" normalizeH="0" baseline="0" dirty="0" err="1">
                <a:ln>
                  <a:noFill/>
                </a:ln>
                <a:solidFill>
                  <a:schemeClr val="tx2"/>
                </a:solidFill>
                <a:effectLst/>
              </a:rPr>
              <a:t>embedding</a:t>
            </a:r>
            <a:r>
              <a:rPr lang="fr-FR" altLang="fr-FR" sz="2500" b="1" dirty="0" err="1">
                <a:solidFill>
                  <a:schemeClr val="tx2"/>
                </a:solidFill>
              </a:rPr>
              <a:t>s</a:t>
            </a:r>
            <a:r>
              <a:rPr lang="fr-FR" altLang="fr-FR" sz="2500" b="1" dirty="0">
                <a:solidFill>
                  <a:schemeClr val="tx2"/>
                </a:solidFill>
              </a:rPr>
              <a:t>)</a:t>
            </a:r>
            <a:endParaRPr kumimoji="0" lang="fr-FR" altLang="fr-FR" sz="2500" b="1" i="0" u="none" strike="noStrike" cap="none" normalizeH="0" baseline="0" dirty="0">
              <a:ln>
                <a:noFill/>
              </a:ln>
              <a:solidFill>
                <a:schemeClr val="tx2"/>
              </a:solidFill>
              <a:effectLst/>
            </a:endParaRPr>
          </a:p>
        </p:txBody>
      </p:sp>
      <p:sp>
        <p:nvSpPr>
          <p:cNvPr id="6" name="Rectangle 5">
            <a:extLst>
              <a:ext uri="{FF2B5EF4-FFF2-40B4-BE49-F238E27FC236}">
                <a16:creationId xmlns:a16="http://schemas.microsoft.com/office/drawing/2014/main" id="{7ADC40F9-1C58-4F95-97C3-EAC611575026}"/>
              </a:ext>
            </a:extLst>
          </p:cNvPr>
          <p:cNvSpPr/>
          <p:nvPr/>
        </p:nvSpPr>
        <p:spPr>
          <a:xfrm>
            <a:off x="614683" y="1935364"/>
            <a:ext cx="4803984" cy="3416320"/>
          </a:xfrm>
          <a:prstGeom prst="rect">
            <a:avLst/>
          </a:prstGeom>
        </p:spPr>
        <p:txBody>
          <a:bodyPr wrap="square">
            <a:spAutoFit/>
          </a:bodyPr>
          <a:lstStyle/>
          <a:p>
            <a:pPr algn="just"/>
            <a:r>
              <a:rPr lang="fr-FR" dirty="0"/>
              <a:t>Technique de </a:t>
            </a:r>
            <a:r>
              <a:rPr lang="fr-FR" b="1" dirty="0"/>
              <a:t>réduction de dimension </a:t>
            </a:r>
            <a:r>
              <a:rPr lang="fr-FR" dirty="0"/>
              <a:t>pour la visualisation de données développée par Geoffrey Hinton et Laurens van der </a:t>
            </a:r>
            <a:r>
              <a:rPr lang="fr-FR" dirty="0" err="1"/>
              <a:t>Maaten</a:t>
            </a:r>
            <a:r>
              <a:rPr lang="fr-FR" dirty="0"/>
              <a:t>. Il s'agit d'une </a:t>
            </a:r>
            <a:r>
              <a:rPr lang="fr-FR" b="1" dirty="0"/>
              <a:t>méthode non-linéaire </a:t>
            </a:r>
            <a:r>
              <a:rPr lang="fr-FR" dirty="0"/>
              <a:t>permettant de représenter un ensemble de points d'un espace à grande dimension dans un espace de deux ou trois dimensions, les données peuvent ensuite être visualisées avec un nuage de points. </a:t>
            </a:r>
          </a:p>
          <a:p>
            <a:pPr algn="just"/>
            <a:endParaRPr lang="fr-FR" dirty="0"/>
          </a:p>
          <a:p>
            <a:pPr lvl="0" defTabSz="914400">
              <a:defRPr/>
            </a:pPr>
            <a:r>
              <a:rPr lang="fr-FR" dirty="0"/>
              <a:t>L'algorithme t-SNE se base sur </a:t>
            </a:r>
            <a:r>
              <a:rPr lang="fr-FR" b="1" dirty="0"/>
              <a:t>une interprétation probabiliste des proximités</a:t>
            </a:r>
            <a:r>
              <a:rPr lang="fr-FR" dirty="0"/>
              <a:t>. </a:t>
            </a:r>
          </a:p>
          <a:p>
            <a:pPr algn="just"/>
            <a:endParaRPr lang="fr-FR" dirty="0"/>
          </a:p>
        </p:txBody>
      </p:sp>
      <p:pic>
        <p:nvPicPr>
          <p:cNvPr id="8" name="Image 7">
            <a:extLst>
              <a:ext uri="{FF2B5EF4-FFF2-40B4-BE49-F238E27FC236}">
                <a16:creationId xmlns:a16="http://schemas.microsoft.com/office/drawing/2014/main" id="{70B8C67E-0ACC-45B3-98E5-8B9ED558E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532" y="959174"/>
            <a:ext cx="5895975" cy="5334000"/>
          </a:xfrm>
          <a:prstGeom prst="rect">
            <a:avLst/>
          </a:prstGeom>
        </p:spPr>
      </p:pic>
      <p:sp>
        <p:nvSpPr>
          <p:cNvPr id="10" name="Rectangle 9">
            <a:extLst>
              <a:ext uri="{FF2B5EF4-FFF2-40B4-BE49-F238E27FC236}">
                <a16:creationId xmlns:a16="http://schemas.microsoft.com/office/drawing/2014/main" id="{89B8220F-FCA5-4ED6-BF1C-28654E796850}"/>
              </a:ext>
            </a:extLst>
          </p:cNvPr>
          <p:cNvSpPr/>
          <p:nvPr/>
        </p:nvSpPr>
        <p:spPr>
          <a:xfrm>
            <a:off x="2590800" y="6217850"/>
            <a:ext cx="7010400" cy="276999"/>
          </a:xfrm>
          <a:prstGeom prst="rect">
            <a:avLst/>
          </a:prstGeom>
        </p:spPr>
        <p:txBody>
          <a:bodyPr wrap="square">
            <a:spAutoFit/>
          </a:bodyPr>
          <a:lstStyle/>
          <a:p>
            <a:r>
              <a:rPr lang="en-US" sz="1200" dirty="0"/>
              <a:t>MNIST images </a:t>
            </a:r>
            <a:r>
              <a:rPr lang="en-US" sz="1200" dirty="0" err="1"/>
              <a:t>visualised</a:t>
            </a:r>
            <a:r>
              <a:rPr lang="en-US" sz="1200" dirty="0"/>
              <a:t> in two </a:t>
            </a:r>
            <a:r>
              <a:rPr lang="en-US" sz="1200" dirty="0" err="1"/>
              <a:t>dimesnions</a:t>
            </a:r>
            <a:r>
              <a:rPr lang="en-US" sz="1200" dirty="0"/>
              <a:t> using t-SNE. </a:t>
            </a:r>
            <a:r>
              <a:rPr lang="en-US" sz="1200" dirty="0" err="1"/>
              <a:t>Colours</a:t>
            </a:r>
            <a:r>
              <a:rPr lang="en-US" sz="1200" dirty="0"/>
              <a:t> indicate the digit of each image. </a:t>
            </a:r>
            <a:endParaRPr lang="fr-FR" sz="1200" dirty="0"/>
          </a:p>
        </p:txBody>
      </p:sp>
      <p:sp>
        <p:nvSpPr>
          <p:cNvPr id="11" name="ZoneTexte 10">
            <a:extLst>
              <a:ext uri="{FF2B5EF4-FFF2-40B4-BE49-F238E27FC236}">
                <a16:creationId xmlns:a16="http://schemas.microsoft.com/office/drawing/2014/main" id="{A8D82D12-EABD-4C0E-85E7-3906EEA5DCC7}"/>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16308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pentagone 1">
            <a:extLst>
              <a:ext uri="{FF2B5EF4-FFF2-40B4-BE49-F238E27FC236}">
                <a16:creationId xmlns:a16="http://schemas.microsoft.com/office/drawing/2014/main" id="{5344B5FF-1F80-4C7D-B49C-81C8533C1A79}"/>
              </a:ext>
            </a:extLst>
          </p:cNvPr>
          <p:cNvSpPr/>
          <p:nvPr/>
        </p:nvSpPr>
        <p:spPr>
          <a:xfrm rot="10800000" flipV="1">
            <a:off x="7019778" y="2697480"/>
            <a:ext cx="5172222" cy="731520"/>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2"/>
                </a:solidFill>
              </a:rPr>
              <a:t>	METHODE DE VECTORISATION</a:t>
            </a:r>
          </a:p>
        </p:txBody>
      </p:sp>
      <p:sp>
        <p:nvSpPr>
          <p:cNvPr id="17" name="AutoShape 3" descr="data:image/png;base64,iVBORw0KGgoAAAANSUhEUgAAAtMAAAF7CAYAAAAQUwcvAAAABHNCSVQICAgIfAhkiAAAAAlwSFlzAAALEgAACxIB0t1+/AAAIABJREFUeJzsnXWYVFUbwH8zs91ddHd3SZeEAoqEAktKl4jxKQpYIKUIEtKNIinSIdINSzdsd9fE98ewEzu9OxvI/T0PD3PvOee95969c+e973lDpFAoEBAQEBAQEBAQEBCwHHFRT0BAQEBAQEBAQEDgVUVQpgUEBAQEBAQEBATyiKBMCwgICAgICAgICOQRQZkWEBAQEBAQEBAQyCOCMi0gICAgICAgICCQRwRlWkBAQEBAQEBAQCCPCMq0gICAgICAgICAQB4RlGkBAQEBAQEBAQGBPCIo0wICAgICAgICAgJ5xKaoJ/ASoQyjgICAgICAgIBAYSCypjDBMi0gICAgICAgICCQR4qdMp2SstTsvmGhQSb7yOXR+ZmOUbrU+DxPbYaIj00x2h4ZGm+xTAGB141qXyxQ/eu8YHVRT0fgNSUxPUPrXsySyop6Sq8EsSlpFvUPjU8qoJlA2V9/VP3LLy+SE60wIzVll+Z/Tnkh8mlMkRw3h9jM1CI9viGKlTIdHzeKpMRZREW2AkAmCycyop5KIQ4PK0tiwickxE9UjYmKbI5Uev/l5zZERjQkPn4CANFRnYmO7qmSFxvTl9iY/qqxaakbiIyoByiV7rjYD4iO6gJASlI68/+3gwFtvlfOLTaFwZ1+ZHzfJfrn/rL9fkioal9wl3k8e6RW5g/vusLYPosBGNN7Me+3m8OR3VcAGPfuL0wZsIzh3RcA8MXodVrHGtN7MYd2XrbgagoICAgIFBU7LodobR++/aCIZvLq8O7PGxmwZAvd560BoO7nP9Hxh99U7aHxSQaV5z4/bSA0PomwAlSu88KD+FjabFrJ73eU90NMehotN6ygx+/rAai8fAGfnzzE1KP7ATgT+oxm65ex494tACotW0D7zavYdf82AF23raXNppVWmduPo1bw06S1zB25HICxLb7UUpb/WnWcAZUmcmzbGQBGN/uCgxv/MSgvKTuDdgcWMvL0RgCCT62j9f75KgV425NLtN4/n73PbwAQnpZIeFoi3Q//AkDvY8sITUtQyfv88i7e2D8PgMnnt9Pn2HL6n1DeDxsenqfan1+r+kekJ9F6/3yG/7sBgNq7ZtPt8C+qYxU0xcVnGgBPr2Wkh+7Bz1/5x4qOaktA4B0iwqsTEHgLhSKL1NR1AHh4LgLAz/804WFVCAy6C2Th6NgDN/cZAPj6HUAme45EUgoAd4/v0HTPtrVrgI/vLgCiIluDyA7Ry/eLoW/O54dVw5gyuzcAI3ssxM7BlriYZL1zz2mfNXET6w5PA2D131Pp3WQmO859CUDlmiX45Y9xyvl7O+PobMfcT3+nfc96LN4+lsjQePxLeALw4FYYYonapeezef2QyeT5uLoCrxsfdZjFw+tPSUtK19p/IGNjEc1IQOD1oU/9Gsz5+6Rqu3ONSkU4m1eD7eMHEhqfRAlPNwCyZTIOTR9m1tiVw/owbfNfys/D+xTYHC3l7R0buTlsAvfilEpqh82rcLCxITpNqWBmyWRsDLkGwLx2XXGytaOkqxtTjvxF78rVyZbLONJ/KGWX/shblarxS6celPfwsopleuAnbzGkllJfmbZ8JL/8O1NLma7WpCLzD/2PwTU/om3fZny+bgwyqWE9pMvBnzndbZpq+8u63Sjn4k3TfXM42+1j6nqVYmProXQ8sIjupWrxxZU9iEUi5jZU/r12tB2lpUwPqtCUb+q/BcCCxu8CqNrfr9CYb67vV/XteWQp57tP51Gycv7Zchn7Ooyl2p9f071UrXxdJ3MoVsq0Lub5h4tEyn4+vn+TkbGfhPipeHjO09NTgaYyLRa7aLV5e2/E1raGckuuQKRxfIUCNh6dbnAOhtpz5gZg72Cr+tz1nUa06lzToDvI7GWDqVA1UGufpnIt8OryMO5/RCZvUm03L/PI6sc4tvU0N07dwd7JjsDy/laXLyAgYBw3Rweali9FSFgUHapVRCIuVgvBryQKhYL0bKneNk9nR9wcHbgXUXCunfkh5++vAM4O+tBgv3GH9vDPwBGF4sYhNnFPOrk46I6RGB4jz5VLQqHQ3na2sdPajspIRq6QU80jQK88Tf3JFDk9iyqbRbFTpl3dphEV2Ro//xP4+h0nMqIevn5H9PYVi92JimyOj+8eAKIiWyIS2ePuPlPVJzqqI2KxP37+J0hM+B8gx9tnm44sP/+TJCR8QnbWNfwDLrJq/1SW/bCPK2cesvHYdFbsncTAtj8gFotYf+Rjpg1RLrN8NGgFU7/to2rvM6QlvQe3wMXNkeAu81iwSf+X5tcf9rF+8WFc3R1V+8b2WYyXryvL90xi49Kj3L8ZyvojHwMwe8om3ny3MaXK+ebpugq8XswbuVywQAsIFDGrg98p6im8cvT5aQO+rs7smTJYp+39pVv5sH0TKvl7I1coeOenjWTLZCwd8jYlvdyZ278rN55HFMGsDbOj1wDabvqNIbXrU8HDiyP9h9Jk3a+IRSLOfDBKp//oeo3psGU1Hva6iizAmIO7yZTKsBVLrDpPhVzBmBZfIs2S4ubtyryDn+n0mf3+Yt4c2pZSlQP1SIADHcfT9u8F+Di4sL3NCL65vp8HSdHsbKdfD/q+wdtkyZWxBHKFgj7HlpEtl7G02QBKOXuy6v5pzkQ94kTXKaoxvY4u43z36Qz6Zw0Ao05vZGmzAeztMJbW++dT3tWH1S0H5fNqWI4o95tDEVEsJvFqIEdBjtX8dbR05Jy/dR8khUlhWKa/ef9npq8eg43tq3ud8kq1LxaoPpf28uDA5OAinI2AgEBhcSTkIe1rVLCaPM3AwycffmQ1uQLFAqsu9Rc7y7SAcc48rYICGf6uA6jgNbuop1OoyOTJnH9eHwWyAlFA/0t4+LjSzVX5du5fxldraW7NrflFNS0BAQGBAsOairSAgCUIyvQrhoLXN73S04S5r/X5W8LYhUMYu3CIVWX+++Ap685c4czDZ3SuUYm573bVat919Rbf7DtOllRG6yrlWNSvu9my912/y+2IKI7deURofBIiEZTz8aK0lzsDm9alUdmSVj0Xa3Ho1gPWnbnMrbAoMqVSvJ2daV+tAlM7tcTZ3s60gEIkLCGJTeevcezOI5LSM4lPS8Pb2Zl6pQMZ2LQu9UuXQCK23FhTkPcFQEa2lHkH/+Hw7YdEJ6fg7exMCU833m9alzdrVbF4voZIzsjku79OcOLeI1Izs7G3taFuqUAGNK5D6yrlrHYca7D94g12X7vN3YgY0rOzcbS1pZSXO83Kl2Zg07oEuruaLaug7gsBgdcJwc3jFeP00/IAr6Vl+kpYe9KzHwMF4xpRWBSGm0d+0XSVuD1rMgoFVP9ygVafkW80ZnLHFgAkpWfQ5FvtHPGtKpVl+aBeRo9zPzKWj3/fzx0TQUMj3mjElI4tLZ67OW4eMrmcmjMWae27PWuy0TEv4hNZcfIC2y7qT7tkZyNh97hBlPH2MGvOBcn9yFj+DrnHkmNnjfbzdHLkr4lD8HDS76sJhXdf5DBj12H2XL9Dela23vY+9Wswu1cns2Tpm38OSekZtPlxpcHjdK1Vhfl93zRbtj5M3VPmkJaVzYAVW7gbYTzXb6C7K9/36ULjcoZfQq15X/xXEdw8/tMIbh6vK1Ep24t6CkVKjiItULg8jIrlrV/W6+xffvI8a05f4tqMCToKE8A/95+w43IIvevX0Ns2ct2fZs9hxckLrDp1kZtfT7Js8ibIlEqp+/XPqu2573ale+2qRscMWLGVK8/CjPbJksroslBZMOb852NwdbDP/2TzgCkFT5P4tHSafbeUxQN60r6a6eXygrgvcohNSaPlD8tMzuGPyyH8cTkkT9c4NTMLZ3s79t+8x5St+4z2bVmxjEWyrU1CWgbNvjO/oFl4YjIRifrTuELB3hfFnb67tnA+/IXetjJuHhztPwyJBVkkNNFUvqc1bsXY+k1U248T4+m4dTVSuf7UchU8vOhRsSqTGjY3+3hLr5znh3MnDbZ7OTpxqO8QvB2dzJaZQ2p2Fp+fPMTOl/mtjfFl87YMrd3AZD99LydN1v9KZKp2wboHI6dgo5FppOrKhWRItbO47HtnEDV8/Ewes7B4JZXp6NQ/CU1cRqYsHIVCirtDE8p7zcbexnRFRHN4Gj+HmLRdSGWJIBLhYlcbf5d++Dj3MFuGVJ7Ek/jZxKcdQapIRiJyxdupI+W8ZiAWOZoWoG9eCXPyNM44chIzzvEi8RdSMq+iQIGLfW1c7GpTxmMaIlHeb5GEjFNEJK0jQ/aCjOzHiJBgZxOAvU1JvBw74u/az+xAwmxZQVVdkvM04UdiUveQKQ1HLLLHxb42Jd1G4+H4Rp4khietIjx5nXLOIjGejm2o4PUtkpepGMWF8LW7fOQGn3b7Hmd3J1IT0/Ar5U3U81iGznqP96b1tEjW5G37EIlE3PhqAjYSMW8uWsPjGGU1ziypjKnblLldT00fhauDPYuPnWHFyQsAfP7nQb1KU6tKZfmud2c+3XEAgKblS9OiYml61a+Bt7PywX/k9kN+v3ST43eVlnuZXMG4TbtZPMCy+Rvi/ZXbuPRUXWRp7dB3jVryAHot2cCdcLUVPcjDjXl936RuqUDVHFedusj8Q6dUfRp/s4RbMyeTx9/nfKF5jW0kYia2b651jRPSMvh0xwHVNQYYt2m3WVbUgrgvQOnWkVuRntShBcNaNsRGIkYmV3ArPIoJm/eoFMbG3yzhjcrlWPbB22Zfm8vPwpi0ZS9pL63RFf28GdO2KZX9vBGLxdx4EcGqfy9yNyLGqOKfw7UZE3gUE0dCWjqPouN5HBPHhrNXzZ6PIZLSdRVpkQg+aFaf9lUr4OHkQJZUxrlHz1l35gpRyUrFpGfdagZlFuR9UVyJSkul8TrjLyRPkxKosGwem3r0pXmJ0vk63qVI5bNFKpdTcbnpOJWHCXE42dqa7AeQLs2m2spFJvvFpafRYO0SWpcqx9pu5uXe7rd7K2fDnpvVN4eZp48x8/QxJjZoxuRGLcwe12bzSh1FGqDi8vn82LYL71SpabD6ZLff13F3xCTsJcVDjS3Wbh45Lg0ONqWpX+I4mdJQLoW2MihEInalkvdcvJxML/vlyPZwbE11v9XIFVk8ivsfUSm/Gxzj49SNyr4/G2wHCE9ex+O4r4z2sZP40bCk8aU1gHPPayGT5610pjmuA5puE4awtwmiQYlTRvvk5mHsJ0Sm6KYf1IeH4xtU91ujs/9GxLukZd8psPNPzrzMg9hpJs+/pv8W3Bwam3XMhPQT3Ioy7FLgYFOaKr6/kJhxjifxahedgnDz6FdmLFueKqtK9fIbzp9RK0mJT2X7gr0Ez3zP5PjclqubX0/S8pvM3X7qk1GqH+Lc7cZ+gJ/FJVDay7grxNlHzwhe/Ydq+9M32zCoWT2z5m7IzaPP0o3cCotSbe8ZP4iKft5G53H64VOGrdkBgKOdLauH9KFOKf0ponLPw9XBnvOfjzEqv6Aw9xoPW7MD+cvfA0PXuKDvC81rDLBlZD+j13jX1Vt88scB1faZT0eb7aZib2ND5ktrV8jMSYgL4G3H3O+BuTIAfn3/bav4cFvzvijuyBUKyi/TrT1Ry9efRgEleJGSxLPEBO7EqY02Xo5OxKWrS5ub4+ahqfi52dtzPXi8XmWwpKs7NmIRTxMTVMpPaTd3Tg4YYfIYb+3YyLWocJ399f2DqOnrT1JmBn8/vq9jya3rF8i2t/phJzFuwLoaFc7bO3TTqno5ONK8RBkCXVx4nBDPtegIVeEZTU4MGE4ZN/33lea1WNutD4P3/UF9/yBq+Pjxx90Q0qTablbjGzTl50tn8XJ04q2KVbkVG805DUW/ipcPB/oOMXo+Rnj93DwypM/IlIZyM9K4EiCTJ3MnegzNy5hftjVLqlyuvR0VTGLGGaN9PZ06GG1XIDOpSANkyaIIT15DoOsQo/3yqkiaQ1TK72a5TWRKw4hM2Yq/i2kFDJRKqrmKNECAywADci6ZLSMv3Izsh0KhP/m/JiGRAynvPdus878dNdxoe4b0GTcj+xeKr3tynHqJ19FZqVy4eDpzaucFs5Tp3JgKQNJUmCzB1I85KK3Wmpx//DxfP+ixqWlainRJT3eTijTA3APqMrrf9e5sVMkD6FWvBn9eUZYQTs7IzONs84+517hzzcrsv3EXMP8aW/u+0LzGgMlr/Fbd6lrK9Lozl5nQ3rxl8hxFemKH5gWiSFuDbJl2wLWjna3VgiEL8r4obiy/dkFn35h6Tfi4ibZxbsW1i3xz5jiAliKdF5IyM9n94I7WvokNmjGmfhOVNTU1O4v1IVf58fwp2pU2z4UmtyJdy9efMfWa0LV8ZdW+LJmMf0OfEvyX+sX0alQ4M04d4bvWxo2Ndf0CaRpUSmWdfq9qLdqVKU/ncroVPKcd/5vtd25q7fvp4hnmteuq0zc34w/vxcHGhh29lDrA6HqNab5huVafdTeVKzv/DhyBo43Saq+pkN+Ni+F5ciKlXN1NHq+geSWUaUBlkbaT+FMncB+2Ei9V2+O4rwlPXvtyS87l0DbUL3HcLLlp2fd5ljBXpUi72jegvNdMnO2US2TZ8ngiktbxPHERvs5vGZV15qn2zVbNbxWejm1U23Fph7gTPerlnGfyOG62UcW/vNcsre1HcV+oPrvZN8LHOW/L3UkZ53kQ+7FalkMTqvutUrmfyBRpJKSf5G600pL2MPZTnsTNoknpm3rl5XD2WQ3kCs3S1SLKef0Pd4fmONkqo+7Tsu+TlnWX54mLSM9+aHAVIfe5g/b562s3lzNPK2llBanqtwIvx/aqbZkijZsR/UjNuokCGQ9jP8XNviGOtvofdgqFlKvhXTVkiqlf4jAONmVVfZ4n/sTzhIXI5Cnci7Gu368+ylRXuytUb6a+L+MjEwv82AAOtjZkGKhUlhdsJRKVYnH1ua5VxhCeztouVeGJybT7caVqu2YJf7Z/qP+FLjea7h3mlIb+tncnEtLTOXZHufJw6WkoDcqUMOtYRcF3vTuplCZLrrElmLovNK/xlpH9zJLZtmp51TVeevyc2co0mLciUZQMXaNekWlSrhRrhhZ+EZjCuC8Kmu/Pqv2KnW3t+LPXACp7+ej0G1GnIYNr1qPyCvN9yo0x4fBeAG4MHY+rna5Pv7OtHR/WbcyHdc1b/ay7erHW9uYefWmmxx3FTiKhbenyPPnwIy3lc/Pt63zbupNJk+yWnu+RkpWFi53xjERz23ShZ4WqfLBPvaL/x70Qs5TppMxMHo2aqtoOcnGjgocXDxPiVPsSMzM48/4olSINsLzz24w8sFO1vebGZb5o3tbk8QqaV0aZBnC1r0utgB06+8t5zcDdoblKUc2QPiNbHo+t2NMsuS8Sl+Lh+AZVfH5GItZOKWQr9qSUx0RKeUw0KuNWpLriTmmPKZR0H6fTx8upI83LPFK5mICcR3FfGFQMA1wHam1rKpOOdpV02s3lZmTOj5SI5mUe6rRLRE54O3XRmqtMkUZc2gG8nDrrlfk4bpaWIl3SfSylPabq9HOyrYSTbSV8nI2nx9J3bprnn9dzfxI/W0PpNXz+dQJ38yjuSyKSNwBwJayjQXeM88/rIlPkWDFEel+QSrlPwN+lL9fDe5MlK/gKXR/O/YCH155SoU4Zpi4fRWcH5fX6ePXoAj82KDMAhBsJgLKUCr5eqowfsSnmW4wC3FxUnx/HxPPmojWq7aszxmNvY94j8OS9J6rP/RrVNvv4wS0aqBS9305dLNbKtOa1sOQaW4Kx+0LzGoNpq3QOmtfYUoqzIr3/5j0uPlH79P82xDyfV2tTGPdFQbLu5hWt7ZvDJhhVJu0kEma2bM+Xp/RXXraUq8Hj9CrSlpKUmUlCZoZqu7ZvgF5FOjdn3h9Fsw3qGIQh+/4wy3/alCKdQ6tSZc3qp4/cK0KTGzVn3KG9WvsCXbR1sk7lKmptW+rfXVC8MiX03B2a6VWkc/By6oimC8ydqGEWSBdT3W+NjiJtCQkZar9ifYq0JtX916k+RyQXbsnn54nqoIXGpS6a7K/5EnEn2rAiFp68WvXZxa6mXkW6OBCWtAoAidjZ5PmX95qptW3ILUatSEPdQMNZAewkATQs+a+5U80Xtd+oRoU6ygwEji4OHMjYyIGMjbTvb156OU1MLdV7u+i225rwy7MUiThvj6qAl/l22/64UkuRDpk5yWxFGmDbxeuqz51rmrZK51DOR/1Cf+mp8QwgrxrWvi80r7ElaF7j/xI7X7oI5fBfzvXcY8Zq053yQLo0m5mnj6m2bcUSsxxlB9WsR7cK+c9hXsrV3WBZcEsZ/rd29qOdvc0zKOVWRk88t35WrBZ5CNbU51rVKEA7ANycv9WTxASLj10QvDKW6Qre35jsU8pjAs8TlMpicqb5UdTV/X7L87wAEjPUwYRBbqYDCDwctBWa1KwQnO1MR4vnl/Tsh6rrA2BjhuW+pNtYrTH6SM3STp1TO3B33iZYwKRnq63QFb3nmHX+YpE9coXS3/V54kIq+2hfi7h0beuFk53xtGpWjnmwmK1zd1uczcPRzniEubOZFgxDHAi5z6w9R4lNtb7VK8DNhX7Lt2ilCVs37F2LfWQ1l7c1gyEtISk9w3SnAiJLKuN/Ow+y59od053NxNr3RW4XAkvSt+UFSwqbFAXXXxT8ClZB3Be5uXj/BV9vOEhiagZerk6M6NqEbo2VbpT9v9/Io4g4srKl1Bur/Htf+UUdqDn9t30cvfaATvUrM6xzY8oHKlcS6o1dQOcGVfB0dWTHqRt82K0ZwZ0a6Rx73c2rWqnoJjRoZva8P6zbmH0P7+bpnHNY0N54bnJLyJ3Orzj5+Zdx9+Df0GcWjanoqbsqlDuFXxU9rji5ScvOsui4BcUrY5l2sDH95uNmb57fUW5cHXS/hJagGSzn7mD+lzWHxIxz+Tq++ccxnUEkN+akxkvKLJz55xfN83e2q2nWGFuJ+sucoccynZoVorPPNEX3tVv1xVaLxxTkQ3vp8XNM2rK3QBRpAHtbG67lUtLGbdpjsZzUzOLxwM4LS4+fo83cFVZXmKx9XxT2Nbb26om1Sc+yXsyBPgrqvsjNiIXbqVk2gBY1yuLkYMfJG2qXnE71K/Phm01xd3ZgwlstmfCW2tC05+wtTt58xLut6nDk6gP6/7BJS+7t55H8c+MxPZpW56dd+jNOPdLwvwUo72H+KkYlPcqepdT2Dci3DGtgk8eVPfOx/FngYqv7sp17nm5mWPWLRT46XiHLtDkKiLtDU8Qix1xBcKaRiPKWiSCHuDR1NLmnmbmJxSI75Arlj0ds2j6C3Ibmaw7mEJOqbTFW+27nV67xggfFBc3zvxza2uLx6VJdZTou7bDqs1hkniXOzaEhSRnnLT7+f4mDIfeZuv0vpDLtAgZBHm50qVmJKv6+lPB0w8nOFi9nJz5YuY3n8ZYHT87cc1T1WSQChUJpIR6wYiubRpif1UQmVz+yS3q6FyurkDFqfbVI7zWu6OdNiwqlKevjia+rM17OTjjZ2dL4myVFNFPtawzmZZv4LyNT6C/uYQ0K875wcbTnu2D9Ftoca/KOf2/qWJa/XH9AZaX++N027Dt/mx+2H2P6u8pgs2dRCar2trUr8tGKPfw4QrsWxMWIUK3tNqXNz4TiYIEbmCFMpaHLD4byLxcU/7x4yrmw5zxMiCM6LZUMqZTEzAwSszJIyrQ8W5GHg2lF2Zw+xYVXSJk2BxH2NoGkZxdueea0bM0gNvPeAO0kQWRInyjHZ+VvKclcUrNvFYjctGy1ZcPepvgGWOX3/PWlKsySqf1gzT13B5tSJFEwyvTA8uPY+GixKuCwOKJQwMQt6iATsUjE9a8mGPWLFuVDedUsRZ7jOnDlWRgLDv2rKnttiiAPV57GKn3zFvXrTvWg4lN5yxC9lmzQUpgmd2zByDfytnpXGGheY8BkGfj/OkHubjyLs74/aGHfF0M7NaLe2AU0rVqGPi1r0aGeeTEHzg7axolujasxa9NhlTJdwludDq1FjbJMWa7rXhiakqQtU481VEA/p0Of8cHe7cgKqBaJndj0i4ZE9Mo4T/zXlGkQiwr/TUahsHx5UiJWW8NzfHILGplcbbG3EXvg6Wi5dda03OIbDKQ5T1NpDs1FKlf74kpEzmaNEYkKrrT0xkfq1EkHMnSDW4uDkv2/nQe1tkNmmk4VmFPVzVJKe3moFGmAK1+Op95MZeGl5SfPs+rfi9z4ynimHoC2VSuw5l+lO9fxu4/ypExnSl9gb2O8wmJusmUx2Ep8uPCsLLWDTlk0XjPNXKOyJYu1Ig3a11gAmlUoXSDKdGHfF8GdGhHcqRHhcUks2nmK3WdD+Gm06UqVqRnav6tJaRkEeqn93GOS1MaNtMxsvNx0V5izcuXpFjDNoScPmXx0HylZhvWaAGcXXOzs8XF0wsfRievRETxLsmzlMD8GkuLIf06ZzpbFFvox7Wz8yZRaFqmvWR7bzsbf2lPSi53EhyyZsliFCBGVfKwT4GMr8VKdj6altrihef7WOnd7SQAZUmVqnmx5nIneSqSyeKsc2xj6FGmAvh/10Lu/MNl/857FY6yVs9rB1oa/JwXTZaEye4BUJqfDvN84PNV49p/RrRurFL1lJ88zpm1Ti48dk7KFhIwjlPf+GUfbioREdKOizzKVgnzxeSVsJX7UCVJmfAmJ6I5MnkTtIGWO3NjUHUSlbKRuCctjFGb0aGeyT17Ty1kLzWsMEJeajleuPOGvE8EtGrD1gjrDyfUXEdQuaV0f3MK4L2RyORKxmEAvNz7s1oyJv+7U6RMWp6uIOdrZEhqbSAlvd0JjExk2fxvLJ76ras/MliKVybGRiBm+YBv/66dbVM3Vzp7EzKIL/C0o7CU23B1h/XoFjxPjGZEra0hNH38+rNeI7hUMB9ePPrjbYmX6v8Z/TJmWm63QWBM7SYBKmVYgQ4Tp5YtsuVopnhs3AAAgAElEQVShspMUzpKxncRfpUxmy61349tJ/FXKtFRWfL9QmuevUEjNCq40hWY6RanMPCuSVJ5kulMBMWy2eYUwCpIsadFai8p4e2iVkg5NSCIjW4qDreH7wc1RveKV1/mLxS54OfXgWfzXVPFbT42AfWRK1RH6CkW2SpEGqBGwV6tdpkiltOcX5AVPMyoRnrxn/ZRZlqB5jQE2nbvKuHaWB3T/Vyjj7UFZH0+exCh/Kzafv2Z1Zbow7ov2nyyjbZ2KxKekc/b2U2YN0q1VIJcr+HbLUeKSU1V+z98M6co7s9fRq3ktdvx7A5lcTmk/tR99SR8P3v56Dc2qleH28yha1CirI9fLwVFLmc6QSq3iC13UZMoKJjh1Rq7c2iJgzzsfFHEOqleDV8YhxRxXiIT0f1Aosk32szY+zt1Un+PTjxnpqUZznt5OpqsFWQPtQinWC25R5vhWollZsLihef6RKVusItMzV+VEc0jO1C1t+zpR1sK8wJO27DXdyUKuzhivtZ3j+mGMGkHqFaT3lm3WKfVsCg/Hdng6diY1y/y0nZr4uXyAs13dPI3NndEkN5O27GXLhbzlebYmmtf4l2NnLb7G/zU0g2R3XrlFh3n5S+Oam8K4L47PGc2MgR1ZOKonZxeOp2P9yjp9rvwymc/6tdMKIGxbpwJnFozn43fbcHbheC78pO2OJRLB3plD+bx/e610eprU9w/S2v7nxVOz5y0vIF/h4szJ50+0th99+JFZinRkat7c8P5LvDLKdFjSCpN9nibM1dgqvHepQNchqs+P476yfLyZmTy0LN4Ky39kgtyGYydRWzYsdU0xRAm3D7W2DRU3KWqC3IarPj+K+8oq5+/vYn5GiBzkefCxt5QNs3eQHKf9gIsJjctTajxrMyqXj+bhW7oVI0GZdWPC5j0cCLlfIPMImTmJDtXV1bRqzjCeT/330eqy49dfRFD7q59Yf+aKkRFKX+9p2/dT7YsFJGac5GHMWKr5/wnICYnoyv3oIWRKDednDYmwTp7asZt2GWwryGtsKb+PHsCo1ur7o/ZXP/HGnOVG3XxyrnG9mT+TnFE48SeFhaeTo1aVxtCEJBrMWmz0PI/ffcSnOw4YbNfkVbkv9GGOrvtWpWpa21tum/9icPiJbnXcoqQorMPmHvNq1KtZZt6avDLrHc8S5uNkVw0vDUtgblKz1NkaKnh/WxjTeokIkcgWhSL7pYKmwNhteC1c029VZJZbCICDbRlVppLEjDN5mmftwD+5+EK5dHoptJXectqWkjsl3JWw9gZLbxctIsQiB+SKDEBulfO3t9G2fNyLmURln4UG+ydnXs7X8cxl99KDvP+/3lr7fEp48ddvRxk6y/IXAGvSo05VPv59v2p7/OY9SMRiKvl5UzXQl/CEZM491i4Ru2VkP/ott85qQg5ikYif+/eg84LVPItLQCaX0/bHlWwb1R9fV/3BpNdmTKDO1z+ptr/96zjf/nXcrOMFuA4nwFX9QlcjYL9We6PST3TG1C953WCbKb7q2Z6vdiuXbRUKZSaTqgG+VA30JS0rm4tPXhCXqg7K/aRra77ff8Li41ibSR1a8DA6TvWSFZ2catbKQVERm5JGyx+WmexnqAjNH6MHGg1o3TN+EI1m/0LKyzzcaVnZZqWq+663rjsFvLr3RV54o1RZGgaUUKXIO/LUvOe9Avji1GGT/QqTL5q31armOOXoX8xvZ72iMLnxcjQ/ZfDraMXPzStjmQa4EzWCTKn+N6Czz7QrCObFYpgfGpVUpzo7/bQCLxL1P+xeJC7RKvTRoMQ/Zh8j0FWdKipD+ixPWUDsJP442uZY4xScfVad8OQ1RsckZpzlYewnWhUEc1O/xHGt7dNPKyKVG/chzl090BKuh5uOBtdH41KalkTl+RtzDVIopCRmnOXc89oG+5Ryn6D6HJO622BxnNtRQ7kR8Y7Fc84LYhv9L2g2BvYXNte/msC7DWuptmVyOXciotl55ZaWIu3qYM/tWZOpUyqwwOZyYHKwqrR4RGIyb8xZbvDHwc5Gwu1Zk6kWaFmcg6X9rcF7jWprXWNAdY0PhtxXKUw513hw8/p01LDUFyU/9+/BhuF9LR5XFIVYFPksG2GOInLhf2MZ0KSOVUqKF/Z9IZXJtTJvGGvffPIqdSYtICxOHVfSY7ZuqfErv0xmz9eGUyfWmaR+cVnWWTtz01+PTAdAd9m2pti5Lgyt3UBre8e9W8SmF0yxK4A4M2V33b62wObwKvFKKdMAV8M6qrIn5PA4bpZWoRZHW+sUI7EEG7E7mpfzWcKPxKcf1eoTn36MZwnaidZzWzaN4e3URWv7ZoT+H5v0bP3L5jlU8f1F9VmuyOBx3EyeJczX8vmVK9KJTTvAraghhEQOIDJlm1GZuhUq5VwKfYPYtL/JlqlTMaVnPyI+/SghkR9wJ8p06XVNNNMepmRd12vllSnSjJ6/WGSPjdhNPUtFBpfD2pOUy485LfseLxJ/4fzzuoREDkAmN/xgLeH+oVbKspDI91U5xHOITN5EfPpxnfMoKGo0r8zTW9rlZ5/fDaN6M/NyvBY0thIJM9/qQGV/w+Vie9Wrwe7xgwplPnPf1Y5bMGWJ+330ABYP6GlW8ZahLRuwY0zRpCQ0dY1tJGKta9yiYpnCmJZZNChTgsUDetK0vOnqt0NbNmDXuA+MBpG+6nzRvR17xw/G1cF4ak03Rwf65lKWc1OY94WNRIyPm+G0oZrt/d/QjQnY87/85RvPXaJ6+vEDPEwwnqjgblyM0faiwtdJ+zr2+lN/1iZDhCZbN/g9Sybjdmy06Y6vASJF8TDP652EZoW+mv5buB011GSQlwgJzcqY9vPSlG1Nl4TTTytiTnBfkNsIynp+arH8q2FdScs2XeTF1DmlZt3iWnh3o31yUy/oEI62FYz2iUjeyKM48zMOWHLtZYo0boT3scr5Xw5trfNSll+Z5vztbSU+NChxkrPPqpstN690cXofhVyBo4sD6SkZiMQi/k7bkGd5wReCaejZkLEVx1pxlnnnlwe/cDH+Iqsb6VquBP47LLr/HXeTQ1hSP+/3blGSJZUx8Kv1PI9K4I26FZgzxnR6ypFztnH5rvJl+OJvU3TaGw6bb7CtINj+9xUWrD7K6a1TTfadsfkgp24/4cjMkQC89+NGFgztQZCX0ogRHq/MzR/o6crmk1fZeT5Eq73OpAXs/3IYQV5ubD55le93HOPaQmWA4VvfrgHgaXQ8VxdMJjY5jfcXbGZecHeql/LnUWQcE1fs4llMgmoMwPwL//LTJW3XyDH1mvBxk1Za+3Y/uMOEw/oDnp98+JHJc89dldCcMZair/Khr5Mz37fuRPsy2r/PZ8Oes/fhXTaEqIOejc2p2YZlhKeoaye42NlxY+gEHafVsJQkVl6/xKrrylSWzrZ2pGarY4EMHUNz7l3LV2Zpp5757mPqnIxgVTf0V+Y13s2hMU1K3+RJ/LeEJa3UaRchoUHJU9hJCidnsyGal3nAs4S5hCev12vNlIicqF/iOLYSw1YBY9QN2s+zhLlEJG/MV4o1Z7vqNC/ziAex04hJ3ffSj1g/no7t8HXpZVKRBghwHUiA6wBuRvTTsfbmxsupk0VzloicVOf/InGpRWNzU7+E0vL4IHYaUSl/GD2mm0NTqvqaPl7zMg+4FzORmNQ9unLELjQqeb5QiwrlR3EWEBCwDm9/8hvbZg3GxdH8Yk3LP1auOuYozbm5+NsUg20Fwbtd6rFg9VHTHYGBrevzdX/1s33rRwO13Da+3noIsUjEklG96P9GXfq/UVerXZP+b9Tl+x1qP+Fdnw1h+cFzjOzUBIBe363F3taGKav28PeM4by/YDOnvx+r5eYBMKVRC7bfuUl4qlpRXHLlHEuu6M/Z7uvkzO9v96f1Jl1do6h5/OFHfH3qKGtuqldmo9NSGbb/TyOjzOPUwJFUWDZPtZ2SlUU5E2XLy7h5cGLA8EIvb17ceGWU6RzKen5GWc/P8jS20dD5XFilfJO3pjVQUy5AaY9plPaYlidZux7d4q3y1Y32yY/83FT0nktF77kG23c9ukVzP935tP5jGSf6jDIwSkTNgILLGlGY528plX0WUdnHeFYIKDhrtICAQPFg6Lebufk4ArlcQZtxStc6TUvy7aeRTFq0ExGw5KN3KB/kbUCSZXz6614u3wvVkttt2goCvFz57dN+HDx/l4ysbHq2rAlAt2kr2Dd3BMu2nGJUP2W10ObvzeP01qmq/3Pz5aK9zJzYnUHT1rFu7iCavzePwb2aMLBHI9Yeu8g3A7vojMmhekl/pPK8pTz8+/JdRnRsotpuUqU0cwZ143GkslhbrdKG83Cf+WAUow7s4sBj4yvXTYJKsbWnMuaqQ5kKHDYzaLGwEAFftWzHh/Ua02z9rxZ57DcONF5BVSISETJsIp+fPMjO+7dNyvugRl1mtdItlvM68sop0/9l5AoF3186YVKZLkyK23wE8kdnh4EGqyOag1j0yoVZvNKkxvRFlnUWsU0ZXPzMD1Y2B4U8mdTYPrj4HjTdWcBiVn3WH1Bal3O7YzwKi2Xa4t0cmK80SHSbtoKk1Az+WTJeR44lNBu1iD++CSbIx00ld8X0vgzu2og5G5WW5eW7z5AtldGzZU3CYpIY3LURAD3bGw6yzs25a8p8zevmqv2qe7avjYuzvV5FOseFA2BC9xZG2zXdM3Jvd6lfRatt7mBljYfyAcoXkWVj+uiVkUNOMOKd2GjmnP+Hc2EvkCsU1PcPpLZfIB83aaW19r+yay+9cgyRF3eDmtO0rehbJw6gRknTK+wBzi48/vAjZAoFlyJCWXPjMufCXxCfkY6XgyPOtnY0CSpFl3KVaFdG6dYak5zKiOV/cOVJGI52ttQvF0SdMkEMbdNQJdfZ1paF7buxsH03Vly7yNY7N0jISCchMwN/ZxdalyrHlEYt8Mnli27OuRdmn8LmtVOmYxJTGThjPSlpmYzq1ZxBLx8kl+485/CFexw8fxdbGwlfD+9CkxraQRfTf9nDtQdhyGRy+ravy4i3dKtzpWVm03r0z3zYqwXDejTRaR97fBdHnj8g0NmNGt7+LG6t9Aea8s9e9j25S6ZMStk1PwDwZMh01biya37gyZDptPtzBclZmbQKKsv8Vkqf58dJcfx64xw7HobQNKAU6zu9pzXu9LujeXP3agKd3Rhdswk9NZTj8Sd2czbiGdHp6mjrnON2272G8NQk1Xw022zEEsJSk1Ry9/fMX5CIwKuBjciGO8l3WPZwGXLkVHCuwIRKE/T23fRsEyejT+Jt701t99q8V0o3w07whWA+r/Y5ZZ3LcjL6JLvCdiFGTKeATnQN0A4K/On+T9xIvIGLjQtjKo7BVmyr97h/hv7J4cjDZMmzqOtRV6+Pd85xK7pU5GjUUaPHNUb/2RvY/L/3ze5vKQ5unyHLvkJW6qoCkS9C/zUUKFg2H7rMuHfU/rpje7fky5X7jYwwj2ypTKVI58jdePAyb7Wqqdr3JFwdfHfnaSR1KuoGwXt7Gg4YBGhcuwwKBTwJjaVcSetY1AuTqt6+rOra23THVwCJSETjwJImrc7HQh7y6Za/SclQ+jZnZEs5cvMhGdlSLWVakxF1GjKijv42AW1eO2X627WHOLBQWWRk0MyNlAvyplWd8rg6OTC8Z1Omf6DMY91o6HyqlfVn3ZfKKPwmwxaweeYgypdQPjiSUnV9jJNSM+gwYYmWy4cm9bf8zJFew/mljfLtOC5DnYFkfqvuzG/VXaU066Pn3rUc7aXMgJEuVaZzC01Jos9fG9nUuR8/tOhKclamjoxPTv/N1f4T2fv4NuNO7FYp08GHf2ds7ab8/FKhzz1uX88hBufzMDFWS27f/ZvY1nWATr+iosHIBVxart86kUNKeibD5mxj64wPCmlW1iEhKY2p3+zgRXg8EomYkQNa8nbHOgB82PATfr34PUOqF0xg0t3kuzxNe8qI8iN4lvaMAxEHCL4QrBMEGHwhGHdbdyZUmsDj1MccjDzIwciD/NZQt4LbveR7fHP7G6q5VaNfqX48SX2CTa5S78EXgvGw9WBK5SkoULDi0QrkCt1gz2EXh+Fi48LQckNxlDiyN3yv3vnlHHfD0w042TgZPK4pBnaoz6PwWBzslEppkLebiRGWIbGri8SuboEo0yKxK86++6wuN6+cizvFnrDfSZYmEuBQguHlxuNr72/yb7I/YidnYk+SIk1GhIhKLlXpXzoYd1vdSptjLitffObVWY6jRH8e3fFXBiNTyCjpWJrPqhVMvYJ9Z27z+WB15dg3m1Xj+/X5z2vs5KCd8//NZtX4Zt0hpg1oS7OaZQGoXNqXnK/OjhPXWTxFac0N9FXfu3t+Vf5Garp4aH6eNUlpyMlRpM0JTBTQz825yt+p3BZqazN+zW4ANk/oT61SSncYqUxuMLVj7/nrmdW3k1lWcn10/mwFB761LGNXUcrNL6+dMj1/gjo/8bLpfXn38zW0qlOeyqV9tfqVL+HN7SeRqm25QqFSpAHcnLUDyRJS0uk86VfOG4mufrdiLbrtXsPO7h/g5+iCl4OjRXPf2U29pOZoo/zxHnxoG4feHoa3g/KHwdXOHhux9lL82o7KYJbu5aox5/JJ1f5zEc9Y3UGd9zjAydXsuTjZ2GrJHXdit0XnUhxwcbR/5RTpjMxsug3VzmE+d9khLlx7yjcf9WTekS8BCH8Uqdedo7ND/lK0xWbFqhTT6m7V6RLQheALwewM3cnbJZTfrYORSreBhXUXqvp1C+xG8IVgjkcfp41vGy2Z219s11J2m3lrr/jsClNWaVtQV/1jM6f2HIIvaK+GnIw+iVwhZ1Fdtc96dbfqjLw0kp8f/Mz4itpL6NtfbGdw2cGq+eQ+rjl0b5o/FyhZdghpsX2xcxoMIhGZyT/j5L0RiW1dRGLj38eksHKIRHbYOvUjK20zTp6LsXFQB36lx49DmnkKW8c3kWWH4OyjrnYny7qqsnjndh9JCiuHrUNnQEF25jEtuSlRrbT6J4WVxi1IWcExK3UVmck/Y+vYE4U8juz0PbgFPTHrOky5NoIMmdq48DztCTNCptLOrwv+DkGEJF3TGROREcbMWx/r7L+eeJnrNy7Tzq8L75TUXjWwEdkiVWSz9OE8plTWn3VI9rK67PhKn5g197wQ6O1Kclomrk7KoMSktAzSMg3nuzeXtAzt6qpJaRkEeCnvo8FdGxGfnM6wbk2QyRVExSdzNsT88toC/w1yFGlQpiU0xL3w/KUHLCiFtzgq0vAaKtOaONrbEp+sfIC/OXU50fEpBHdvQoUS3iSlaFuec7/x5+a9/61FLjceCvBpwzZMqtuCkUd38E/YE2p5B7Cnx2Cz56svp+3zlER+vaEdkRxcTXtZRmTg89qOfWm6bQnDazRCBMRlmp8A3tfRuUjKm2py6e4Lvl53kJiEVAK8XBnerQlvNlWXj42IS6b/rA0EeLoyuEsjujRW+9s1GKlUzEr6erDrG22l7IfNR4lPTufE1YfMGNJZa9zTyHjWHbjIvrO3qV+5JEsmFe5S4cyf/tK7//hZZSECZ3flS1XtVtX09ssvVV2r6uwLdAjkePRxlTK9P3w/gQ66RVYCHALYE7ZHR5nWJ1OTo1FHCXDQDSyq5FKJ+ynqYKLdYcoXutxKNsC1BF1lrKprVZ25FDZpMe/iGqiu3JqVugkb+1ZGRijJSPgER88F2Doqr7mD+9daii1AdvpurW1NDFm8c8t1BB25hshMXoSL30lEYnflWE/zqhb+8WIjGbJ0yjiVY3rVWar9MoWM8VcMPx8DHIJ4M/BtugdqF0LKGXc06m/kChl9S6llfFhhMosfzOFBiv70mkei1K4WrjbWXWXQ5OfJvek3Yx375ioVg35frsfOCjmyHe1tCYtJJMjHXSX312nK69Owaikm/7STBS8NSuMX7NAxIgn8N0kxUn5eH5lSqcG24HlbWT1V6bJXb8wCrixRWta7fr6S/d8MV+0HVG051BuzgP2zh7Pgz5Mcv/aQrwd1pktD9e/r91uPEp+SzvFrDykb4MXWz9Qvw8MXbOfS/RdG5fb7bgPpmdk6ch+FxzJy0R/EahQPyi0jv7x2yrRCATk6aVpmNl5uSutwdHwKnw7qQO82yiCMxb9rW2tyv/Hn5vdvgxn27Rb+On2LN5sbtlY52tiyvtN7jD+xmz2PTUfLmiLI2Y3RtZpabOUGaORfkqj0FL6/dBw3O3v+7PZqWWlHzttOl8ZV8HBx5NrDcE5ef6SlTI+Yu41ODavw5z83+HzlX1pK8TfDu5KQks7mI1d15F57GE5GZjZv1CnP5yv/wt5WQtt6ygpg/WduIFsmo3erWhy9/ICf/viHCX1MKz/WIjTSeFXJHOYe+p/e/X0/Mp3j1hiOEt37zNnGmehMdeL+FGkKPva6qR9dbFx4lqarlDnbGPfPTJOm4WevW0HQyUZ7mT5ZmqzTJ4cca6MlxzWH208jmfrrHhZP6MXpkCe836GB6UFa5HJVEZnnwyzN+hd7NxNZjcyUZbFcA9g6vUdqdBecfXYhkphf8fHf2OMADC+v7XsvEUnwsfcjJjPK4NjcinTOOLFIglwh01Gaq7nVwtPOm/isWL3yLsadBsBJkv97wxhBPu7EJ6UxfeleFAoFcUmpzByu9tU/evk+EbHK+3nL4Sv4e7nStr7yGfQsMp6r98NUbc6OdjSoUpIgH3dmjehK3y/W0qJ2eZXc0v5qdxdNS/SF28/o3dr8oEOB4oFcoeDozYcs+vtfnscmULt0IE0rlWZMx6Y6fSev28ut0ChC4xJV+3K7k+S4mQAsPnCa/Vfv8jxW2f+9RZt0ZLpL1c8VTQNfnQpq3/tvg7vy2Wr9MQDDFmzDViLhjVrl+XTVX1pK77VH4aRnZvNGrfIcu/aQo1cf0K6u8r6f1KsVz6MTjMrt1KAK8clpWnLvvogm+MetDGhXDxEiVv59jqXjrW8Ee+2U6YkLd/DTZOWFHPX9Vj4dpE7r0qhaKUDp+5zzIMtBLBLxJDyOsoFeAETFJ+PnqV6GdXWyZ9vswTQdvpCmNcvi5abrj3c24hlNA5TVvCbXbcn+p7rWkYru3oSmJFHCxTyryKbO/eiwcwUr2vWhgV8JAJ4lJ1Da1cOs8TW8/Fnd4R18HPX/eFg6n8LExdGeb4a/abD9x9E9qFLaj08GtKPleG0rWZfGSmuoPmX67rMolb91i3E/M2P1AdrWq8i8bSf4dGA7ejRXlq7/dGB7GoxcUKjKtCif6wHDZvfL1/hUmW5Z4GRpMi42LqptV1tXUqS6OdaTpcl6FVhT5+Rk40SaTHfVJEuu/YLrbOOMu8idObXnGJVn7nHNYdqyvcjlCsoFeDN64Q6LlWkn7/UkRzbG3nkEIEIhN16ZLQe5LAKRWPs7KRJpP3PEEvOrq1oi1xAObp+hcJ1MetxwpJn/IrGtYZZPdo57h7edrpV0QsVP+DLEcv//6m61uJl4ldB07cJMIkRMrvQ5X4ZMYcvzNfQrNUSr/WnaYwDGVdR1H8krhgqrnF420eCYdvWVlUoHdKyv01ba35PS/p70bFlDp61NvYqcWqo/IBjgjMYxzy6fZLBfYTH84hCTfVY2XFPg88hN7nkVxRz0sf/qXaZtVK5OlvR2p0318py9/4zLj0NZcvAM1+dM0lJwy/l5Uc5PqbMsP6JcwR7ZXjcxQg5yBXSuU0XVv1ejGvi6uWj1Wb1bKSc2KY1Zg7sQnZjC9UfhDOmoXhHv2qiqQaV33sgeVC2lfNluNkn7d/nO8yiVxVihgFZTf1Ep0zXLBlCzbIDFcofN34ajvS3jeiqzyOz49wZNq1m/0muxVqYLIhfvF0M60XnSrySnZTK6dwua1yoHwMwRXfli+X7uv4hhQKf6jH2nJb/8fko17txvk5m2eDfXH4Qhlcnp3bo2Y99pqSP/7MpJNBo6n95tamsp6gDnI18w5vgukrIy6Fy6Mlu76AbsHXh7GB3+XElcRhrXBhh+2OYQ6OzKobeHs/rWRQYd2oabnT39KtdhYh3d9EO5+fLsIcq6efLrTeWX42ToY9qULM9nDdvqzCc0NZFa3gH88WbBZS7IQSZ7jkRSymS/4K6NaDByAWKRiO9GdqNDA+1S2VVKK79YIhH4uLvoE6EXzSAyH3cXXkQrrcF/nLhOZraUr9YUXSqxXp3rMmeZ7vGtsURsDveS7+nsi8yIVLl4ALwV9BZrnqzR2+/9MpbfP619W7MnTLcQzu0k7ZWdnkE9WftkrcXy88PaT/rzzldr+WTlPjZ9brk/usSuESJE2Dq9jUjsi53LcLPG2TkNIDv9T2wd1am7FCaqw1pDrkIWjbJgrQi5VDf/rkjkiJO30lc/OcL8FwtbsX43Oh97PwIdShKe8cLg2OdpTzgZc5i4rFiiMyNJlaaQ/vLlS19wlc/LVY6T0Ye1lOkX6Uqr7VtBfSnrbLpAlYBAYTNt41+0r1mBBYN66Lh91py2gAaf/syV79UvUxO6NFd9zlGmNfflJnf/fs3r6AQg3n0QoWz/6yyf9mvHd1uO8jw6gSVmWntzFF7Q/V3W/O0ViSDVhEeAOXKrlfZTuYcAxKfk/zmpj2KtTFubnCwbOdk8NOnarBpdm2n7mQ55s7HW9txxumUtNeUa2s5hQp3mTKhj+EYGZZqbY711HewNZfgA8HZw4qP6b/BR/TdMjtMstHIh6oV2SrtGUH3DfC1l2tB8chdsMTY/yzHPYjikSyOGdFGmNvxsxV/sOR3CovFvmxhlGrFYf1BGgJcrq6a/h4eL5S411uKtjrVZseUU8YnaD4Sjm7StTIbySfcJHMkf4cvzfHxvO2+mX5/O4LKDeZ72nL8j/lbOK+gtVZ/Wvq1Z+2QtE69OZFT5UapsHgDt/dpbfMzeJXqzJ2wPU65NYUQ55b24+flmAh0CCc8IV/Vr49uGjU83EjN5vQ4AACAASURBVHwhmH6l+uFh50F8VjxHoo7wWdXP8LTTze6QX7zdnDg2f3S+ZMhl4SrFU2xTARffQ/Ayg0V2xn4UsjAU8iSyUlcjlgRi49BF6SMdXpGMhE9UAYiOnovNO570MTLpHZXc7LTtSOybIpaUUsmVZhwABWRnHtWSq1CkkRReAVvHPsgyT2nJTQorjY19a8Q25ZDLQlHI9btS6MPNxt1wm60b4XoKtCZlJ/LJDXXaQ1uxHeWcK1DeuRL3U+4YdOUAaOXTjn9ijpIqTcH55arK0ofKioKdA/Q/5wWsT26Lb2xWLNOvC5lB9DH7T2We8EWD9d+fU7q1Yv4+6+ai18eQTo2IT0ln5+mbfNqvHX+evkm2NG9FeHJj6Lc3P6yY9C5nbj+l4bhFuDrZs+mT/AXhG+K1UqYFtLkdF8X0f/cT6OxGTEYqG+5c0as4myIp6XtcXMYgFrsRH/chnl6/Eh3VHpHIFUfHHmRlXcDN/WskEn9ksggkkgAiwmsQEBhCWGgQQSXCkMuTEIvdSEn+GVDg4mp4qTIHmVyO5OWXb1SPZkxavNPiuVvC0inv0OfLtcwf21PlHxYanUgJX8OKQEGw97cxeRoX9SwGD5+8u+uIEPFVja8ITQ/l14e/IkdOOedyLKikm9JpVaNVbH2+lUX3F+Fj70NTr6b0L90/z8de3Wg1C+8vZP69+bjYuDC24lgUKPj2tnbqshUNV3A8+ji7QneRIk3B1daVdn7tCkSRBmWQ6+wNh6lYwpt29SpRu7xu4KUxksIragf3KbJIjmqOq/95AGwdlH60ds7DdMa6BT5QfXZw/1qn3VCRF7FNOcQ25cySm/u10VggojlBioZIluovJw2QKtV1LQJUivT3tX7BzVb7O7jo/rdGlen+pYfyT8xRljz8kWlVvgIgPisWe7GDwTECBY+33auXs7qwOHBNuSpY0Cn0TNGocikmLt2lCnL1c3fBxdF4goai5uOV+zjw7Qi89bjfWgtBmX6NWdexL1NO7SM+Iw1PByc+adiGcm5eFstxcuqN+KWfZWbmSSIj6gMS7B3qk56xDw+POchkL5BI/EmIn4RCkYFcHq8lI2e8g+OboDAcSaxJh6nLaFevIva2Nuw8dZOZQzubNe5ZVAJX74eSkp5JcloGe06HUL9ySUr4GFeK/T1dUCgUDP1hK2+1qEFiagbHrz40mc+6sMnJMZ0713Tk02iCv+6bZ7mrGikzP1RxraKVps4Q75V6T2+hFk305X82xKRKuj6e+sa38W1jMkuHJcc1RoCXK4sn9OL7zUcZNf93ziy2rIKdxKai9g6RHcgNK5b/VbLkhrMNJEmNB93mVqQBvT72+nic+oCYzCi87JQBs/U8G5sYISBQNCRbmJGjIDlz+yk9X6YFrV+pBE726qDEZ1EJXHkYCsDmYy8DZCuVpIR3/oxOR64+ICU9UyXX39NV5U9tisEdG9Dhk2UAlA3wYvvnHxhNC5gXRAqFJZXdC4xiMQmBvKHp46y0TC9FKr2PTPqCrOwruLpOJSamDz4+f5CVdRk7u/oqi3TO/zmkJC8GkS0uLqMMHU7ADHp4DGFPwpqinsZ/nne+Wsd3w9+kUknd7CXmkBRWGlunfoglgSjkMWSlrsfF7zhim/JWnmnxJaeQypL6G3Tazsb+w7qny/S2j7n8Pu62nnxXSzcFX45MQ3IBlj9ayNWEi5RxKkc550ocjz7IL/XXWyUwVSDvFIfgv6KYQ47F2VA58Z5z1/IoKk4r+0Ze5Js7vua0BWaXNi/ONJnwE1s//4CyL7PaZEll9PhyFQe+HWHVL7r1HVSsTHDPRflqFyh4NIMFPb1+BUTY2FTG3qEdrq5K/zcfnz8AsLNTRqfnKNCaijSAi+s4QZG2Aq16G47YFrAev381KM+KNChdIxw95mDvOhkH929wC3pWLBTp0DTzUjCaQ6eDxn25W/sqKwHOuTtDa78ChUqRNkRidrzOvjVPlpo1r+HllK5kT9Meczxa6dMvKNICxZWp3ZVZoxLT9AQQFBDJ6cXHGp5XbG0kWpbzQ5fuUalE3p/Zhij2bh6rdxvPaGGqXUDgdeTjVfkLihMwj7GLdjDtvTYcunSfS/de8OvkPkU9JatgSqkMTUughJN56TcPdhqntd3+75840kUdE/FeqcGciT3Bk9SHWhZlgJ5B72IvdmD7i/U6cqu4Vudu8i3GXH4fG5ENchTIc6oXVpzOzw9+MDovsUjbljSwtK7/uIBAcaF1tfI42dvSYsZSyvl5sXl8P1wclBU05XIFe6/cZsFfpzj2xUirHXPSur2cnZW3GJ3iwpzh3flm8xFOhTzG08WR99s3YPHYXqYHWkixUqY/6Dqf9fun8H7X+WzYr/T37FxvBgeuKINr1i05yqAx7Vi75CiDx7TTaV+58CDDJ3ViQKcf2XTwI+7dUlo9Z07dopInIPA6s3Xubt6bJmQrsBYyubIKlEikv0Lpq8jyu6dQAKOqKFN/7nl+Aw87R1r56/dPXBBylMk1lM/jcWe3sbhpX5be+YfRVZWWtKo7ZnKn95eq/vqs3gvrruJ07An2he8gOTuJQMcSjCw/EW87XxKzE/Qq0xMrfcaNxCtsfb6GZGkyHjautPbtREf/bmaf6wdlRrL+qTK7TQuftiZ6F19ORp/g39h/eJH2AgVyHCWO1HSvzdtBvQss+DZFmsL2F1u5mXidZGkK9mI7yjiVpZl3C1r46KaNLQ6EZ4Tx+4ttRGSEE50ZjYetB028mtG75DtFsiqhL5hQs1DK1+90pE+Tmqrt87PHMfq3P/nnzhOafrFEZ2y1EuYXSzLFV+904KvfDxst8lIQ9H97EZt3Ws9I2rx6GZpXt35e6dwUK2U6MyMbAJlUrre9VUdlkvoW7fSXSm7frQ4AsdHKgiv29jZG5QkIvG6s+mKroExbka+HdKbvzHU0rVaGmcHmBcAWdzoGVUOmUD8zf7hxCIlIxImu+n9Ee5Sqpfp8PvoJAJ1LWF7Ovrl3a5p7t9bZ727rYdDvuZZ7PWq519PbZmiMJvlRn6Zem0RitvLFQCySsLzBbwb7jrgYrJXzenrVz6jkUllv309ufERMZgygPPd5dRYalHsq5h+ORx/lSepjrf1Z8iz+jfmH0zGnGF9pErXd65h9Xjlo+g33KtGHboHq6qmRGRF8EfK5aiUAIF2Wzp3k29xJvs3+iH3MrvmdxccsSO4k3+bHu9qrFXFZceyP2MfF+At0CehKa9/i/0K1dFgvHkTG8u2fx7j+LBwbiQRfN2fealid4W0bWe047zSpxf3wGHZdukVaVjaBHm50qaP/nrUm1lSkC5NipUx7+ykzOmw+9JHe9nKV/Fn83T7Gfarf8uDkbK+1nZkppXL1IIPyBAQEBPKDv6cLJxa82suguTkUdgdbsYSKbsqKhO0CKjOjnnal0RepajcPRxu1P2JzP6W/99+htxhTVTfvfe7+Rc36pysA6GCBNTuH1r5t2B2mTMcp11OuXpPcxWMORR4wqEznKNI5x9BHtjyb0ZdNpzFVoOCn+wuQiCS8U/I9Ovr/n72zDo/q6OLwm2Tj7oEkkBAguDsEAhQt7u5eXEtbKB9e3KFAcdfiVtw1ENwJJESIu+/3x5KVrGajpbzPkyd7752ZO5G7e+bMOb/TVG0fRbyNFcklpgnTGHpffThMkJT+e0Fg+tNf+ZwQoPT6l6QQtvtt5YD/PlZW1izmPifI8PJ6L9zApUmay9IWd7Rl07BOHPd9QasKpbJ0r6wwtV1DprbL2gJjzvRDWFmbcuLIA/oMbEDnHrXQ09NFmC5k5ZLTXDr/jIT4JKrV9GDWAlm1pyZ1ZwNw7vpvcud3HhrF+lXnuXH1JZN+bUPDJvIVQPOTAqXm0bXxAvaen0xIUBTDu67l4OWfszXo88f+lC7vQkhQFA5OWZNlefkumJsP3rPryB3iEjSrwmNtacLIPt40b1BGm+mKqdtpkdy56wdkFwT+QZF0HblRrp2urg77Vg2ikIPinzclJY2WA1YTr+Bn6tqqKqP75ezKPF0o5OHTT8xYfoKwCMV6sdJ0bFGZcQMakxs75pr8XqV5+zGUaYuP4hegvsSzqbEBvTvUpHf77CX+KZqjJnjXKsmciW3oWWwkO9+topmRcmF6RcVccoKQ0BgWrD/H45cBxMZpnrjSoGYJurWuRikPxxyt5CgUwtaDt7L8DFcs7cLPw5tibqpec7jp5PWcXSCKUWw2ZQNn/pD/QMz8N61V2Z3FvyqOrV745zn+PvdI7X3NTA35eVgzvGoUz3GJp/8KsanRTPYVLYQ08WJnJioligmPJF40ZYoP6cI0higwQJW1l/YIL664HMtM0n9J6Yn89EC+8JijkSPFzUoiFAqJTo3iSdRjuTb17Lzo56ZZbLj0PEz0TFhReY3C8t92hnYkpiURlxorXjTYG9ozr/xCje6j6r6QPSUNIUIWvfyDlzEvZM7roEMV62qYCkx5F/sG/wRJhTxzgTkxqTE5NofcpOGijVycqFnV1LyiSd3ZnLj4MwYGAkYM+IvXLwPFxnF4WCw2tqIiSaePP+Toofus2TRQrr8iYzrD+BYIdBW20YIctTIKlGd67PS2DGq/kkKuNizdkv1kkOWzjpKSkkZhVxtmrVBf9SYwJIqhv+wiLFK90aeIiKh4Zq08yayVJwE4sGawUqM2O3h1Xky6kkVQerqQTiM2MGVYU9r8UEHmWpvBa1UatHuP3+fvs4/kqulpQ3q6kDaD18pV6lPHwVM+HDzlg4OdOaP7NqRh7dzfVspMbHwSzfrIy22pIi4hmXU7r7Ju51WVBnpus/OdRDlBkdGsysjWls0HbrJxz3Wt+1++/ZrLt1+Lj5t6leb3MVn3FELOPMOXbr3i0i1RgQR1z3Cdsm689g9l27l71CxVRKN73PKR3ZJ//ymUJX9d4METzYuexMYl8dviowDYWJlwbOO35R3PLT7Gv8dMYMHr2Ods/bAOQGFoiSZY6ltSyaoyDyN9AIhNjcFMYC7X7nzIeY3HlPZgV7SqJGdIA3KGdDXr6gzz+EmuHYjCGCb7SvKFroVepY5tPUqae2o8JxDpdo/2Ef2PORg60t65A9VtFDsOolOi+ZIUkqXxc4ufHgwlOV2ykLY1sOWPCosVto1JjWbcw9FyhrQmVJ65kipFnDE3MuDM09cM9KrGxKainIHS05byfJbIK3ztjR9brt9nY19J6e3jvi+YtP+UuE0G22768Ofl29T2EL2vnHr8iqczJZ/NG67cJSgqhg1X7orPDa5fXXxPG1NjWpb3xOdjIEVsLFnSVbv31KxiYmqIgYHItFyypg9tfpCE1mQY0gDNW1Vi8bzjGo87d3F3sZOtUOHcyQPIDgXKmK7dwJPaDbL2kKti3T7NPmAGTN7Oy3fBOXbfDDqN2ECfDjUZ2sMr22NduPGSRnU8aTN4rVJDWpo/1p1l8/6bHP5TJDM3duZ+jTzDScmpjJt1gKXTOmk912PnHzN/7Rmt+4PIy/nb4qPYWplydGPuKVN88A/DzUVSdevs1ef8b/mJXLtfXqHM+9xlYmuF57Vh7Kz93H3kl2PjZdCtdbUs9/ngH0bPsTlTiEUadc/wjL6ibfNZ/ZtrNf6yTRfYf/KB1vMDCI+Mp26nRZzeOlIjb/p/mfkvpskczy2/Aiv9rBeqyqCBfUOxMX0z7KbCMIrTQSLnipORE8GJwWKDOTk9GQNd2cpxDyLuyYydmR1+W2WON1TbrDJxzsbAhvVV/5LxjC94OU8rT2t8WjwVLCsyuoTqcAELfQss9LWvtJpTxKfFyxjSgFJDGsBcYMHKymsZ5ZO1z5t5py4zvXUj2lcWhR28CPpC+9U7xMb0hr4dGLvnOMu6tWLw1kNyRnOrCqWYtP+U3LhrL93izNj+WBiLnulFnWVDrQbXr86Sc9fEBrTMz2JkyKkx/cR98xIzM8k9jYz0Mf5aHfHDuy8M7v0n3fvUxcHRAhtb+YWnKqR3qwtirvf3/UHQaBtfW7Ydup0j4zx/GwSgkUGcQUiYZIV911dzo+fOow9aG0np6cJsG9LShEXG8c/1F+obaon072jv8fvMXJE9Q7pIYe0/mPOCgbO75cg4t3ze54ohDeBZLOtFAmysTHNhJiK2HbrNX/tu5MrY2TWkpZk873COjfWtYm1gi4GuAeYCC3oVHZQtQxqgqImb+HVAwie561+SvoiTFIuYuFHIuLD4ml/8B7n2n+IlY0iPDaKwkmuhkhLxAh2BRgoUujp66OroyZxLSU9R208RA91zTnYtt7kddlPm2NnYRW0fYz3jLN/n+usP1C/pLj4u4WAnE3pVr3hRzjx9zc8Hz9CzZiWNx+1YpRztVu9g07X7WZ5TTGIS7Vbv4EuMdjt02SFKalcwISGZ+HjRgmbZghOMmdSSAUMb0qpdVep45f2uc27y3ZgGdiztp3FbgZ4uhRwssTDTfMXXauAaYuOzJ35+9Jwvs1fJrl7tbcyUtJaw59g9Vm+/LHfe0U6152D87ANZmyAwd/VpvLooX/lLY2djRmFHS/QFemrb/r70ONfuvs3yfDTh6StRoszNB+9YseUi2U0hmDysSbb6r5zRhVkTWjOoW12aepXGs5gjRoYFJ2ELYNeRu0yYczBXxjY00G6zzMLMCF1dzdwV0s+wpn027buh8BluMmk9Lz6G8PLTF7rMlJdvU0a6UIhXZ9XPir5Aj0IOlhgbafb3930RIBMuo4yBew9TYt5Sma//CnPKLWdZpU38UWENdWy9sz2etAf2Tri84yTDKw1Q374BjRwai4/PBp2Wa38rXLJoyxzisez1IlKFqeLjX0vLFrlRxS+lZONLV7zJ+t/cztAeU4Hmi9YIFaFWQSFRWb5/VtnzaZfM8dRSmsXYVrPOmiKGf0Q0f129x4LTV1hw+gqLz16ldy1ZhRlzI0OOPHxGv7pVNB53YjMvTo7ph62ZMWWnL6PT2l3qO33l+axxnBzTj58PnqH0tKUER8dq3De7JCWlkvpVQW3CT9vE50OCo6lc1U18/OvEPXk2p7ygQIV55BfKYiLdXGwZP7AxVcurj4X83/ITnL36XOG1iKh42g5ex/md2ku+xMYncerSUwAu7RknY4S+fBfMmP/tJyZOvjLSyq2XxK9LuDmw+LeO2Ep58Vr0W0V0rHw/TUJJpLlx/x0nLj5Ren10v4Z0bVVV5RifAiPoOXYzaWnyUoZT/jjMhV1jtTa2lPHk1WcSk1KYOPeQ3LW2TSowpn8jpfdMFwrZdeQuG3ZfI/XrnCuXcVXYVlOqlFP/v6ZtkiKIYqazk4B495GfwsWZNLo6Oowf1Jj2zZR7YWLiEnn2Ooi1O67w+oMkvnLJb9qHF22Y15OBU2QTyXLqGQYUPsOWpkZMXn+CI7P6Ex6teX6AIkPayFCfncv642SvfKGblpZO7/FblO6m/bLwCD/1bkCPtsoNgivvPgDwemru6sWqouS8pbzKx/vnBplDCgCufLkkfl3KvDTFzUqww09kYPhEyu9KSCt5ZEbaaw3gaqL5e42bqTuNHX7gfMg/ADyPfqZx3wwGSXmlG3dcQssfypOUlMIvY1syYMxWomISGNLbi2YNyzJo3DZi45IQ6OmyY+1A5q84ze377yju7sDCGZ04c/EZR0495NCW3AvhS8uksGKkp5kDrEWhH7kXcVd9w690qV6e4g62dKiiWF1i9cVbDPaqzuD61WXipzXBSF9A20plaFupDF5/rJe7bqDCGWWkL+Cvfh0QCqHq7FU8mDZSaducxK2YPUv/OMGFc0/oP8SblRsGALDr8GhGDd7EuzchODpZsmrjANo2lSSpblx7gb07RIvJDFWPgcMa0a13nTyZd3b5bkx/ZeHUDkyadwjvWiWZPaFNlmNyfh/zI0O616PTiA0Krycmabetlpn9qwfLeXM9izlyeutItUbWlkV95M4d+2sEbQatJSomQe7ap88RuGoY6D9pnrwxCrBqZleNDUzXQtZc2Tue3xYf5eLNV3LXf+i5nM2L+lC8qL1G42nCk1efadxTtiR9+2aVmDj4B7V9dXV06NWuBr3a1QDg4+fcCxcqCEz547DKHYL6NYozb3I7jcYyNzWiZiU3alZyAyAyOp4LN19RqYz6rVhllPJwAsj2Mzzst92Ehst7chQ9wwdmSJ6pfxYNzdoNv6Knp8v4QY1p10S9FrCeni67lg/g4GkflmxUnNi2evtllcY0gIlB/u52FAgNqRzCxsCG8GTFz35mSTyBjmYfublRaKWmbW2xMa0Nxc1KiF+npKRx5NRDAH4Z2xIrSxNMjA2Ys/QkzRqWZePSPgSFROH01VHVuU1Vfh4tySvwqlWcpt7ZU73KLTKH16jjl5be1J63loP3n1DC0Y67H/x59yWc57PGEZuUzF/X7okN2bPjB9BkySbOjRcZmH5hkdz3E0n2bb/pg5mRAdXdXHCxtqT0tKXUK14UR0tzIuISCI+TX6yPaVyXhgs30LCUB6GxcazoLsqJqTV3LeWdHSlqa83BB0+Y1yHvNPCTk1KZ9GtrJv0qn5+TYVhnIK3IMWh4IwYNb6RwzMzKHVv3KU64zU++h3l8pXaVYgzr6cWciVn/EM6gkIOlSpmqrCpbKKKwo3bqIMoMUIGeLnWqFlN47UNAmEZjX7+n2MAyNzXSylM7c5ziJLl0oZC1O65keTxVZJZwMzLU18iQVkRBiJfuV2a8yq/soMqQ1hfoaWxIK8LKwoQOKjzZmpITz/DsCcqL2qh6hgNCtdu6njuxrUaGtDQdmysuVKKO2CSR91RPJ//e+pPTVGsy/9twM3VX3yiLZNWg0wRHQ6ccHzOD1s0qsGp+d6XXMz+PJsYGBTKJTFuOj+5LfEoKh32eYm1izKhGtQGYeew8k5tL9NZdrS3xj5C8Txy4/4RfD58FYO7JS/xy6CynHoscSaMb1+FZYAh/+zzj6edgdgzqInffvnWqYGSgz8EHTwiNlbw3FbO34VlgCHvu+uLtWYzm5b6t+OSCSIHyTLdwy/q236kPktivNrt2MqFOXRq4uVH3rw1cH6i5CLqODtnWCAY4vmkEzfuuUnjt4CkfBnWrq/XY6mJnS7o78Oq9YkmiRUp0bQE6tagsDiGR5vbDD3hVV1xCWJrJ8xUnPp3eqt22kq6uDvMmt2Pqgr/lrmWWFctJlk3vTPUKuV92NDcJfBesMoxDW2m8g6d9lF7T1dHh0p6CsWWfE89wec/CGBnqK/REZzzDYdFx2FqY8jksWnxt9Kq/OTijb5bu1aReKepV99Bqnr+P+VGp8szrDyGUcJOUFs4cFx2TlCRzTjrkY9+jJ/x68pzcmMb6+vhOlH+mE1JSmXH2Aod85d9DMoeSSN8z85wyt41JSqLKEvmSyU8nj8ZAT3Z3LmOs11PHUXbBChmDvapLYfb07irXThEl5i1lTssmdKlYTuF1RTSw9+ZBhChJ7G3sGzzMRO+Z7+PeidtYG0gW2sZ6xiSkiXYCX8W8FMvUBSdKFKXUVeLLrAKiCVmJd84qqzZeYNOu61iYS0IpBozZiq2NGdtXD2DP4bvce+iHnY0Z65f0zrV5KEOb31dWsDU14fCIXnLnF3RqIXdOOsxjQtN6TGiquPT6cO+aDPdW/X6mp6vDqTH95M7vGtxVvvF3cpUCZUzXayHlndEBOycr/t50GQsbU0pXdkOgr8fLRx8JDYxkzLwuuBaXzfq3MzUhMjGBZ1++UMEx64oAOYEqaarbDz9ky5hu80N5lddb/1CBxRsUb+OpSlbM2B7PjCZygb4vFFeVmjoie9tK9WsUZ+qIZsxbI68Mcvz8Y1o1Vv27yCrlPQv/6w1pgApeWS/jrAnKQgoAruybkCv3zE/mTW7LuFnySbgZz7ClqSjrf+LaY+z6TbRA0ddTn0ybmRljW2k9x6ZepXn9IYRdR+TjO09ceMLYAZItU2njscS8pZgbGvJgvGLp0C4Vy2FtbEyTkhIjP8OwnXTsNAtby8oAVlgk0mTPbISeeiEfqpUxjxLzlqqN2a6yZA1VXAqzukNr7ExNAOi4dTdlF6xgWO0aTPCWfy+ttHg1G7q0o46bJEb+S6wkEW5kvVqsunaLNddvM6KurKGy8fZ98c+fFcpaSJVTD78tNqalkw+bO0mMqsYOTTgeKNIIPxt8RmxM3w6XqE+Ut5StEZAZQ11DlddzmytHJ8kcH9wsH/t8cvdo8etfxsrKujnlQv0FVWij0qEJqSlp9Cs1hh1vFTvQAJrqd+NsiuJku8S4JIxM8/dvmdMUxBCMvKBAGdO/ru0nc9zSfTyHns7HONM/W2pKGm08J7H4wGiZ85vathe/XttK+VZtbuNRxI63H+UTST4GZi+mtk4V1R6sMsVzdhsvODRabZuJSlQdWjXKvrHbqlF5hcb00k0XctyYXjenR46Ol18sPKc6Y12b5ENF1TIzaFy31De1XZtBjYpuCs9nPMMZ4VwZhnTm15qgbaiGNN1aVVNoTD967q+gteZIG9IA5oaGWBoZcerFaxljesXVm+L2mY3QFqW031pedkWUiLS3t6yH7WDf7pSYt5R1N+8oNKaH1K4mY0gD2JtJPLJjvGrzITyCpVduyBnTf1y4QiXnQlrPGeBB5H26FxH9H9yX0oxuaC9Z2DR1asaJwGMIEfJQKglR2phWhzaFRTIn5P2XiE5R/1mmDQJ9PZWGtCqEQiF3Tz/Eq2P2d9O+k/8U6JhpoVAoZ0iD6B9YmC5kzvAtMuffR0TQ7/AhKq5dzZvw/EsGc3O1U3g+KyWWFVG6hGpjOaerLcbEqp+vojLNuS3lllPJnBlYmueO1+JbQVoRRpribvbMHKe9Z/XfSMYzXGXoUrmv2iOzVjVz7EDFyTZZwdZa8db95+DsSY8lpKTwx4UrDNp3GO81f1Fp8WqiEhNJSk2VabfvkUjBZ0qj+oqG0Zp9D5UrA6lieB31hsnStiIv6etQSU5IZtcsJAAAIABJREFUeLwo7GJ7D+3VZAAiksNlwjsykNZ5NtEzpY6d7NZ+QIK/TJhHbvAuLnfkRf8NZE4E1YaRtX5h17zDvJEKNUxPS6epvkS7f0qz2STGJZEYl8SkH2aKz+9fchy/5/4MKCPajUmITSQxLonkxGQSvqpp+V55RufCQwh4E8Sg8qLdvrunH9LWpj/+rz7T1qY/IPJ0Xz0okmHM+A4wr/dKgj6EcFLFLuJ3co8C5ZnOKlGZMu7HnDpJixIlmNbAm1EnT3CyV97HZgGY59K2jZmJ6nEN9BX/OU2NtYsXS0uXl6jThJLuDuobFSC+hfAORQR9+MKhFac4vfki9q62zDw0EWctdi/uKylz3bRe7oSU/Bs4PldUUe7Yjaf8ULUkN599yHKYh24uuvSTUlLVN1JCcloatVb8SXyy+kVrVILIELA2ztkFaVSivFynJmTlN7r93kNmNhfpPmfEexsJtPtItDO0E8vaBSZ+xt1UcVJ3Bh6mxbkuVYAlKDFQ/Fo6vjonCUhQHJL3HVmUGd4lqhSjx9T2Mud0MwkOPLv1Why28UIqYbvzeJHToeM4UUlv4691KgyMDMSvd8w+SK/fOuJc3Ine00WLut3z/6bjmJa4lCxM+1Hy8dfSGBob4OTmQMtBjVW2+07uUKA90wARofLbWRlGdBUv2dLjDd3d0dfVI10opFGxYvhH587WjjoM9LMeO5kTKCvu4OxkpdV4ivSepXn+Jkjh+cZ1cq4kfF6gTkbs38jH5wFM/GEWntWLcTRiM8sv/4/JzebwVouqhQFBkQrP92hbI7vT/NdS2NaCwrYWXHz4Fj09XVJS0zl49XF+T0tMSor2W/plF6zA2tiY11PHyXyZGcovys0NRYZDtJbGrzKsTXJ3t2hEnZrs9vEVH/9x8SrVXJy1Hk86YfBR5COiUiQ7A4WN5cf1spd48oMTg/GNeiQ1lrfCe2gqq6eMU4HHxa9181HNpaCTUR4+M1U0CC1ce3cerS370sV5CBt95aVqLWyUl9B+dvMVBkb6hPqHU7a26DPU77k/JaqIFmYlFahuxcdKJG3Hrx/KvkVHaWOVtSTo7+QMBdoz3bxbLXpUm46eQJeSFYqgo6PDK9+PpKak0bBdVSYvk82eHVdbIu49sY72iX7fGlYWJrky7oUbLxWeX7rpAks3XciVe+YG2pSvzuBzwjMKG8vqpZ4LWkETp9FKeuQNU1rMZfeH1eJjM2tTdr5dSbeiP7HHb7WKnprzLcZKZ5U900TvQf2bV6d/c80XZcp2kQoKRwfIKxNkyOpJ07FCWdbdvMPCS9dY3u7HHLt/76qVWHTpWo6Nl5lxDeqw5sZtfD8H4W4r0nTe2kO54pE6Gth7c9B/PwAvY15wM0xSyVA6+TAD6TLgN8Ou8yRKEtaizJge6D6YP9+tFR9v89tCn6L9NJrfNr/NhCVLwlp6FMmfXdu8pLhZCd7ESiqCPoi4TxVr1YXDAHb6bVPbJoPUTIvWUXV+42jEFnQ0rKx6af8NXDwL4V6uCL/vn8D/Oi9mzd35vL7/jsY9vfht91hmdFrM6ltz+KPfao6Eb6Zmy8psnr4Xt3KubPx5J836egNw48hdGnSuzcOL8qo62jDGR7nU4fLKu3PkHllBej75cX91FOh39DHzu9J9dFOWTNjFs/sfEAqFlKrsxviF3ShUVD4u+fDzZ8y+fImIxESsjIx4MExxtnpWeOP3hcNnHnL1zhvCVJRHLcgYGebOn/nZm0D1jb5xjgfMY0hxzctI5xXZLYueU5Q9MoOnbWfInQ+Ij8TZRLsdk6yS8Qz7+Yfj8+yT+g5Z4LlfMBPWHWPV6PbcePqBXj+o/7AGKFZEcV5FQWHV9Vv80riB+HjKcflEYIAJ3nVZd/MOJ5+/ooGHOx3KSxaW/pFRuFgpz+OYde4i05ooloAbWrs6iy5do+PW3azr2EacRNhpq+hDtE+17GuSl3F0YPLxMxS3swWQk9vLCiZ6ktj12NQYbn01ps0FFtSxVSx9poMOQoTcDr9FVIpk98dcoLgCZnWbmkSnRrP7oyiJ+MqXS/Qs0hs9HdXzThemceWLbNVSbzXSe98CPxUfxbiHEqfGmrcr2Vhti8o+6cJ0IlMU78QpShQU6OvJKHV4VHQj7HMEAFtn7GPCxmEy1zOPMU1KUrR680ocjxF9lhQpJdrNqNyoHEfCNwOIv886MkXcZ3+gpEhcna87rHNPTFX5M2pKy0JdCEn6TEjiZ2JTYwhP/pIj4wYnfgbA0ahwjoxXUCjQxjSAQ2Fr5u/WTGpl4fXr3P9qQDfdtkWr+6ULhUyed5ibD+STSP6t6Ormzpbet1TxLyU9gTWvu1LFuh1ChHyK96Wn23KS0mLZ+n441W07ExD/DFOBNQ0dRZXuPsX7Ep0Swqd40Xaxq4lIzupD7D1uhe7GTN+W058XM7G0YkMkN5l1eCK9S4xmwKxuNOxWh9jIeIZV+5k/TuXMG2120cRvo63BnfEM33n0QW2oUnaZ9Odx0tOFuDvZMnzZIY2NaWvL3NktyglG1avFymu32HxHojRR1aUwkxrWY+FFeW/xowkj+fXUOaYcPyNndCuTv+tWuQLb7j1k272HSts+nTyasgtWUGelbBnlRxNG5kgFx319ulJu4UrehoWzrF1L9R2ygH+CaNGmyCudQR27elwPvcqXJMW1ARTR2KEJez/tJl0o+r8een8gFSwrMbrEWIXtI5IjmOQr+3sdWiz3SngXJMwFFujp6MmomPz8eBLzyy9U2D5NmMbQ+wOzdU9jM0OMzAyJi0rA56J2SbQFhWZOsvHhqjzVmvIk6j4b3onCXwqidzk7fFOBU9bGRgTFxnLy9Stik5XLeSkjXSikx+hN35QhnZskJ387Ukt3wvbTzuV/eDkMoL7DQAITXgBgqGfGkOLbqWzdhlbOP/M6RmJMZBjPriYVxK8BolNCqGXXnXKWTbEzdMvTnyODElXcCQ+OYn6/1bSzH0hHp8HERMRSNBvlurPCu5gvtPhnhfg4LCmWpueW8TRS5JU44PeA5v+s4F2MyNvR4dI6Gp1dwtFPotjRzpf+ZMCNrbQ6L5KdGn5rJ10ur0cd0s9wbhvSAMUK2ZKWLmTOzn8o5655cmd+5VVowmiv2rQuWwp9PT2M9QU0KenB7t5dqeKs2JPU9cYqfm1en0E1q2JjYoyFkSHuNtaMb6A81G5W88Y0KemBo7kZRgKBwnhlAz099vfpRpeK5TDWF1DU2opdvbrkWCl0Q6lkw6Yl1Ren0gbpEtyZ8TDV7p4dnTvLHPtGPeTIZ/nCWYGJn/ntifziubpNwZRiSxWmKlQ0+RT/ibjUONK1kPZr4SQbehSa9IVDAQcITZL1st4Jv8X0p79mefzMmFqZ0rnQEIZUmsiPWlbS/ZZ5GVNw8kpymgLvmU5OTGHuyK34XBMVAKhUpwQ/r+yjUDLvRE9RHFjLEiVpWUJzjVOhEOp3XUx6egHZG/+XEJeQPam/gsTdsP3Ute8jPnY3k8S/foi7z8XgdUQlB5EqVL9IK20pkTxzNimbsxPNAieit+bbvbtf2cjtH6dS9sgMAFpfWI2Rrj5j7uzln6bj+NGlPKNLN6LmiXnc/nEqtgammAoMmPrgMG1cK7Lfe6iMZ/pZZKDaEtjbDt3mz11XVbbJaVaM0q6Euk4+BpyrK5YCsKRNC5a0kfWqVnN1Vtj3mLfo3JRG9bMkkbemo/paAJWcC1HJuRBzWjZR2U6TnykzGWpFOmhXcCcz1W1qcjf8tsy5jAIuivCyr882v80y5ypbVVF7n2ZOLQhNDuViiEQC7djnIxz7fERt3zVV1C9I84Ltflu5/OWiRm3/92ya0ms/ODalm6vyGgHtnDvg7dCIiY8knvuTgcc5KZWMmZl55Rcw9fFkjeaWmZ+3juRnLSv//he48iXvd2nzigJtTF8/7cvsYZvR1dPFs2IRhEIh9y6/oEPZnxm3sDtNO8uqCfT/+xDzfmiCk5k5bXfv5Eh39UUU0tOFeHVZrLadvr4ePzYsh0dRe2pWdFOpkPHroqNcuiVf/etbw9zUiOhY+Sz+8zvH5LrWdE5jbSDrGYtMFnlQ17zuiomeFf2LiWLTFj1XX9lRX1d5Fcy85PZJH85su8ydUw+xdrBg9KqBVG9WUX3HHKC8tezvs7Z9MRZV68S7GJF82IWgF3iY21PBRuQpH1W6IRWsXcTGN0BAfITYmPZ28mR6RcUJbunpQqYu/Jtrd9Xr6JYtWYjmDcqqfYYB6naSz8bPTPfZO9j9m3yy3r+ZkMRoPidEUslaVPyk0olpPPxxlvi6ouOTjSZQ2NiKNa/OM6JkY/b63aZr0ZpM8dnHH5W70OXqavZ5/UTdM7O53uw3/OJCKWqav3HjLTaIEs22dNc+8VCaBvbecsa0KnQUBDupKyOeQc8ivWlo30hjb+okz5/xNC+l8dy+Jaz0rVhReTWjfdSHiy6uuAxLfSsqWlXiUeRDte2/850MCrQxPXvYZnbcnoGto2wSS1hwFL1qzuD9888MnS7xDL0OC8PGWBSLGBofr9E91BnSsya0plHtf5fUW15ha22m0Jj+EhaLa2HrfJiR9vR0X8GyF22oaiOKmRZ8LddbxKQSL6Ov8D72Hv8ErZDrV9LCi9uhu7E0KEQpC+88nrVy9i48ytXDd+j7e2em7xlLQmwiE5vM4sPTT2LN09xkYx2Rlz8j+XBxNdHWtIe5PQCDS3gBsKG2aDepgrWLTHuAGnbu4tf/q9Ra6b3y8xnu+UMV3gWGYfQ19KCwreLksX8TjyI+UtxcO4WbESUbE5YUy54PImP65pc3AOzzEhky15v9xlF/H3zC/fi9gnZe/eyw8totjAQCdj54REBUNJdGDMTZMmf+ZqXMS6tNcMtMVttLU9jYWdz/WuhVrny5hH/CJ3TQwVjPmHKW5WlTuB02BrZajZ+duamjd9G+9C6adxJuJnqmbKy2Bf+ETxzyP0BgYiChSV+wMrCmlk1tOrh0klncjCouG4OeES9cz64JnV0HyI2fcd3e0InfyixVet1S35qZ5dbIXY9MDuN/z0aLY+GlEejoM6f8nxhpUBL9Xvg1dn1cp7TapZ6OgN/LrsBSP28+n2NSo/gU/56bYRfwjZSt1KosBlvTWOpjn/fwT7Di3RgrA1tmlF2pcMGaWxRoYxqQM6Slz53ec1PGmD7RqzdT/znHxffvuNBP/h8+M8fOK4/fWTu7OxVKaa87+l+gvGdh3n+SL5v++GXAv86YFugYMLbUUfFxfUSJKK2cp9LKWRR3OLi4vGRSG2f58t3Ssnj5JZG3ffYhjkdtER8bmxmx+uYcfrTomyfGdF6h6hk2MzHkzLZRuXr/VrXKqG/0L2Phs1P086iHu5m92rYDb/0FwE93trGyem9cTKxpeXEJG2qKqrUdbjCaJucX0Me9Lr2L1WXgrb8IiI9gcpmcTfjTlG33fIhJSsbdxprrowbjYGaWL/PIaerZeVHPziu/p1HgcTF2ZXSJrIcEZfAo8racMf0xXrIj9iVJce2FDOrayYcrXQs9x/5Pm5T2SRWmMMV3AD8V/42S5srDBv8JPsqxz6oN0TRhKtOfjOCX0otwNMp9++a3x8NyfExzgSUzno4iIlne9sggMjmMsT498jTJscAb06rILP9laWjE4mbNNe6//8R9hed1dXWyZUinpH47iXmqcLJX7NH5GBiRxzP5TmYsbRUbCWYFWEVCG1Q9w7Mnqo/J/Y48ZxtPkjmWDunIfPxXLXn1g9vNp4tf2xqaca7xZJXt85K7YzVXskhNSSMmPBZrBQ6d7/w3iUmVLwT3LlZ1SGdCmmSXvIiJfOGVA58kcfN6OgI6uvTD2bgIH+JeczhAIru66f0S5lf4S+l96tg1FhvTxUw9KWLqQWnziqADl0NO8SxaErZy0H8rI4r/onLeOUHm4kDSnvfsFA7KMKRdTdwpa1GFEuZliUuN4XDAdhkj+1bYRWrZ5o0MZIE3piO+xGBtL1s1KCxYVF2qVW/ZbPEJZ04zskZN/rx3l4buxWhWXHW29NuPilc2pzZnL4Eg+Ev+VF7Ma1o1Ks/63fJSWcf+ecywHt+9JPnJnw8WMKPzEgbO7oarZ2GEQiG/tV3I6ttzc+weEVHx+S7xpuoZNlOQpPyd72iKQF/vuyH9HQAMdY1ISldc5fN8iGhH09rATqG39E64ROO7tIVszsr2D6vF5cuXVtopY2C6mZbA26ElEcmhzHg6ioS0eB5E3KCKdR0UYaJnygTPOQoN9lLmFfgY/5Zlr34nTZiWZ6oaSyvtlDmWDu3IfE1TYlJF9t/8Cn9hrCf7+VPRqobMfXZ/XJ9nxnSBlsYbM68LPapPp3XxiUzouILxHZbTqvgEetWcwa9r+zHoF1nP0y3/T7hbW1PN2ZlZlzXLFFZEdj+E3/jljLh5QcfW2lTh+chozeLVv5N7dHQazM1j9xlUcRLNjHrS3LgX984+omexkTQz6in+0oTqFYsqPD9/XcHNzM7uMxz0H1kQf8vcPulDM+PetLMfDMCFPTe4d9aXYTVEHrnQzxE8vfmKzs4ib/XGX/Zw5aBsAmGwn8g4ambcW+Z675KimNpXD97nyc/ynfylhq1ilZq74VeJ/lrkpZatNwAvon1l2twOu5y5m5h7ESJnVGfXAUo9tdYGdpgKRA7FrR9WqpynIkNacs2DAe7ah7gUJDq49JEzpKVpUahTHs5GRIH2TDfvXhuvVpWZP3Irj26+QUcHqjcsw9SVfTAwkleLGFerDhXWrMJ3xEgOPsuZkprfUY2+QE9hWIvvi4DvMef5yJlE7Vb9ihg/sDHdR8vH9F27+5aNe68zqKtyPeF/K3ktsfednMetrCsACV+TpIuWccajQlGqNRVpwj+79Rq3Mi5Eh8cC0Hqoal1g6euD5/fg55bzSYxPYtml33Nj+jIISefq5/FEJr8iKS0KW6OyNHIuGDJ3ihFy8F0DXEwbUtPxf/k9mWxT08abq1/OAhCfFieuePlPsMgrbSawoJaNN6cCD3At9BylLCR1BwIS/AB59ZZ3cS/Fr+spiKWWpqljew4HaF7mXBme5uWzPUZBoIG98mJIANWs63Eq8EAezUZEgfZMA5iaGzFr61COvlrIkZcL+X3DQIWGNECnsmXxHSEK0djdqUteTlPMvhMP1Df6hlg6TfEKcPhv31Z1o/8yRQrbKL22ef/NPJxJ3nH26vP8nsJ3cpidc/6mV4mxHFxxCoA/J+3gwfknmFvL5xcI04UMr/krv7VbSOB7+QqFl/bdxO95AKEBEVzafyvX577vTU2C4m9ia1Se8jZD0dct2ImTkUlvSE1P4EPMyfyeSo7gaiJRFnoYIfl7ByX6A1DLtiFWX1VTHkfdE3urpckcnpFhnGtCYWPXLM1XGfq6BjkyTkEnw5OflxRoz3RWKLZsicyxvp4eL0eNyfN5bD+c+2+sBYnKZZU/5EnJqRgafDP/Yv9pDPQFJKekKrx219eP6hUUh4L8G4mN/3aKEf2XcSxqx5kESQLX9L2ynwc734qkLtv91FTcPgMdXR3W3p4jPpYeB+DpjVfs/bgagI6FhuHduVbOTl4BlezGUdKqGwCl6KOmdf5iZVgcga4xxSza5vdUcpygxAC5c64mbjLHn+LfUdZStgBPERMPmeMvSYHi1zlRqluakKRAPsW/52W0L0FJAcSmRBOXFkNyetYrQ39HMwq8paNpBcR3Y8fTcMsmLn6VxGu0ZbPcWLnNuWsvCI/878ULly7uxPM38pJAjXos4/qBifkwo+/kNPtXD6LtkHUKr42duZ8DawZTyOHfn6x17toLZixTXh3tO98BGLtmIIMqTUEoFLL04nT1HXKADEP634EOHYtdye9J5AoPI2/TwaUPaUKJc6GilWyJ9muh5yhrWYXQr1J5ujq61LFrJNMmLCnnc6u2fFiOT8R/y6FXUCjQxnRWKyBuaNOOvocP4hMYyMGu2q/0lm26wNgBjdQ3lOL4+cfMW1twE7Jyk43zeymtFle30yLKexZm3RzlJV81YdmmC+w/+YDB3erRr1Pue4G+I4udjRnOTlYEBMlvXwJ0GrGBQd3q0r9T7WzdZ/fRe3RvUy1bY8D3Zzg7vPxUGF1dC0o4v8jvqRRYareqQu1W6kt/Z4fLn0cSnxpCdLIoyXHvm+oy17sWvyvX507ITD7FngeEFDFrRnUHxRUS976pLu7/KGwFb6MOY6hniaVBceoVkn8vj0x+za2g6cSk+OFgXI3CpvUoYSkfSvkp9jw3gn4WH+vrmtGhmHIxgBeRO/gcd4XQhEcIkS1Y0trtBCYCB/F8K9uNx83iRy4GDCMm2Q8jgR31Ci3CyqCE0vFzEhsDO8KTQ4lKCQdkwzQy4qGLm5XhTewzsQzdnXDRgqK6tRcGurIOQGljfILnHLLLFN8BJKYlACIt5qo2dWju1EkmUS8hLZ6fffNXnvJbpUAb01mtgFjcxoat7TUvDduvUy22HJBfxe0/+QAzU0P6daqNQE91WPnOv++w88hdomISNL7vt8ieFQPpNlqxBubjl5+p22kRjep48vPwZpgaq47b+hQYwfHzj3n03J/HLz/nxnS/owX7Vg1iy4FbbNgjL4cIsHHPdTbuuY6luTHTR7ekVmV3he0yiIpJ4Pj5x2w7fJvYOEloRVaMaVXP8MHTPlzcPU7tM5yQmELH4ev/88/wdwoWJSy7il9fDRyPV6ElStumpidw8F19BLomlLbuC0IhzyO38i76b7p43EJHR0+uz6fYf7gR9Avm+q4UNW9OUPxtAuJklSdEiY9jCYy/SRGzJriZt8Qv9jQPvizkYehSOnvI5ky4mjWmtdsJYlL8uBQwQuXPd/RDCxJSQ/Gw7EgNh+k8Cf8Tv5jTeBVaiqNJNfR0jGTav48+hk/oEjyteuBoXJ2Psec487EHLYsewlw/Z2KKVVHT1lsmqe166D8A6En9buvZNeFN7DPx8f0I0e+nrr18gqGdoaM4OVGVCocmvIx5LDakmzt1VKpmkXnB8p2co0Ab06C6AuL9K7Kek6MvXjDv6hWC40TZ2e/Gjlc5dsfmVRR+EIMoserizVf8ObcHZibyMluJSSks3XSB4woqsM0a35qV2y4REhqj8v7fEq6FrTE0EJCUrDiuFuDCjZdcuvmKIs42eNUojruLLYYGAhISU4iNT8IvIJyHz/wVVlX8LxOfkExsfBLBoTEEhyqWbAsOjebuIz9MTQ1wtLVQKluYXfp1qqXUmM4gKiaBCXMO4lHEjjpVPSjqYoOhgYDExBTCIuJ47x/GjfvviIlTrNuaFVQ9w+npQvpO2KryGb7/5CO/Lz1OQmKKzDU9PV1srU3/U8/wdwoWhU29VB5L4xO6GIAfix7GSE+UMOxu0YajH1ryOHwdFWx/kutzJ2QWJgIHWhY9KD4Xmfxaps3T8A0Ext+ksGk9ajuJNOpLWffmQ8wJbgfPIE2YKGf0mggcxB5lVSSkhlLKug8VbUVVSms5zsIv5jQhCXcpbFpPrn1k8ms8LDtSyU4k71bWZgiH3nnzNuqA+Fxu4mLsJnOcUe3QRSo5MbNRHJ4sSl51Ni4iN56Vvo3YmM4ujyIlko5NndorbSddQOY7OUuBN6ZVERIgW2lv5Z1b3Bw8ROP+NlYmFHW2wS8gXOH1D/5hNOujWtcxMwO71KFRHU/iE5L/c1vGF3aN5dFzf0ZM26O0TbpQyAf/MD74h+XhzAo2fgHh9BijvJysJjx/E8TYWfs1br9ganvqVvVQ31ABl/eOp0FX5V6yDN5+DFVaVCWnyI1nGODK3vH/6bAPnYIv9PQdKd5FH8HTqpfYkAYwFthT0qo7zyO2KDSmS1v3pYy1bGnszCETT8M3AuBVaKnMeTfzH7kdPINrgRNpUHiV1vPOMKQzEOga8ybqkFLjuJq9dAiJKaDDu+ijeWJMl7OsiomeGfFpImddRrGVxg6txW1sDSWLiPi0OHHFP4GOvAJZI8dWPI32ASApPQFDXWOt5/Yw8o74tZ6CXYgMXkTnTbGW/yIF/h0z4ou8Z0hZBcSPUVEUW7ZE/KUJu5YPwMhQsdReVpkw+AcGdBHJ37Rq/G3oOWaViqVd+GdH3quofCfvEOjpcv3AROxsCoY8167lA1g1s6v6hhowYfAP4qTZb+0Z9g/tw8tPhWW+gsLHKmyrp2vFu8/VZdq+9pevKBsVt0tuzIyv6PjD4nYZ5+ITr4pffwzpAKSLj98ElJYZ+01AGbXjfkeCogRFTyvluSplrPtrPPbeN9XlvgCCE+5lfaJSpKTHyhynpidgIrBX0lpH7oy+rqncGLlJTdsGAAQnisIP7QwdxVX3MuMrZeAqorhZGfHrxS+nZWteQqFQbZvolEgO+m/J1n2+o5wC7ZnOqIAoEOhR8msC4ivfj6SlpvPr2n7UayFbmlNbKbzzO8cwYc5BbvloX83q+F8j8r20ckHB2Eif6wcmsuPvO6zdkTMZ3W4utqyb0x1zUyP1jb+TJxxZPwyAn//4m6t33+TImCZq4umVUbmMK3+vH0Y7JYojmvAtP8NB4ROIS/gHj8KPEOiJjJXUtGDefq6MQM8RO8upMu2TUz9gbzUdG3PR31goTOGVf1E+BDXEzek8GX4YS9Me6OnaYGrUEB0dUShNeno0AaH9CQz7CQsT2S3nsJiVeLp+JjhiKpGxW3n5yQVP18/EJpwmIFTWS2pp2g07yynicQE+hXQkMOwn4hIvUshmRY7+jv7tKNKeVq1HLW+cKqOyneqQSW3Q1zXj7/dN8LTqRRnr/jyPFBUlaej8p5L2uRO6lhVq2XpzMeQEN8LOA9BIyiudgYW+FdEpkfhGiRYabqbKEyRr2XpzK+wSwYkBXP5ySm0xkuDEzzgaFZY7X96qGrfDLqnsO+3JcJXX8xohQrlCNv9mCrQxndUKiA02/cWS5i2wNDLi2kc/+lWqrPG9Fv8qSlytOWObAAAgAElEQVS85fOeXxcdJTEpRU0P6NqqKqP7Ka/77mBrTkjYfzfmsle7GvRqJ1q1bzt0m7/2Xic1TTYBwiAmjVRjXdIFsg9VIQdLynsWZlDXujg7WeXJfBvs28iB1t2xN1b8pr3tmQ8HXz/lSNteWo3vHxNF3b3r8Rs0KTvTzDVCgqIY3mc97h4OLFrbV+N+86eIkoB9nn5i4fpzfPwcjgaOEgB0dXXo3LIKfTvWwtJc+21OAHsbM64fmJilZ9jJ3oI/prSnuJtib9i38AyHRi0kKm43NubDxIY0gEDPEWvzwYRFr5QzpgGxIQ2go6OPneVEQqMWERzxC47W88XXzIyby/TT1bXA1eEgLz/Jf+g7WYtie+0tRca0sjEA7K3kJecyxo2JP/bdmM5EWKIvTiayajqhiTmzrV/SKmd1kAE6FLvI3jc1eB6xhRcR27AxKkt79/MY6Fnk+L1yCicjFwAuhYiK0WSWuwOoa/cDpwIP8DTqgfhYGd2LDOVBxE2S05M45L+NQ/7bcDRypop1bfR0BAQnfiY4MYCP8W8B6O8+VqEx3c11kNiYHuPTnVElpuFi7E466VwP/Yfjn/eI559RaEYZb2Kf8S72JREpYUQkhxKRHCYXaz3tyXCM9Uyw0rfF2sAWawM7mjupF3+wMrAlMlkU4jnWpwftnXvjbuZJujCN8OQvfIp/Tztn7T5f85sCbUyDpAKiJqSkp1O1sOgfbcTxo1kypjOoVdmd01tHsvf4fd76feHR8wDCImIRCPSwsjDG1tqUKuWK0KFZJRxsVVfZOfynZvPOTHa0mbXtm9t60H061KRrq6r8ffYRAUGRPHz2iZCwWGJ1EjEQ6mJqZYSLkzXlPAtTt6oHlcq45Pgc1P2Ml7sMUnl9hc9N7vZUnaGuDUWdbQqEHveaJadZsKq3RluGiqhc1pVdywcQl5DMsX988Xn2iVfvQoiOTSQ5ORVTE0MszQxxcrCkWvmiFHa0pHaVYqSnpmNmnnM7DhnP8OMXARw7/1j8DKenCzE3M8KlkFWuP8PS5PbfVt34CUmiBE0TI2+5a6ZGjYiI2aDRfYwNRYZaYrJv1iYohUDPCQBd3Yzfu3aRhkLh98I6mQmMvylnTAfF38in2ajnc9w1dHX0qO04Fxcz5U6pgowiz6prpiREdUodQz0ms/L1LPFxcGJAlkth62aKk5YeLwNLfWuGekzmf09HqxzrYeRttdUZo1MiiU6JFIe7ABoZ0x2c+7DpvST+/nDAdrk2343pAsDiZs0JjY+n457dDK1eXX0HJegL9MQe1YKCUAi1J6/i1sKReX7vcw9fM3GzpJCFmbEh1+dn3ag0NBDQtVVVufOXr76kgZdntuaYXbY8fcDvN89zvesQXMwtKb5pCUUsLBlTuQ5tPUrT4+Q+viTE0Wj/X1zsPJCiGxfiN2iS+Pu+V49Zev86tQoVYal3S/qdOcjryDDWNW5LeTtHmh/aSjM3+ZjTgsSNKy+ZsSD7scemxgZ0a12Nbq3lJe56tVvO8tWD5c7t+Dtn4+z1BXpUKVeEKuXks+j/ayQk3wfA2FBeF9nYQLFWsq6OfLiLkYEohjwpRSL9JRQm8yagLOnCOI3moiNOxBIZIboqwhBCo+YTFv3v8T4nJiRjpGWYUnYpbd2P5xFbKGXVB2OBqJJjQmooryL3yEjsZZXytsN5HLaWQ++8aV/sgkxiakjCPeyMKqKrILlOE24ETcVY4ICRwFrr+RVEylpUlvHAZnizlVHcrAxLK+1k9vNxhCXJl67PoJpNPSplKg4jzfLKu5n2ZLjCUua1bRvSrcgQ8XzUeadzi4pWNRhUbAKH/LcRnpzzRWvykwJtTA9qOJeNF39Rei3gveSPsf78VGp7iLQmLw8YyMeoqDyZY17x6vMXEpJTCImKxcFSdeLX//ac4/du8rqW2tKkUgnuLxnDu+BwOv8hv5LUhOjoBF69DsLYxIDV6y6wZnlvhe22bL+Gu5s9aWnpNPIuzYIlpxg2yFuu794Dd+jSsQY6OtCj7zp2bR3GgKGbmDrpR8zMjLj/4D2tWlbSeH79ylbh95vnxccp6Wlc6CQymtt6lGZXyy4U3biQi50VC96HJsTzYzFPfqsp8rA8CQ1GT1eHIf/8zc1uQ1nTuDWp6ekse1AwPUUJCcni78ZfDYK7N98QFRmPMF2IQyFLKlZxA2Bk/41M/K0NAZ/CqetdiimjtvO/Bd1YOOsI0+Z2Uto3ISGZkKAomXtInwMwNjbA18ePiPA4LCyMWb34FBv3jKBprZkMHtUEzzKFWTbvOJv2yasTfEcxero2pKYFkZYeha6e7HtHWrri98l0obzmdnp69NfxJHKlr/zd0Be4UtTuBAb6JWXaKwrz0JSw6GWERa/A3elSjo6bWwiFQu5dfUW9puXy5f4VbH8iIfULRz/Ixty6mDWiir32OyNlrAdQxro/B981YN8beUOus4fs+1nmwjIp6bHicx4W7anmIPk8b1n0AMc+tOK8v+ziGsDF1Ju6hRZqPe/cZHnl3Wrb/K9s1hROdHV0mV5mubZTEjOr3Fq1baaWVv177eTSn04umienZpXyltUob5n1wlya/N4zMNYzyVL7nKBAG9MB77/Qwk0iedNuQANxkZaA91+o4uXJnO3DuH7al/7tF7LlmiQjdtCRw5zt0y+vp5xreDrb82i5ZvI/h24+yVFjGkQKDiUL22nd38hIny3br/PRP4y0VOXC8UeO+WBuboQQaORdmoF9vRT27dqpBqvXncfExAAzM1GIwOQJLRg1fgeVKxbllymttJ6rJjiYyMZV13RyoaqjMxW3r+RR71H8UNSDefWa8SZS5J04/eE1+rrKJYvymwzj1ljKszZv+iEOnZsMQKdmCzlwRhTr3a5LDdw8HHDzEMlAxcUmIdDXw9BQoLKvonsoOjdr6n6iIuX1UDv3FG1h9x+WN1vCxZYtUatVn1scffGCNqVKyZ333ryJS/0HKOihHGuzAXyJmktEzHocrP4ncy0idr2SXvKhPpGxuwAwM/5R5ryb4zl0dWXjXOOTZIt5ZJWw6GUAcoa0NuPOGbuL+9df4/1jRUbPEH1+dKj+P1bs+4nRXVYzY3VvKtQoJtPO9/ZbNp6aQLd6c1i8cxj/+2k7zTpWpWN/LzrVnMmSXcOYOWoHLu52zFjdh8SEFJKTUkmIT8bYJOe904qqHWampuMMajrOkDnX4soYTjllbbyD/hfo6CIdC6x5aXBN5gngH3uB60FT6ORxDT0dWQ34fW9q4h93SaNxVVVX/BaoekpUwXJ7nRGUsXTO59mIKIhzKggUeGm8A4/ncerDUhq1r8bfm2SrM/3QSRSKUbd5BfSjU3GxsBB/6esVXMMlN0lOTcvvKSikdcflrFrWi6MHxtCujfIyvBUruFK1ihsVy7vy58ZL2NqaKe17/NQjtu28wczpIsWAUiULcfroBObN6sSRYz5ZnqPfoEm4mFuKX0t/z/z6bo8RMueqOoreVB71Fummzq/XDB2ghJUtACMq1mRw+WoFNvlQER4lJJ/CbsUk+qnSRjNAydKF0NGByb+3U9tXV1c+xjDzOWdXG87emi7++q+RLhTyx/WrOTaejcVIbCxGEhGzgdS0YPH51LRgImI2Ym2m2DgPjVoEXyumCYUphEUvwVC/FI7WsqWPQ6NlZUiDwsfyKUTzSrSKMDaU94KmCxO0Grd+i/KkpaVTpY4kzGrKgq64uNsxeUEX5ozdJdcuwE+0CI4Kj2NQi8V8ehfCX4tPAzDk5x8p4uFAv7FNuX1RVDjM2MQAA0NBrhjS2WXIvblcDBGF+hwNuEKLK5KQqrNBt+lz+3cWvdwBwNznm9n47giD74r+xlN9V9Pr1nQikkVJuK2vjqfvnf/x04MFAIx8sJDgRInG+9JXu+h5S73M252QWVgaFJczpAEsDLJXDfA72pNhKH8n6xRozzSIEhABhk5rx8Uj92Wu6esrN5gtDOUfUm14FxTG9F1nee4fgqudFU7W5oxr44Wns2z2/+Un71h/9jbPP4VgY26Cu6M1s3s2x9FKdlu14pilTGrfgI51yrP7ykM2/XMXW3MT1o3oSCFr+WSoimNkxfJVeadn7D7HsbvPNOqXlJLKor+vcNbnJTEJydiYm9ClbgWGNFMek5Ud3IraERYWy+VrLzl24iGDB4j0OlNT00mTUvioUN4VeztzEhNT2LztKkMHeSvt61W3JP4BETh9rYi5fPU5WreshImJAb5PPgG15ebxHc3p0d+Lcyd9xa+VcfHsE0ZNbKlRX2dXWwIDIijkbC13LjExBXcPB3oOqM+h3beoVN2d929CaNw8//SeQ+LiaLVzO9FJSYyrXYeh1STb2Bme6x+2biYmOZl6RYqyuJlIleJ9RAR9Dh8kJC6Oms4ubOsgMgLThULuBPgz+/IlXoWFUb+oGxvbShYhE86c5uTrVySlpoq18qW94/p6uow6eZxzb9+ysGkzWnvKe68VYWc5mfDoVbwPrIeNxUhAh/Bo0Va0vZW88WOoX4qw6CXEJBzF0rQbkbEiY8vRegGZJdUiYtaTnPIGK7OexCdeJypuH4b6niSlvNRoboqwNhtEfOJV/L/0wsy4CTo6xnyJnKXVuDo6OujqyM45o+CGdLKtonZjZranmpesd9zENGc+W/KK9dV+odet6TR0qEob5/qsfSupePjn20McrPsHAQmiWN1fSvenxZcxbKguMqoqWBVnXoWfmPd8C1NL9yNVmMbWGr8TlyoKA1pVZZKMMZ2SnsbOWvLJb5kRkk6aUHEF1Ojkd1r/rN/RnvCkvNPr/hYp0Ma0QCAxli1sTLGxF20lpmrgfd3dqUu27p2Ukkr/Fft4+jEYazNj2tcqx5vAMB68DeDR+88yxvTNl36M3nCEWp5FGPljHfy+RHDp8Vua/r6BfZN7yRneR24/ZeHhy3g62zOoSQ0O3HhM8xkb2TqmK5WKycYD3lk0isi4RPxCIhi8WnWGb6MKHjSq4MGo9UdYOaStyrY1Jq7EyEBA5zoVsDE3we9LBKtP3mDt6Zv4LFVcyCE7/LlKJLXWoW1VOrSVJCEKBLo08pYUa5C+1qRxWZV9W7WoSKFCEtm8MT9JQlsWzFH+9z/5/iXjLp+gkKk5lzrLx+vlF/k9r8xe4MrV3RW282pURubYo4QTYaExxMUlMfuXA2zYPVxp37/2yieuZj5XvXZxqtcWeRGLFXeUm1vm++cmv54/x50hIom4Nrt2UsLWlkbuEs9Z2907+aevKL4wITUVgIDoaDrv28O9oSJd15ikJLHhraujg4WhEcd7inIG9j99QptdOznaoycgSqJe3Ky50hCTt+HhnOrVB4GuLsWWLWGnry97Oqt/r9NBgKfrZ4LCJxIevQLQwdykLU42ixW2t7eagbFhFSJiNhEWvRyBrj3FCt9FX092W9fT9TOBYT+RkHSHwLCRmBg1wNM1ANDJVmyzmXETijgcJTBsOCFJVxHoOuBgPQMLk445EjO9YPI+Vuz7iYVT9vPb8p5K262dc4xVB0fy+ulndHV18P6xotK2l0/64uJmh1tJBXEV+UxYsuLY+IN1/+Bc8G2eRr1jbEl5+bt6dqK8E58I2QWMqUCxjGUX18Yazaeu03wufx7N1cDxOJnUwkTgQGTSa56Gb0RIOvbGyncv1dGv4yq2HFScqB8cGImj1GdG5mNVNK0xk+1HRmvcXrrf2TsFf4dt+cv/ZrXXnKJAG9OpqWnERSdgamHMgrE7CAuOor/XbFy+xmq+8PlAvZbK39yyQ63Jq0hPF7J2eAfqlCqqsm1tz6LyHuPuIu/w2I1HOfW7bNLaq8+hMu37Na5G8//9Rd/le1k3ogO1PSX3M9QX4GhlJufhVkT9ssUUvlaEIg93v0bVaDd3q4LWBQ//gAh+nnaAk39nvYzs8AtHAHgfHcGWZw/oV0b7N+6cpKDOSx3GJgYYGRvw1PcTJUsXyu/p5Cgb2ki8xns6d6HJti00Gih5tg53k1SYMxaI3k77/32IM70lOt3mhoYIdCURdWXsJYvrzmXLMeWcahkqaUz09cVjFbG05E5A1rLynWwW4WSzSGUbT1eJ3JWtxWhsLVRLaemkzMVEF86eeUR979IcOH8Hgb4e7TpIxpEeU9m5zMfGhtUoVlg+VlbRWKqo17ScXGLgobu/y3zP3O7Us7kAHPGZCYCrVKhSRpt6TcuJ2wH8ukx5tcGCwuRHKwGY9GgFCyuOZvKjlQQnhjHUo4O4TW+3lgy5N5f11X5h3duD+MUFsabqFLmxhAgZeX8hKcJUZpYbipORLQf8L/Aw4hU7as1UOQ8nk9q0djvOreBpPAv/i6T0KMwEzlS0G4WnVfak0ZQZ0orJm6IhzS7MJzQphvstZEOkqp76lSKmthyuL1k4t760iOT0VM40kpRO19PR4W1MMFMf7uFjfBgW+iYMKd6QTkUU7ySnC4VcCnnG6pfn8I8Pp5yVC3MrdcXRyFKm3bnAx7yJDeZsoC8f48LEc5Im85yVzamaTTG8HUurnNOsJ4e5FPyM+NRkpXOS/t00L1yRORW7cDH4GUtfnOJLYjSuJjYMKdGYH5zyJ9lXGQU6ZrrbyCZ0qvALLdzGcfHv+7ToUZuBU1vz5M5b/rdpMAc3XGLBmO0Mb7Ygx++dni7a/lNnSKvCwdKMz+HRGrWd3bMZACuPX9f6ftnF3dEm3+6dVVycrbUypAGZRMD6zm5az8Fj8yKK/pVz/3s5Na+8Ztbi7piZG9Hgh7JMmt5OfYd/KSb6+oQnyKpcZA4LAPgUHc2f9+8y9+pl8Ve/yiLN+1dhodTZuJ6u+/ey09eXc2/fZmkOdjKJrwWjepiTkyVOTpZcv/oKPT1dUlPTOHE06zkL6tj4SnmokaYkpIWrvB6U8Ejl9ZiUIK3v3aL4JPHXymkH1XfIAU7VXy7zfUHFUZyqv5yFFUeLj7fWnEEduwriPj2KNGN9NZHqxpzyI9hRayZ2hlYy44BIY3l11cmsr/YLTkai3JCJnr3UGtIZmAgcaeS8nrbuZ+jicYuWRQ+qNaSb1hCN3f1HURjjnF9Fv8dhPf6UawPw6rlo4dWztSih9eiBe1z+55m4/+V/nrJnyzVx+12brrJr01WFY0n3B5gxaZ+4j/Rxxpymjtop7tfx/+ydZVQbWxeG35DgLsW9lCKlAlXqXuqlrtTd3V1u3eXWoEqdurtQ6l4o0GLF3S0h348pSYaZKAHS+/GsxSJz5syZM5Bk9uyz97utifyup0khvLaglDAA4BmxpcTlp6OfNVma91nSDwx4vgs6yhpooG+LAk4RNny7Cu+n5HBOALgT/xmNbi/FvPenUczloJWxE8KyE9D10SZ43FqCEoHQprDsBHC5XHQ05YfSjanZhvQjjLJzepkSJnZOV3+/g5ueFWlOc96fIs1JkO+Zv9Hv2Q7MfX8KLIYSLDT08TMnCb9yhEsIVhUK7Zn2mdsVPmViMQHwvNGXvv2DyV02g8lSwo2f9MuVlUERm4PWi/cjT4KKawCh01wWZyvC8xEWlyLXuQlj9/UXOHzvdaWcS9EIHzVHLuOwS4SrksiCvOb1N9Oy92Y8uyw8SZPNKcHwqUfhv190gR158S0pCa7GxGfzUcQvUoiHMAbXcYOjgRH6ubpS9vU8TdxgA8cSmq/JufT6zCp/YQL1v0eJ/8mgoZ4YNNSzQs5xLmIQOllshJ6KDfI5abgaPQHtzdbCSK024vPe43HCWjQymgAHnc7ILk6AtrIpDoe2xFjHZ7gcNQaFJTlQYrDQ3/YUAqJGo4P5emgrE2EZl6J8UFxSgIF2ZwHwDefS/dUoDqnJRELkuyDiYfTAafriSktmnoa9gwlmLSHKfvfs15B0fJPmtUgJ0C3bOdPo2PApPR4APr+PBAC0aOdM2n7/ioj5Dv7KXzXqZ9UY/4Y9wK24j2hlTOQ5HAx/hEE2zXAmiqpQ09eKbEzvD7tP8RCPe3UI79MiKccu/ngWbUxcsLnBENLDflBKGKa88YPn3RUI6kw8JEx25IdGHvn5mNImClnmtNWdHFJFNydBonNT0c7EFRdayj/0VN4otGdaHOqaqvB9thSHHy2GErNqLqWYw8H4vReRV1iMVq72ODDJG7dXjsWT9RNpjWYAYHOoMd/cP55wBo2nS94Uczg4fO81lJQYmNenNW/OrzZPq/BzV1NNWfwvSyanBRASjZVlSAPAlkC+12r7y0D0pzGQyzK+YUNseE6WEivVvTdQ10CRwOd/wX36EA9rXV3EZkm2qqWIxMdRC0fIgwF2Z/AyifCOvkzahYF25/E0cQMAQE/VFoPtL+Fl8m7aY3vbHEFXy53ob0s80PSxOUra721zDF0ty6/1S0dRIbtCxv1/x6OJPbhcICqCvgDIuh1DsHHvcDRsWpN2/8unP/D8Ed9b/OxhMJ49+E7btyzujYkH69L+pdv1PGwBAE6u/PwCA1UtGKvpICybeEAr4BTje+ZvuOoRBV1y2ORkTANVclinmTo1TrubBbXC88s/3u4lrr0oq2ZNjWqhkaE9ikvko/gly5zK0tSoFgCInNOquuVTBqos/lpjel7HteisNhSd1YQnj1QG/TeexIdfsdg9vhd2j++FZk42MNPXhp6mOnIL6EveFhRRv1iDfxPLFuXRcpaU/huJzPwP22diWBt33pxZVfRA8jdyPuxrVU/hP8HyzVexz+8xhk45wmsbNvUI7j0N5m3ffvQNo2cRsfyjZx9Dy978ogOJyVlITM7CsKmEYTR/zUWMnXNcbvPb0KETGh08gNq7d6J7bSe0saVPrBTEVEsbd4f7oPupE6izdzc8Dx/C5RDiegLHjsO2Ll6ot38vOhzzxS6vbrRj3BrugxEBF9Fg/z65XUtFkZCQSflZsuBshZ0vuYAwXmLziJU1bxs/AMDVaCJRtJBTmmwnyscoCVywS6h657Jwcmd1cpc8KE3kK/29ZH0/MBiAjV0NSh8APKWopATiPWFipgcTMz1en0EjW2DwqBa8/kNGt8TQMa1ox7r7ejnveABYuoEoUFXav3R7+cb+AIB/9gwjjdHXujEicgij3/fXExSXcOBlXg8qSiz4/SIevqNy6Vemp9XuTGlz1Kbmp+wMIeQbyxrjpfS2kr0ydEXNSRwarL9DPUehwzxEsfneUgCQ2ZjeOu5fzDlEvzQEAAwGUcL7bfhvNHQQXg40JYtYprU1Jscbc7nEj6QsOUm84aZ1by75QSJIycqFkY6m0H10TP33slzOXRGc+fEZZ358QlxuNpLzc6Gvqo56NczQu6YLGppYwEJLR/wgcuSfN0/Ed/oPcOTbWxz//gG/czJRS88IDnoGWN2sIwzU6LP5RZFdVIjFL+7i0e9fKOFyoauqhi4tawEvgFN7+Um6J/eMQcvem9GxFbF86uRgiqPbiYS+o9t8SMb0pr13wFBiYMVsokjPj19E5Ul5UKqm8eaPmoew/XQYamjwFDvK0tvJGb2d+Ao2dOMwGQw88KFWIRMs2CJt8ZaKYuWSCzhwhJxkLUq2VFZUmdo4FzEIPa2J+Nh+tidx+lcfuOkPgpv+QNQzGIoLkcOgyiS+C67FTIKKkhap3HVA1ChosAzR1/Y4AqLGoIRbDDWmHrpbUSvWXYuZhAYGI6Gvao8bMdNQWJKDEm4xOltsgraydIoiFw79f3xfKBo7199AMZsDcwt9rNlOVSupTPpZNcH+0PsAgOO/iDhrBhgYatccpyJeYKpjJ9yIpc81sNIwlOgcpcZ6ZehFV8Wc9p16ipNXiZXMwLNzEJeYiX7TDyPwbNWHSP61xrQ4tk88hPunn6NuS2f0nNQJzboTygibRu/Hs0uvUFRQjLsniKfBOwWnKMe/3DQVPjvOYszu8zDU1kD7erUQk5KB2JRMRKdk8NQw1g3rgumHrqDHWl8s6d8OairK2HblKdJz8lHf3hwff1Ezzy0MdVFvxnbYmRigdxNXXAj8gsSMHBybORD17chf0mnZecgpKOIlMr4KjYaZvg601FRgoK0h9PrbLzuI+vbmaOfmgN+pmVjSn1/RqnTOU/4NQN9mbsgpKMK2K09hoEU/XhGbg5z8QsSnE3FmHE4JvkUnQltdFab62lBhVVx857j7AbgbFUZpTy3Iw8OYn3gYQ8TM9bB3wp62PWnHEJUk+GX4DOioiH/ybey/D4l59DqcosaPGjNf6D55zEvcOLLMCwDqnNiJ7CLyykpwWhKC05Jw7VcIaqhr4u0Q4SW9S+e0oXlntLCwwei7FxGWQU60yS0uwtFv72DFZGDCg8vY1oqaHwEAaqrCv6ZqO5iCzeag1h+1heaNamLOBPlW/6xGNGUNaQA4cJjaVl6G17xJ2lZnGmCIfQBv20m3F5x0+UvJQ+ypzoERDrd4r71tfCn7BeOjBY/vZkUfOiIpXGk8K9XIDWGx1FWBngr//lpUwuYlnI+ybw3fn8TD1r2EL2hrIrv0p5WmASJykoUqcFQF8prTzHUXEBaVjMCzc+A5kMiRMzfRRcuGDmKOrBz+k8Z0b6Mx2P54JWYdGIfczDysGrAdSkoMNOnaAPOPTsL8o5PQWW0orRFdirqKMs7NH4awuBSs8L+LSy+/wMJQFyb62tgxjm+0ta5jj087Z2HR8VvYdOkJjHQ0MK9Pa3T1cMaHX7EYtescZezCYjYCN07B6acfcPDuK9TQ0cTtlWMpRVu2Xn6K44/4hWrajXqF8Xv5+/s0rYOVg6mGw6edszDr8FV8jU7E3puBcLEyIe1vXccex2YOxMJjN7HoxC3oa6pjXp/W6NbQmVLsBQAazdlF2s4vKsaQradJ55M3P9JT0Pf6KZJB52xgjAbGZqipa4iEvGxc+xmMhD8G7m4hhjQAzPVoibSCPPzKTEN4Rhp+59BrrooiJT8XTIEYNI7AzZEpY5y7POYlzfk5Et7QbY9s4i2QKysxsapZezgbGON9UhwexfzE87goJOfnonv5WGIAACAASURBVM6JnbjTZ5TIVYFDX99g0Qv+EveMBp7wNLdBekE+PiTF4d8vrxHTlYuYyFDcjgxF1GXCyBdMQjQ1JksnCe4bP4ys8DB/MnXpsZrKZ/b0E9i+Z0RVT0MhiI2snKTyav4OSj21w+2I7y7NP2EMUbkpiM5NxXyXHjKPPaN2F8x8dwJZxfnQUZZu9ZDFYILNlX8F5fLMSZAP33+je1uqHJ7un8J+Vc1/0pjOzymAXR0rAICmrgYmbh6Ow4tPo0lXanC8OGqZG+H0HPH6oRtGeGHDCC9Sm3tNC1pDs7CYDU01FYzr1ATjOgmvODindyvM6c2P35r1cZDEhuv2scKNSwCob2eO2yupiVx041eEsSyOUXcvkAzp6Q08Mce9BanP0sZtcfTbO1z9FSxSJGxafXIlRFk8ub9GkxUmBMcou09S5DEvac4vyfjphfmkSNMn/cfxjGV3Y3OMrdMQzc7sR1xuNrKLCjHt8TVc6i481OpXJl+KzN9rIDzN+VKTXraO0FRWwbb3/CS/Ei6XVm6uGsUlLS0HBgZaSEjgPwxmZuaLOOL/iw8vQqt6CtUoEOF/khA9DGxJ7d8yCfUPF12LsodITAvj2gCAJZ/OYav7UKgoUU28ohI2bbuBqiaSCuSf9Cw4p90NfWj7CJuTIIb6mohNpCY2R8ell3+ScuA/aUwD1FjqylDJkJTyLPhtCJmNziZ94a7fHBnFadgRugRzav8DbZYu1gXPAJfLxYSai1BD1QzZ7EzsCF2KkbazYKUhXtJLUQjPSEVsDv9D/XX4DGgLCXkY7eqB0a4etPuq4VPbjyhNrcZk4WIP4cZv/ZPEcraFlg7ueY+GprIKpc/LQZN4hvm7xFix59ZWUcXjfmNhpE6N4Z/RwBPnQr/wvPKb3z3DgoatKP0UhayMPNw6E4TPQT+RHJ+BtORs5OcWQtdAE2rqKjC3MUK9Zg7waOkIe+fyV+oTRkRIPG76ByEhJhU/g+OQmZYLbV111HSxgLmNEXr5tIClfQ3xA8kBHR1i+VowdroiYqZl5dXDYDy88g7f30UiI4VYydLW14CjmyVad6sPZw9bmFpWjMZ+yMco+G29XSFjVyR3zr/Gk+sfERmagPycQigxlWBkqgv3lo5o39sD9k5mVaag9TfTwbQOln++gDp6VjwlCwCw0TTCmi9EyJKusvDwTXEwwMC+RqMw+Y0vmt1ZAQYYcNA2QR67ELH5hNGpzlTB804rKMducR+KEYH74XFrCRy1zWCmrofovJRyy9IJzsnj1hKYqOlCR1ldojkJsmNJP/jMP44bj78BADKy8zFklm+504zlxX/WmBYVwvE3s8hpG2Z9HAR3/ebYFDIP692OYMmXsVjndhgphYnYXv8MFn0ZjQ1uR/FP8BwoK6nAN3IblrtQE2wUlV5XT/Bej3BxF2pIVyMZA274o4BDKMj8GCk8aU5Qsu1+3zHQYCkL7dvXwRUXw4kvtaPf3ol8oAkaNAlaNEZ5KZtadsGQW4T6w7VfwQpnTJ/Z9wA3/YOQHC9c7i39j25tfHQq3j37gaObbvD2qagpY/qavmjfp3wPfYX5xRjTYSNSE+nDgTLTcvH+eSjePw/F9VOBAADHulbYeUl0BUNxeDlQVz66Dm6KaWsIySoWizCqBGOnJYmZphv3Vvhmmp6ij1NiKuHGj42ktguHHuPIxhsQRnpyNl49DMarh3zVmGYd62D5fnrPmTh+fo/F/YB3eBDwDtkZ4hVAbvoH4aZ/kFTnkORvQ0fZv5eyCgtXv2+g9Du0/hpu+gehIL+Idpzo8AJEhyfisi+/qIl7C0es8xsn9Nz3L73F1vlUZRdZr0UYdO+lKav6oHsF6Z3LSj/rJrif8BXjHNqS2kfXbI0Vn+VTyKeJkQPeea3Dz5wkbPp+DV8zYsBiMNHa2Bl19a0w0r417XGuupa40HImFn88i9j8NMTlp6OuvrVc53Qg7AGu/n6HmLxU3pwm1GqH2jriHQ/WZvp4dGIGdh57DFUVFiYu84ffxuEwNtQWe2xl8J80pjV1NfA9KBQuTR15bfERSTCz45eEtXayQFJ0CoytK16KrqKorU1ULXLQIics2GgQAfmO2m4YYTsdiQXivYeKRE4x/8t8TbMOVTiTv58zPz7jVUIMAMLDL4rjwfxMclGGNAB0sqnFM6bP/vgs0pgWZUgDgIsh/3MpuCJR1TwIeIct886Ue5yigmJsmXdGZmM6LSkLQz3XyHRs6OcYeDnMA0uZiavfNoAhJ6UTOjq04icYsZSZuP1goYje8qOEQy6e1L32Ap4kmjS8vPcVXg7zcO7tKmjrSe4dpDPkFJliGmnWrrXmy5Qk2a6Xu8j9Hbwb0hrTT29+Qqs/xdfKy+dX9FVE5WlIF5UUQkWp/E6dRob2tIl43S3cEZF3CX0txyI2PwIW6oQEp6ikPRddC5H7bTUNMcvZA07akicD22nVgH8L0eXYyzOnibXaY2Kt9hLNRdg4M3zaYIZPG4nGqEz+2nWaF5ff4O5xIgP28t47eHHlLW/fqotzMKvNKmybcBAr+2/D2Hrz8PHP0kApnX1aY1bbVdgzw68ypy1X+liMxMpvk9DHciSvbV3wDPSxILwr3pYjserbZIRkiy6RW81/k/dJcVgaeA8AEWohzsP/KTle4rEFx8ooLF98LJPB/xoSVla2ssnNypeLIV0KqxxhD9N7l7+QCLuYg1UTqeoV8uTkuak4eW4qhvm0wJRpVaOocmTjDZkMaUHmDtqHnP+jmO9dSy/KrDbSqI2T2D50D3A3T1Or/snK/UtvxXcqJyHZ9JJ18qSJYXuYq9vyDOnywmQw4aRdXy5jVSOev9Yz3bw3IT7eaQR1ycKthZPYMI9+s7qh3yz6ggnyZHTnLTh6Zy5vuzzJfNvrnyH91lHWw0rX/aQ+S5z5N15tli5lvzC+hyfgW2gczt/8gHN75C9rBQADph6psLGrIVPE4aDPtZO8bXFeaQD4KGBMS5MMmSBEMlBRSIxNh4mFvsT9o8MTMaHLFrnOYbWMUnE9nBeCXSw+w57JVBJrRL56GIzxnTfj4J2K9aTa1zTGnp130aN35eYyvH4UjAuHHpd7nOjwRPT3WC73UARF5MTOu7h1RrpwE0F09OlrGQiy+vAYLBt9mNT2KYjemywL9y5SjemRc71oesrGki8+KCwhKhRuqUd42ed+GoiWNbriZco92GnWxoSay3Au5gDepz+Hs04D9DAfDgMVY4TlfIVvxCY4atdFH4tR0FU2xJnovfiQEQgVJVU0M+yIrmaDseDzUHC4bJyLOcA7x+fMIJyO2gM9FSMscNoOBhi8875PfwZzNRtMqLkMcz8NxAKn7dgTvpzXtvr7RGQXZ2C47UzU1W0KAAjL+YrnybcQkRuCObU3QVfZEH6RWxGZG4IcdhYMVIyx2Ll8EpAVQf/pREEvFWUmioo5iE3MgImhNrLzCpGXXwRHW2P4baTX9K9MFNaYfhzwFhsn+8LUxghlcwePvlxVNZNScEqNbFlwcTCFi4Mpzt+s+CfwaiqeWn5bea9FxUkLEperOCEWwujhsggz1/XDJd9n2Ht1JpaPO4qMlBxMW+ONWnUsMaXHduTlFML3ERFiMKXHdjTrWAfDphOe0sTYdDAAGAsxrid124bIH8I99Dr6mpi/bTA8WtYW2uf7u0j4brmFr29+8doaNK8ltL8whnmuEWpIbz07BS5/yhbT8f55KJaMPERpj/mZhDWTj2Hp3hFyT8o2NdXl/W7VxllMb/lCF2rRd2xr9BzeXOj/OisjD6PbbkBudgHt/nVTT2DJHvE3aXFGt7iY86qij9sSSnx0TRcLLNkzHGbW1IIcXC4XAb7P4LflFoqL2KhhRi0nTUfDVvSflbsX3qBTv/JV5BOWxzBwYjvadllY53YMnzODeEZpKb3MfdDLnB9jP8BqIgZYTcTHjEBsCpmNf+qexMeMQKx3O46Xqfex+cdcrK3jCyUGCxvrkp19G+ueopwjuzgD/9QlHCL/hMzAQqedtOcFgKfJN7DKlf/AstzlAADCIC/lY0YgRtkR78WlX0dhbR1fNNBrjpG2c/Ap4yXq6ZHVpcoSm5EFCz35FEervWY7fiyTzLF4fhfhiFh/4A7efY0mFWgpKmZjyGw/ucypvCisMb1t5gncit8rvqOc8HJZDF0DTbT2qovgj9EwszLAom1ExaRXj0OwetpJePVrhMz0XDy/+xW3vq/n7Vs/2x913G2goaVG2leW2UMOoHnHOug7qgXtfkWksIiNDsN2oXZNEzjXNMWlOx+xfl5PtG5MGAfN+2+FWQ0dNG1gh6sPvoDDKcGL88SbfdXOm/gY/Bue7nZ49TESSkp/bVTRX0WDU4R3gaWkhDNdB0GNKdnH3FhDC3F/YpbFFXWpKtjFHNRys8Teq0SGefi3WCgpKWHtlOM49mQx9Ay1oKbBj9FetGsYOGy+x3bn4gsAgPXHqElTQQ++CTWkGQwGAj6vg6q66FhyAHDxsMVm/0m87Y+B1KJD4rh74Q1Sk6gPN7XcLLErQPwqg3sLR9wK34yJXlsQFZZI2hd49yt611mMK9+oSWjlIToqBVMn+sHFxQKTp3eEtU3V5KMwGAzcDBO/sqKjp4ELH9YgP68Q3nWXUvY/v/25IqanEOxZfolkSE9e2Qc9homOMWYwGPAe3Qreo4kEYTZbck3izv0b487516S27QvPlduYXjTiIKVNv0bVJKRtD12IyQ6EggabWwwAqK1dFwCgydJCAYdITB1gNQGPkq7ic2YQWhh5wUO/Je14LCUVZBYTha4m1VxO26eUWn/yp0RROhcAvLlcifPDmZh9qKXlSmtMy9OALi83XwWjp6crqU1FmYXGdW2EHFG5KKx106xLXYmWN+WFprYaDt+cjUlLemDX+Sk8QxoAVk4+jhtf1mLqil5YsmMI9gZMw5Jxvrx9U5f1wrrDoyn7AIClzEJGWg4m99mFTt4ef5UhDQCqKiw8OzcbhzcMxZyx7fHi/Bys3EGuRLZ+Xi/MHdcBT/xnQU2Vb2zcfR6MgAPjMW98R1zYN45WI7Ia+TLl4VWkFRDxnj9HzUUjE0uJj3XSrxwptfKiqs43lpu0c8GxJ4uw5o+SxIhZneHqwY85DLz7Fe+e/eBt9/JpDntnM9pxV03wo23fem4KboZtksiQpqO+p3Re6RM77mD7QmqxJx09DYkMaUEO3JoLDS1qUYOiQjaCHnyjOUJ2li48h6u35uKfrYOxlGb+lYUkhrQg6hqqmLNpIO2+pNiq0bDd9F1+YQp03BCIWd5/Y7ZYQ5oOlhSVb2du6E/bLmxVQFJiI5IpbZv9J5drTDo+pr9EfEG0yD5malbIY+fgwm/qipAgXzPfoJ5eM/Qy90FQ6n2h/QJ+H0UBpwB5nFz8yg2Res4cLgclXNGhX93MhmK92zGMtlsgdrzTbz/h1ne+ZnrtNfwCb1POXQUA7Hv2irSv9HfbXYTXvM1OcrhPyx2HSMfPukTYFrEZWZRzDOneEJfvf0bge2LFr6CwGKMXncTl+4rx0KuwxvSY5X2wcsT+SivDmptdgCl9diPtj8SVKGwdTBD29Tdvu1FrR6H7NLRUMX/EYUSFJ6FLOZ/CFYWiYnI2eC1bQo2BwQAMRGTBq6oo7ELIf4J9n4JwPYL40m1iaiX18e7GFaeLXFFkpediVNt/8PYpYTCvmXIChqZ8T8qjax/AUua/7xq2doJnJ6oXR5gcGIPBgIu7rXwnLYbLfs9p2yet6C3TeOOX0FdUO7HjrkzjlSUhIRMJCZlo294FUZEp8D8ZiJ6VHC9dirmM3vA2PekLen17F1mO2Sg+DAYDtrXpHy4rgwcB78R3EgKdKgkAWNjKf0UkviAKJ6N2iOyTVpSMraHzMammaL3kgFhfbAqZhdPRu+FjO0dov5F2c7E9dAH2hC2XWklk0ZfhWPB5CE5G7cSmEPowPy648I/eg3mfBmHJl5GIy48SOWavus5wMzeh3fc6irB5ujjTOw7y/9gM7BKycZ+UnUM6/sUv4XPo3rYOOrVwxtyNAeg4cjfa++xCyK9EdPAUHnJXmSisdePTcBkAoKs5VaalIsI/bn1fj8KCYqyeegLvA8Nx8tFCGJoQN2UmUwmHN5O9sZ28PXj7Lhx5SrsPAH58joFLA2uKfNPfwq/oFAyfcwz1nC3RqYUTDGkSTgRDLxkCtQg11cmSaAZ64pNVACI8ofRDt/dTEKbUayrmiMpHcI6KwK/MNGx8S7wP1VnKONdtsJgjqIxza4Qt7wgN2bOhnzHQsa6YIyqfW2W8jsv2kktWn3y+hLS9/zr5RvL6YTCadSQvFQLAwmEHaM936fNaWaZZLvJyqN66dX7j4N7Ckaa3eDr3bww9Q22sHH+U1P4rOE6m8cpSGis9amwbAIBNBRgzknLkgXgPGx3CvKxPrn9EWyGGdilJBaG4HrsSvS03wEC1fEvO56KXYIA1XxLs6u8N6Gm5CL6/JmOU/T7ciN2CLuYzkMfOhLayEXLYqdBiGWL3j4GYVvss3qZdhhKUkMtOR0tj0ZrZ2noa8Hu8qFzzlYZBk9rjzP4HpLb9qy/DzskMbo2lLyq2dspxSptmBZWWXuBENqRLkwQFmeywkrK/NAa6rm5TXtsyl3205ygbk+2kXZ8XMy3qvHRtG9xOUNoEx99S7ywWfxlBOnbRlxHY4Eb+m/7OyOSFeWiqCJc49bQn3ve3g8MwuWUT1NAi3+tNtLUAAM9njRd5fBMbYiX1a3wiJbwkPisbK6d1xcppXYXOoypRWGO6MuOlS1FVU8a6w6PB5XLh3XAVAt6tBABwOCUYO4/+H8jhlMDawQSdhGjImlkZYOupiYiPSUOvBstx5cNquc75+e/OyC/mLz91tAsW0Vt6Ri88iWdnZ0Ppj7xRakauxMfmlvH2xSfRF5soy4VuQ9D7jxLFprdPMaluE4UrMe2ga4iQdOoSY1XABdD2An/5LMRHNsUYNSYLSgwGSrhczH92G79zsigl3P926AxpAPjxKYbSpl9DG2rqojWy5Y3/XvplX1kN6VKatKNPCLx7/g069ZfPilnoj3isXHoBGzYPxptXP9FvYBO5jCsp0oQd0GHnZIaIEHLMfLjAKqMwbsSuBpdbAgPV8he4iMsjL+dH5r4HAIyyJwywnzmvwWQoQ1uZeGCJzfuO2jotkc/J4m0nF0RgrIPoUAMA+Pc2fQhQReEzpwuiwhPx8t5XUvtin4O4FvyPVGMF+D7F60fUe92G4xPKNcf/J+Y7bcfq7xORw86CmZoV1tY5SunTxJa/wlnWuBVMINzZl1BGm9yS+MyXGs2lfZJzCLshLjMb5rravPbS36XH7+5PrKJ1/uPhFjyH4FwUEYU1pgHg1b2v2Dr9ODoNaoqxK7yREJUCpjITNcwll7mSlAHN1sDRzRIWNka4ffEt5m7ox9u3+fg4eLksRidvD7BYTHx5GwHvkS3QpV8jbD4+Dmumn8Kdi29h62BC2ieImZUBxsz1wtxhB7HlJP3TWVXy5FUYElKykJNXiJuPv0FTQwWtG9fC2AGe6DX+ANo3d0JObgFCI5IkHrO9Z230mXiQSED8FAVHgaI5omhgbA59VXWk/9Evtju6Gbvb9kBPe6pBcCPiB+5EhWFXm+4Sz0seTGvQDFMeEnFe618/xqLGbVBV5r7dHxk7e10DXO1ZPomgr8NnwOU44YXZ9SEQwalJONzRm9LvQ1Ic5j+/jdD0FIVNVpQUYZJyqw6OruSZAKd23aO06RlqyWVsHT0NZJWpzndw/VW5GdOrl11ESQkX1jZGmD/7dKUb00NnlE/b2sLWiGJMZ6aJdx4MtNmNExGjcTN2LbpaLCvXHIbZbcOh8LFgMohb85iaB7EvdBgaGXqjkaE3xjscwf6wEdBk6WGE3S48SPgXz5NPQI1JJN31sFiA+Pwfok7BQ9+o8hP1lu0bga61yN8X7GIOuCVcqQoKHVx3jdI2aXlv1HKTPEfk/x09ZUOe6kdFs7Z7B3jtPwZrfV38O0i2cLXXn6Mwa/0FaKqrIievECZGOkhMyUI9J0vsX0Wf81CZMCorJlkMlEkE3fmMy4ceYf3ZaTi69jLGriBu6HN7bcOWK5JJff0/UNGe6arkUvg3zHoivCSwIMIMOmn0knnH6OjhaX/xDzySjF0Z85JlLFEGcFB8NAbelFxmkW4swTmJM7azigrhdoKvj17ZxvmDy++wZS71eqtCZ5hORm3Y9E4YOr38RVBO7LiD03uonm95Sbulp+di9PB/4e5hi6kzO0NfjAaxvMqJl3L2zUqJdI+FsXvZRdoS3+V9H1SmNF5Y9kvU0iarMtCdn8Vi4lqIdN5geeFddyny8wpJbU3aOWOlhA+vHE4JutemhvP8P+iC/z/TY8IB2FgYYM/yAeg4cjfu+U1Ddm4B+k47jLtHRVdtFIJc/V8Km4B4zfcJlh0dDyUmeYqJManlGjc66zjicgLKNUY1lYO3gytsdCTTMq0K5nrQSxr97TQ1s0YdQ/pEk/8iUaEJVT0FkZjLKQZZXuMIQ19fEwHXZ2PZKm+xhrS80dJVL5chXR6O/xpVJeelIyhFsodgU2uDCp6JcNr1ppYgf/1YcrWKt08k87xX898iMzsfthaE/rm6GhF+p62phpYeNatyWjwUNszjc2A4NHXUKe25WbKXeWWX5OBH6gaoK1vDXKtPeaZXTSXxtP94cAFse/8c134GIyk/F4UcNozVNeFpboNxbo1QW4SkW0V6OafVb4bJ9Zpixcv7+JAUh9CMFOioqKGmrgH6OLjAVYRBKs95VcQ13uhNJC+9SojBjg+B+JAUBwYATWUVNDWzwnDnBiIVQ6SZk46KapWGigR/EC15VdW4NpRPeeE6DaVP8pKGCWMO498jYyv0HMKoVadqlvffp51DelEMdoZ0gLKSGiY7Xq+SeZQy3E6y0vP2zlWn3DN1tTdJmg8AuCVcsNkcieLe102lJh6OmNVZbvOrRjGxszJC8E/C8eFWm//+1dKsvLh/USisMd2+f2NEBsfBVuBD//3NL/Qa21bmMcPTRUvbVKOYMADMcW+hkMlwTAYDaz3LvwSvqDQxtYK/V9XHo1Ukv39R8wDkXR2wPBiby2d1xsRS/rkmgvTr3wRRkSlQVSP0uEtVPioDA+OqKSzhbjAACfk/yh0rXdloalMdVZWJgbEO0soUJVricwgbT00UeyydJN7gKR3kNrdqFJMZPm2wYhcR9rl0Uhd4DuRX+Z01Una7UF4orDE9c+tQeDvMRn5uIZgsJVw88ACaOuq48GOLzGPGZJ0S36maaqr5vyInk7rapaElna5rNUDHLuKrsFUUpQZ8VfC3GdIAWc60Kth1eQaGea4htX1+9VPscX5bblHa5JWgW41i4+5ihWsHiIctdTVlUllxRUBhjWkAuBS+raqnUE011fzHUWIpAWVKI0tTKrma/0/y2GnQYBkgq5gfc6+jbFquMX1D3mCUUyNs/fgEc+q3xoQnF/Fv676Y9uwydrfsDbuTGxAxbBHv94b3j7DIvS2aXtyNoL7T8CWVUCOZ8OQSAr2nlGsuFYmhkJUEcVKNZw88pLRtOj1JbvOSlR1fnmLXV/piS6W4GZjBv/1QaLCkl9u091/Pez3OqQkWNWjP2+ZwubgVE4zpLy6LHGOpewcMqtkAGqzyP3hGZafD/+cHHAymJuyWoqzExL4W3mhnUavKlK4qE4U2puVJIadiNYFjsk4iNvsicot/gsnQgBrLDJY6g2CpLfsSeVbhV4Slb0NecSQK2UnQULaGpc4gWOvwC1UoyfAvLGDHISbrNJLzHiGfHQsulw0VpiH01BrASmco9NX+G5Uaq6lGElTVlFFUUExqKy6qNqarEc356FnwsT8G35/DeG0znISXh5aE3nZ1AABdrJ0AAEGJRDz/8/hI2v7e9kT/xHyikpwqkzCUOGLKSCsCNrVMEBWWSGq7fjpQaqlGq5qSSa5WBIn5Odjx5SnO/vwotu+XtHi0vLoXQb2nQ1lJdk307xnksLSet48gOEO8ZO3a9/dx4PtLvO4zQ+ZzA0B8XhY63DgAjhgluOISDsY9PQ9H3Rq43XVcuc4JAMlpOdh36ikevgpFcTH5+1kRvNQKa0yXVj6cvnkIugz1lPr45zEdkc+mF9zPL47GvQj6IgalSCIxV8BOwLMYaqxOCTcTxUWZCE5ZieCUlbDSGYxaBvPAZEgWp8YpycPDKGoRmNziCPxI3YAfqRvAYDDRwfYL1FmWyC3+JXbMpNy7+JQk/ENUyElCYu4dJObeAQAoK+mgjc0rof1/Z59FcMpK3ra0knyCf3+6Y+OSM3Hv1Q/4dG8s1bjVVCMtNcz0kF1Gf1mRKpYmxKTC1Mqw3OPERaXIYTbVlOJjfwwA0MZkKurpy6adWxZ9VXXMCbyOrZ6Ebn4LM1sAQFNToiCMsTo5pEGzjJezkFMMN0MzvOo7TS7zqUi2X5wG77pLSW1hX4QXybl38S2lTV2z6sKxpr+4jOvR36U6Jr0wH7XPbsSahl0wtBZV1UQSXiREIDE/B8bqWqgp4LGWhJSCXNj7r0fwgPlQZUpv/s1+eRWXI7+K7yhAaGYy7P3X40mPybDSkj3/Y+gcP7g4mOLJyZkyj1GRKKw03s24PbgZtwdpSZnwMpuCfrXnYsecU+CWSKaLLcyQlhfpBa9pDWkVphEYZf6sMVn+eBjpjgJ2PKV/WUq4hbSGNEtJC0oMftYql8vBvQgXaKo4SDTfnxm7adtVmIZQY5lR2otLsvAgsr7Q8Sy1B8JCm1/Y5ne25LrEsdkXea+NNegTR96H/Mbe86KXzaqpRh441S9/5bqK5OubCPmM81o+41RDRl6GdCm/svjyr3tbEqpT+1sRdRZKjeSIYUQZcEstXdI2+49HOi6XnNyniKhr0BvCV0+8oLQlxWVg+8JzlPYNx6umAFqfu35CDWlH3RpoYsw9JAAAIABJREFUY14TXlZOqKlD/xC87O1tUuiGtFyK+ExrSBura6GTpSNam9mjnqFwxRbnc9LXJhj+yF+oIe2qb4Ju1s5oZ+Eg1GBufW0fUgskr6BclqsHJsDSVB/tRuxC/+lHSD+KgMJ6pksZMssLQ2Z5gVvCxbNr79HVYqpEpcbpvJ2l3lB1ZWu0sLwj85y4XA7exvvwtpkMdbS1fUsxorng4GGkB0q4hED9s5h2Ij24OUU/EBTHF/JXZ1mghRV12TCfHYvglBVIzX+BqExqCVA6mpoH4H5kXRioN0E9491gKdEnbTyOaoLiEuKLuIRbiNziX9BUppfUcjFag9jsCwCA4JRVsNQeJHYeBew4fE8hEna27hoIDZYVAOo1ZOcVSHJZ1VRTblp1rUdbrENReHT1Azp4Nyz/ONc+yGE2BCWc8hX7ivkpeSVVRedw+EAMsCEk6cobM90iYB+udZVdt3rxq9so4nBgq62PI237l2sulcHSvSOwdgpZ6m7/qstwdLOEU30bfr9Rh0BXYK52vcp/EP43OAifUuMo7e+8Z0FflX71OSk/Bxs/PkRAGWPU8ew/CB24UOo5bP70mPfaTEMHaxp2QTsLesdaakEuGgVQJRPP/fyEATXrSXS+SxFf8CKB/DCur6qB131mgCkkmzUoKQpDHpBFHxoF7MSvwYslOmdZekw4AAsTPdw4NAnqqlWXcCwMhfVMC/L9zS8Mrb8IGyYeJUnlVRVRWX6810oMFdQ32UsxpAGAASbqGpPl+JLzqAkUpQSnrgaXy48F8jClN5TVWRaob7JfqjkzGCw0t7wND1NfoYY0ANQ1Jn/oUvPl6x2Oy7mC0oKXaWk6+J2Uid9JGZSfzJxqY7qaykGY5m5qYmYlz4Qo+V2WH59j5DJ22BfqOGrq4pOhmEzqd1tutux6/wAQ9rViVw4rExUlDegom5bbkAaA530mCzXIJOFWtzF40HP8X2FIA0CzDq4wopFQvHP+DWmb7uGLpSx73HF52PHlKaVtXwtvkf83Y3UtbG3WEywl8meJXVKCAg5V6k8abnqNFWpIA4ChmiZ62LhQ2s/+Eh/nDRDG+Jr390htrvomuNp5lFBDGgCaGtugsTH1YSc2V7bv1Zkj20JNVVkhDWlAgY3p1IQMTO34D7zMpuDGsWc4+WE9bsXvxf6HS6p6aghL48vztbP9AAP1ZkL71tBoA01lfoWej4nCM6wzCt7zXhuoN4W6svCnbiWGMurU2CjplAEAGiLGEzyvIL+zqEtrglho8z3ppfHWoviZvov32mdgGF4fm037s2xstQh/NZWDNo0BCwCrJvhV7kQATFjWi9JWnkJVpHGyqQ+oo+Z3FXucjgG1smBcVPkq0dKVNf9bySqOx86QDtgZUq11LC1KTCXsvkKNgb19lp+vQ+eRBoBVhyQrPy5P3ibHoLCM8TvTrRW6WDlJdDydF9rj4naZ5/Oy93ToqogvWrLTkxqK9CElVqJzNLm8C5lF/O8ODZYyrnUZAwtN8TryZ9oPw4WOPqS2Ntf2I+lPwqwkXI17gBcp7/HPiRv4/CMW3S/NhufAraQfRUBhwzyWDd2HNaemwLAShf8loYDNl0FSYqjReqTL0tj8LJ5Ee6KEWwQAYJdkg6WkTeqTXUQup9rA5KDYcc20euJr8gJJpi0VaiwzXnx3HjtKZF8Xo7W8GOgvSbOhZ/0Qqkz6yn8lXLJiwvgu/wgdt76jOUZ0q1hVkQ+PvmFZv20oLhTuGZi1dzTaD2oOZVXxH5UpLVYg/GMkb7vziFaYvW+MzPPrrEX+ErqTc0ziY9cM3Y3nV6gJO4LM2jsaXXxal3tuZefFLmJjYtOliAkVniPQrLs7WvRsiA5DmlP2TW+zCj/e8pNqOwxpjnkHZY+NlOTvqF9DG+nJ2aS2qvCetuvljs1z/CntgXe/wrNTHZnHfXHnC217z+HUv39ZHN0s8eohOTzt53fJbsTCiI2oWHWlymRq7dsi96trqCI/r5DUVhWrHoqKMJ3orIw86Ohp4Mg/Nyj7hk3vBPcWjhU9NRIJedkY9OAkqW1vC294SWhIl7KtWU/MfnmVt53PKUYBhw01KRMCLTV1YaIuucb26NqNcfTHa6nOkVtchJIyDzPPe02Vagx3IwvSNodbghGP/CVW+DgZdRXnmu3E5f32MFTRw4CXM3FdAdQ7yqKwnul9DxYrnCENgBSjbKsrWWwbS0kTNgJ9IzIPUfrEZpM9wEqMqlvKUGEa8F5zueKXoJh/EiO5KMGb+BFC+31OmkXaVlYS/v+1MtHH1AEtxZ5bFg4tOYPOWj5Y2GOTSEMaALZPOYruhmOwcpD4Mr1bbi8ibd85Tl0OlJSrB8meO1UJluM5bA7v2sQZ0gBxbZ21fJCTIXtSCADE/eLLW3XRGYluBmNEGtIA8PL6eyTHptHu23aXvPp0/zQ1IUlSbhx5RNpWE5L9v+08/Q2ib/3KL8hRy41aGnvN5GO4ceolTW/x3PQPosSlAoChiWTfr6260Scic2RUPDm+XfZ8FUUkqzgBWcUJeJniR7vfxpEa/vH6cQhNz7+HK/vuorP6cLmNN2N9P0rb1nlEUvvFI08o+4ZOr/yqs9MCAyiGpbSGNAD0tqU+FM8KvCL1OKfaDZWq/8CawgUFhDHrJXVeeirShyE1M7EhbYdmSv4wPdNxJG7GP8H79O/wjbiEhU7ll9mrCBTWmAYAL7Mp6GE9HYdXXQIAJESl4PS2m1U6p5T8Z7zXNTTaSXycYN+UvEeU/ekF4o0fOhgM2eLG8tmxiMo8ii9Js/E+YRyCYvvgWUx7PIpqhKzCb1KN5WHmxx+3OFpov+S8B7zXtrqiPbZxyZk4dl26p2hJmNJiBS7spFbRKoWhRB8D9vL6ewx1FC3Jo65FXW6L/C6bd3Pv7BOk7XWX54rsn5ORi656o0VemzD6Wk4We22i+B4UDoDwAEuqtmNiY4TB83rQ7mOpsMBkkd/XL2/Iljy3a4Yfafufa/QrOaaWBlBWoXqG8nIKMK7TJiTElC+sQRp2BcxAvWbUGMg9Ky4hq4yEnzhyMvOxe9lF2n2+jyRLfGrXi17Cq2wFO0lITcqC/97/ToiHIEaq9InarbtRk7wk/ZwoKr0md5LreF0GNKG0vX5En6yvo08NO6oM3iWTv8tVyqEVXTZ2+s7vH1KPIa3MnCyydPdjw0jbdQxkywuQNAyGDk/DBuhq1hodTTwxys4b7vquMo9VkSisMR105zPqNXfElQh+Ap+pjRHeP6naJ/oiDv+mylSS/EPNEuhbyKY+lbFLsiltko1LX0lKGCXcInxNno/nMR0QmrYZCbm3kJr/HNlFIShgx4FdInksUym6quSbhSTXYq7tLXJ/aHSy3KXx2EVsUhhGKR2HtsCBV+twI/0obmX6wu/LZvShuVmkxKUjX0xipF0dK9L27WOye6dLsXQwhVvz2iL7LO9HjbvT1FEnXdvF2P1YfnqazNcmjOTfqXhykapJ7jWqDWbuGY3lp6djzv6xaNWHrxne1KuByDFb9CKrV1w7KB8DzLlxTaH7Bk2ifzj+/SsZU3uJX5kQhbQxwjPWUT11ADBv0D6pxpk3RHiiMt3DgzRkpOZQit2IY+GwA+U6pyLi+3MYfH8Ow5PEPbT76zSmN7JlXWlQRBZ2/QdD7KcjPYkIX0mKSUVSTCrGNSAeXpf12YKpnssR9kG4PCODJpmN7v3VvjdVOrYqcNanD2eUBCe9yi80I20YCR122gbiO9GgrVx1euCVhcLGTG+dcQLnQzZT2kM/io7hrWgEjU3BcAhxqDD5epN0xiadgS0JLIYWipEutl9GwTu8iR8mtp+sMBlq4HAJY+xdwhg0MSeHrYSnk409YXJ7pSSmyfZwIYpuBmRvuKOHHXY/WUnpZ2ZnjImbhmLipqGY1X4tvr/iP533Np2A9VfmwaM9ffzqljuL0deCX942YO8dTNw4RKp5vrj6jjzmXdFSQm/vfcG3ILIH4fi3rTCxMSK1aelqoHnPhmjes6HQa5MmLruUoFsfEfLmJzHGpI4YuaIfrZe+0/CWWAIiAZddLLrC4OJjk0kG+rsH0hUKAIiYeEFU1ESHTg2Z1hEBfs+Qk0lN+MvNyoeXwzw4uFpg/rYhIquuZWfk4fa51zh74CEpeXDIVMkT1MysDdGqaz08vfmJ1B4dnggvh3nYcHw86nvWEnr851c/sWAoveFqU8sE2y9KV9SjRRc3PL9NjbvuVWcxRs71Qo9hntCg+Z8DQFEhG7P77yl3nLWiIq7qoYOrBW37nhWXkBibhtHzu1XEtCqVqTt8YOlohn7mk3Ahbj92TD4ChhIDC/wmAwDCPkSCyVTC6oE7cSJ0B+0YK/4diZXjfUltFw5TQzzGL6Ff0aps2pgLfzAXRztzB3xNSxDfUcG4FvUd16KkK1RTXvq8mIKA5nw55Gnv12C3e+WH34lDYY1pDW36L2arWuWXHyoPyko6KC4hnr6LOKki434FEfRo03mTVVk1SMmNklLCFe9NzCr8RjGkaxsuIpUlF+T5784iwzXo8DDzxeu4wX/OR73pRmTwEypNtYibR2OfbVKdozxc/Zd8wzsZsh01LMU/DG1/sBThn6IwpflyXtviXpuFGp1aulRliKToFBhbG9H0ppKelIl1I8g66vrGot9jS/psIW1Lc21euqNI1f7e3P2MRp3qSjTXUkoN6QVHJqLdQOHKNoJIImulY6CFrDT+w+vNo4/RdXQbicbPzynAioHkm7a4UBkAOP9uNZ7f/oJ1U6kxxgAQ/i0W4ztTH/IrgkW7hiE6PBGRodTvhUUjyAnKLBYTbLb4Euia2mo4cEv836EsS/aMgJfDPNp9fltuwW8LP7yIyVQSG0+9fL8Pti44JzelEkVnwMS2OHeAGt53/uBjnD/4mLct6v94K7xy3ney8PTSawxZ2At1WxHL+bUa2IJdzIFDPSJWtmk3d0zb6YPYMOH3uCbtqPJtJ3aQ4+slkXKsLGrpSPadToeDruzH/j8RmPqB9LuEW4ISKE51WkEUNsxj/dlpGFRnATJSCA/l3TMvMdB1AdadkS6TVN7oqvGD+KWJLRbsq6tKNVbUWLLpZxdyxHu0X8WRl4w72gULNaQBgPtHdUQadFXJyQ1JuXxdSkGDX41lijo1iOpLayZ2rRRpvNd3PmHvHH4MspG5vkTGZimlNwRBCnILaXoSTNxETgyZ3WmdxOea33UjOAI306ELqVJpgry+Q/ZcSnttG66SDaRVg2ULZ9DS05TYkJaUfYFroCSgcbxzuq+I3mSWem9DYR7/fTx27UDUbSFZ3F6LLm7Yf2O25BOtQPbfnINmHcWreEhiSFs7mODCB+njnEu58H61RP3EGdL9xrVBs4510L63bOWU/0ZGze0qUayvJP9HReFOPv87dcif76nlZ2YAAEatHoBxGwbz9s/cOxpMFhPWzvRe+lLa9xEdwrHumOIkn2lLIEknDF0Zkvj+H/E0bAA1pio8DRvA07ABWhh5YK/7iqqeFi0K65m2sDfGrtsLMN97BxKjU+E1vDn23l8EPSNt8QdX5Ly0+yMlj1h6is+5CjMtyZac4nOu8V6ba1M1H820epJ0piuKOjWEy9GVIouHHADMtHohPofI/v2cPBsdNAkP9aekGbw+HqZ+PDnBzs2EGzfylMbbNPZf0vYiv0lCegrHtWktUijF2W3X4bOsL23fPpM74cB8fuWn5N/0qhV0RIeQl8JHLBUdW17ea6vfmuwNEqduIoyDb2QvjSuMGpYG2HhjAeZ12cBrS0/MhL4EKhRfA8kJPf1nitdTFsS2thluhW/GohEH8TEwTPwBYtDUkf3muXy/D2J+JmHX0gsylRY3tzHClFV9yi0lpqmjjus/NsJ/732c2nVP/AE0bDkzGa4N7QAQsa9Xj8uu1PK3cfbNSswdtA/f3laXdRfG3M2D8CDgndD9Lu62lTcZMRSVo9hKWa3qv4VmJrYwlkKOTx74N628FezyoLDGNAAYWxrg4FPFio0xUONnHacXUJOu6GCXZJP6Gqg1pfTRUSEbNVxwwID8KzzpqMquVSsOS+0BPGO6VFKvuCQTqfn8G6aGMtXLS4c8pfGy08nSby5NhMeaCsPGxYJkTP/8LF0YTGZKNnTFPAhKm8wFkK9NRU1ZpmuTB4Zm0meKS0JZb/LNo48wdBH1YVQQYUUeZGHD8fHYOOs0nt/+LDbOWxjuLRyx4l/ZS0QDgFVNY2z2n4xZ/fYgRIq8EUv7Gjhway5tFUNZYDKVMGx6J0SFJtDGUAtDS1cdAya04xnSAGDraAolphIpzOi/zmb/SfBptR7J8RlVPZW/DharaioeCiOPLf33dSn5bOlXfxWBUbUboYNF1dxjFB2FNqYrikJ2PLhcNhgM6S9fsBR3CbcYXC5HrDzd67iBpIIlykx9Sh8dVTfS9sfEKWhgIjrzPb1Aeuk4JYbopalCDrVsq6ToqbmjtuFi/EglvJTFJRn4lryIVyKdKebclYWSDIaFqU0N0nbI658i+49fPwgHF5/hbc/ptA6H34teFVjen5yk6T1VulCXJl3qy3Rtio6WniZPC/v4ugBYO1ugZW/hqxZbJx4mbQtbQZCUBduHYMF2Iok0IiQe9y6+xbd3EUhLyiKk6rhc6OhrQk1DBdYOJnBv7oimHV1haCyd0o4kbL9AhLnF/EzClePPEReZgp/fYpGdlQ89Ay3UdLWAubUhug/zFJkkWV6W7CHCxBJ/p+P6qUDE/ExE2NdYZKbmQFVdBeoaKnB2t0W73u5o1oFeykpFTRk3fkhXxRWouNjhaWv6Ytqa8r1XxMFgMHD8GaGjXpBfhMu+z/DqYTCiwxNRVFgMBoMBLV112DqaonZda1ja10Czjq5CkzslQZFjrenoN64NLhx6TGlf8e/ISp+LKKTRSi7Lj3IcW5X8zEqtdGN6Y8ghNDdyBwMM/MqNQUujhrDVFB0uVBX8XxrTJdxifE1eADdj2cpQ1jfZh4+JRJbyg6h6qG+8F0Ya9JXkUvKeIreYv6znYiQ8ZlFHxQVZRd//HPcEBew4kbHUb+N9hO4TRnjaVrgZC182eRotW0W8Uqx1hvOM6fC07UjOe8zbV9+EXqZr97lnOHHjDVhMJQzs1AAzBrVGY59tGN/HE2N7U7345aVsRTxZEEyMo6PvdC+Evo/E4wtBACC2iAlAVZ+Y8I90KiDPLr+Ry7UpGnufr4JPHX7S3Nphe0Sqjtw7RZZUHLKgp8Tn+p2VBUsdeiP4d1YW7JzMJFYTOPT2Lfq4uMBIg75ceXmwqmmMqatEhwBVBiaW+hiz4O9Xo6hMWt5dhScdl0NNXQVb7R/hzeS1AIC299fiUYel6PzwH7DUONDRLUJg7kcseBaAt15En3NRQchi52NszbYAgCM/H2Nf6D2885I8L0PRuXfxDaVtyNQOaNhadq3iiuBhbBjm1JXtfvkwNlzOs6kcHsSGYYKz/O/JoniX/hULnMYhn1OA5kbuGBo0F6eabhF/YCXz17ux+g3ei83bbuHlK9GeQgBQZfK9iwm5N/ElaTbJY8xFCXKKfuB39hm6w3nU0GgLTWVCFofL5eBD4kS8jO3NU8DgogT57BgExfbBh8QJvONUmIaw0KbXjwWAJhYXYaXDT157FtMeX5Pn82K0ASC94B0eR3viXoQzAEBD2VbK676F8PSy0kRchKVt5Y1Z1ksuLaV/m7icq6R2A3X6D+H1Z9/w8MAUBB7lFw5p7V4Tl59Ivoxc2UgSSrDQdyJp++bRx0L7fn5O1k+nk5b7f8XUtgalLS+bXgUiKTqFtG1kzl8FyiwoQMtDhzDqElEEakxAAFofPoyviYmgY0xAAHqd4se+n/vyBd1P8JOunHbuRKvDhBc8KCYG3U+cQJsjRwAA065fxz9Pn6KfP1Ea/PiHD6i5jf8Qm5CdDc+DB5GSl8cbq5OfH66G/N2V8aThfWAYwr5JJpcXlBCNrtd84XBiM8Y8uIBncZG8fbbHNiIuNwtTn1yB48ktuBrBl+7qds0P8blZvO3YnCzYHeN7w7+kJmDqkytwOLEZM5/x81oEx61/Zie8rvmSxgWABYG30PziftTz34l7MZIbR3mcItyN/4y0whysrtsfyYVZeJDwDVnFxHv6TruFOO45CQtde+LfxmOgyeJr9A6waYr9oXxlon2h99DWhKqC8TeTmUatyDp8pvwS0mVFt0zCYXCG7Ku4IWWOlYcGdEVQtrjM2+SYSp9DqxrEKuTSrzvwOu0z7BTQKw38B4zpfTuH4/fvNISExInt28qarFmZkHsLDyLr4l6EM+5FOON+hCtexvZGcMoqsWN5Wl6Hlgq/kEZO0Q88/92ZN87zmE7ILuLfGNVYpmhtLb4IiZPhUmip8JdR4nOu4UPiRN4c38YPQzGH0JW215sEV6O1Elw3uXBIRMa/vPGIHxdEZhJGQS2DuWhs7g+WkuyJno3MCQNEUMVDX62hsO5o29ABWupkUXddLXXk5MlWREQcyqosufyIg8FgkCTgdk73RcQ3+oqIy/qSVws2Xqev1CcKJotZKddVFUzbQfa4z2hDrywxvxs5bGDbvaW81+19ffFs3Dj4ehMe3W9JSSguKcGkq+SHvlK+JSUhOZd/Y+/p5IRd3bvztos5HDwdOxYAoKGsDEMNDdTQJBQbdv/pd7J/fwDAiAbkIjVex48jcPx4dPbz4411d+RIzLpZtRVeK5MlY47inIAsnCh0VNRws8cohA+fh87Wjhh+7yxp/8LA29jRsgdCh83F9Kd8o9i/82AMuuPP2/a5fw7MPwZCWEYKJjwKwEKPNggfPg+z67eEy6ltlHE/DpqBKW5NSeO6ntqOUc4N8aLvJHwaPANHv7/Bg9/iHToA0MyoFgJ+v8XB8IfwMq+HI+GPcSnmDZoYEk6IPE4RFnzwR5eHG9Hq3mrksMnfg5YaBsjnFKGEWwIDVS1sbDCY7jR/JQfWUMtXa+vJf2VHFtY28qK0FZdIn0dBd8ziBu1lmlNFQzev3OLKjfee6kDI+m6ttxCNDepirdusSj2/pCjmnVMKhvj8i6MHR8PaylB8ZzBgqtUNCTk35HLuxub+eBjpAUC0l9JEszOcDJeL7CNII7NTeBTVWGQfJYYqaupPB6dEsvLCFtr9EZt9XmQflpI2r8y3gXpTkrydNNBpb4uqeBj7p2qWIFHxabA0rpiktuupRypkXDqadXPHs8v8Zcvbfo8xaTO1eE5Zqb3aDUUXtaFj+OLeGDxf8pCGv4kOg5tj90x+aEf0D/qH5/gIssdHsHBN2dWEo97ecKlB9XoL28+lGaOU6TduYH7LlnA0kkw/lq7aWzXCcTHgx38PqFUXa94+JO1f4NGa50VTZ/GL8+ioqCIqm5/sF56Zis7WhKrJ0eC3WODeGpZaxPeVtbYeJalsgQexjN/N1hnzXvC1tHPZRXDS5783ljdqj/XvHqO9pfhCHvUNbHAm8iWy/3iiP2dEI7kgC/2sieT2vk+3w0LdAGMd2kJLWQ3bg8kPWL0sPfAg4SsMVLTQ1bw+mIy/3ifG4z6NkoewcvbSkhibDhMLar6SpHSydIS+qjrSC/mrYlciv6GfvXS6/FciqZK6PWwUs0R2b9s6WP2ObAf4hb7BFNfmVTQjxeWv/xTeuT4HGZn5mDn3tET93WpsQUe7YDQ0OwFD9ZZQVtIDg8GEOssCuqr14aA/A22sAyUai8lQR0e77+hoFwwnw+XQUnEEg8GEspIutFWc4GS4HB3tglHXeIdU1RJZStroaBeMxub+MFBrAjWWKRhQgqayHZwMl6CjXTDa234k5qCkgY52wbwfYbgYrf5z3cegr9YILCVNMBlq0FWtC3Ntb7SxDkRbG35CYz3jXWLHFEXZCofmWn2E9v0YGovOU/cjPYt4MLj27Bsi49Owe17FJgNVBktOTCFtX95PfUCJ+0UOM5DVOxwlwerM34qapirFAC0rOViYT/aY6NUgxz4/GD0aLQ4dQu8/oRu7X76E58GDOPLuHUq4XHQ/cQJjLl3CoLNneftbHDrEO/5pZCSm36B/EJ/QqBHWPn6MF1F8pY1Znp7o8ScsZMg5oiLooLNnEZOZids+PvA8eBA3hg+X+G8gT7ycFyHs629sWXgeg5qvRc6f4ilzhhzAWK+tlL7CxihL0MNgjO2yFX3cV8C74Uqsm3EKqYlZpD6b5p1FDzdixeD53a/wcl7E+xFGLrsIkx9fRpPze1HrxBZkF5EfPl0N+KWdjdXJes42f4xkDpcLI3VN7G1DaCJf+vkNvezJIRKaLHJRkNJxGTTj2h7byPvxuuaL53GSSd4Ns22B7OIC/Mgi8ih+ZMUjozgfw+1aAAAyivJwuOk49LNujC5mdZFWRM7PGF2zDVZ9uYRFH89ilhPVW/q3wi3h0hbxmbhMtNa+pMjyAJsYy68urKzExL1uE0j757+6jg0fHkg15vxX10nbSgwGJYREUdBTUac8rG39/AQFlSjt1+cF+R467b3sWvkViUJ7phdsCMCLt/yls+cXqZW7mEwl1K1jiR1bpEvW0ldrCH1T4aEH0mKlMxhWOuVbbgvOeoQXyccwtqYfAKIQioeZH7YEd8ZcZ8kLxIhCX60xGprRV3eTJ7nFv3iv1VlWIvs+OzQd8SlZmLDhHOKSs9CnjRvu7Z1cYXNjF3MkqsAnDxgMBpgsJqkQS1JMKowFVlJWDCAXSll7aY5M5wq8/q5Sr62yWXtpDqna4/Q2q+Afzv/brR6yi9R/670lpG09NTU8H8cv+rC/J9mLf72MYVt2/xgPD4zx4BeV+DmbX9hlcN26GFyX7KGa2rQppjYl8gRODxhAuZ7A8eMpYwmOWdGsm3ka4xZ0w7vnoejfZDVcPWwxeGJbLJvghy0LzmHuRuqcRbFrRQBunXuNmWv7ooapLvLzinDlxAu8fhICrwH8lbZxC7pi3IKuGNJyPZq0ccKMNeJSSAMdAAAgAElEQVQTKV1PbUekDz/0yfMCfTIzHee6DMWYBxdgrqmDU50GgvXHOLDQ0kFWUSF0VPghZrlSSJYJzkca1JjKGGjTFPkc4lzdLdyhwVKBxp/Y6KISNjZ/v44cdgGeJAWjnh5VTlRPRRM5xRUTBldVjOlAVXaRRpGmi+sSDBrfBv1Gt4SWthr8/1ScjAxPxKItg/Dk1meUlHAxcByx2vDw+ifo6Kmj4R/99S6uS3D7m+hETgNVDdTUMcTPLH5F40Mhr1BbzxjeduJzjRzPUhWdXvaeLvE1VgXv+85Cl5uHEJ/Hfyh2ObcJtXRr4E5XyYvocAEseHUdnia26G0rmUTv31QBUaGN6cE9G2LjIuEeTQAYMuIADAy04FbHEhPGtqmciVUQT5OOgCmDXJ+iweEKehcYaGjmJ/YYMyMdnNswskLmo6quQvJant16XWxlQXmy6txMLPXme/sW9diEIx/5Nw7BQi0jV/SjFFIRheC1FeYVVfq1VSYNO5JvVmkJZK3et/f4CasLjkz8H3tnHRZV+sXx7xQ9dDeCCnY32GIHdq7t6tq1a65da3d3rLF2dyt2YgDSIF0Dw+T9/XGduEzDAKM/Ps/D49z7xrz3CjPnnvec74G7n3OprOtnhc8TomnbqqhYzQ2/tVqJ5IRM1AuqjNqN/fD4VpjmCQrx8NoH1GhQAcE9ZU6Kpm0Vt69t5PTWWUZMyrE2DLt1Col5OZo7/sDJzAJPvpPJ4WuayZRHDrTpg+Dze3Gi/QB4WFghjpMNYy0TwdhGxniZkoC6jrJkqNjcLHiytQtNmxogKyK0sAZ1B04bZY7OrrVRz073UDBD5f2zb0iKTVc4v+OKogNNHR161YMFm/TyNguuBoIATv8oDNSguT/oDJl32svPEb7+Ljqv9UanMahwjFqkavrTC5j3/Cr2tOiDRo7Uh5/QlFiMuHdcqS71oIp14WCiuTJmWcJmGeNRt/EK1xyenYoKx5ahuq0LJlZrhkaOXjBlslAgEiKVy8HbjETciP+Kr9lpCJeTAmzi5K31e8tXQJTQzF59lcyywqAtt08R31GrqnqvppmZMUxNWAgqZnUvbRASPOyKGAo2yx7OJpXxJvMCurnPR0U2GT+0+lMwrFhO8LGoj3xRNr7mPMD0gGvS8Ws+dUBFdhMQIBDFeY7ObrPhxyZLMIemH0euIBWmDEuEppPbzA3t+krH7ooYAh+L+niXdQVd3OZI3zOSE4qzcQvgaV4Lxgxzhfdc/SkY9e16I0+YgUx+AkwZlgjxKNltktCE3tLXtZ22ayyVfuDiM/zWmRoj/uemC0jPzsPuuf2KvZ6Zu8dg8cBN0uODS06XqsFZvx3VYxkfIaswGfEmmtLWf4Z2smsSyvraSpuuo9vg/E6ZmsGZLdfQ449gpCVmUvrpu7T5r0ilaqQh6Pij4I5fFfLv1JxtAm6hGH5t2PTfeAxtswpda85D49ZVMGNVH70V2lgX2BnVj62Hg6k5zncagkOfX+s0fky1hojnUHMzPCyscKBNb6x5fR8Xoz+jg1dlfBmk3a7Q+/6Tsfr1fcwLvY6I7HTUtHPBxiDd/naLw8GoB5jk377U3q8kCX8fj5kDFHca6gVVBo1e9NyCbcsuQiwmsO3MBADAy0fhuHH2lfT4yLbbCP+QgEO3Zqqc44+em3HqqWLhuG/9ZysYl1yRAANuHVHoq4qWrn5YVK/sVUq05Vv/2fA9tkwhQ+x9RhJG3Vefj1Ucyisg6oED/z2FJdsUZqZkHFvLxooG8x9jW8PUhIWZs07g/OlJCu36hEkzRk+PJXA0IZNMnEwq4mnaMalhCwA2Rh5o40z+sa7Okf2hpPNiwWbZo6s7+Ye5I2IQLiWuwKTKZPZyQ7u+eJCyF8YMc4oRXXhed7MaeJlxRvqeFxOW47cKW2FvTFYWOyGciUhOKHwtZJUa4/LeYpAPaXAJxLp/SepKnkAWmmNvVrQqhnZWZnjxST8yPI071Ya9my3SEmQxttnpubCyK73S9IUrvREEARqNRklOLAqNO9VWOFfa11aadP29DS7suiVNBLx7KhQ9/gjG44uqSxCXo5zC4UDFNXyd3GzQZUBjXDj6BPevvMObp5HYemYi7JyKX7ymR4Wq6FFB5uUeW10ms1k43OJeCDWuVUJvP8Vt+ErW9lgf2AXrAxUNYU3zTq8dhOm1gzQvXo8sfH8aCfkZqGmjXSVZQ2f3ios4t1+5ytX4RbrlzBQO0Vi2i1p1NOS3pgj5TfZdPX/DQEq7shAPZYa0hOUNOmLWs6Kp7wyrXN9gFTzUsSuoD0beP1HWyzBIDDoB8erBCejUqhpaNq6k1JAGgNo1PeFf2aXEDWkJEkMaAKpbByO5IJzS3stTJlVnxZJtIZ2Jn4/ffGRP30N9tkMg1j7mTTKvv2VzxOfLtrMFYq7UkAaA3l4rcCWRWvFqoI8slpRFp0rQ6RO+KB1PE2RhOWyjAJCpO7pz//U32LBN9bIuBpOBgx+pIu99vMZjxTDt4y4lEAShkPimDX8fo8bF7Zl3AtFh8fh3tSwZpd/0zoWHaYTBZMDTn6q72cdrvEIynjboswx3SeFRyQULT8j0yD8/jwQvn49dctUmp24dURZL++koCUWRcfO64sqn5bjyaTmatKmCQS2W4+rJ4j0w6oMdH0LRwu3nD4v4u3oIdjYcib2NRmvubCB08Jsh/elYcSbl+L/d9yAUKkrFNWpdFU7uRVfeKA36+tbCl75/4q9arbQeY8Zk4U3PqZhXp+1PqcLSys0P3/rPVghl0Zb5ddtqHS8tYdJr8iGn/9MpOBV/Fdsjj2kYUTYYtGf69cc4zP3nPHw87bF5EdVb+z1ZUU7N2UlRkk2fpPGicSp2DqyNnBFg2QrmTGUKHbIvKPnvKo4gHcYMWSlyY4YFWHRdMniVf/HRaQzcTd5JOVfNql2hkSUjw3UjKgAsuhUYdDMUCBUr/DVyO612/LUnn7H5xAMkZ+Riy0mZd8KIycDvvZpiQLD+YqMYTAZGLumL3XNl+rR3Tj7F3f9Cse7mPAQ0UC1plZmcjYNLT0uLrrQd2AzTd2ifeAEAjTpSPcgn11/G2wdUpZRhC3qjKOx6sUyh8mFXh1EI7F4fPSd2UHttd089xaElZ6ShJ+oqCxoKDTvUohwfW30B/AJZPGLwkJL3Fna+vQ5x+Rl429kwM8v1jWQnRcKrx+FqepNMWhSC3Kx8bFl8Du17Ky//zlGi3qBPmv63DWICeNd/subOPzE8zg4YWyj3yGsDIU4Dja6drGNx0OaBfd/dWXB21179qixh0RkYHdAIowMaIT4vG9vCHuNeYiRyBDzwREI4m7ER5FwBowIawdOi6FKv3/rP1st69TXP0dakV58AcCLyDS7FfsKHjO/gigRg0GhwMLWAv5Uj2rhXgq+lHWrZqQ/1VEcil5Q77ePRET3c2qLPk0n43dfwtNUN2pj+npqDS/tJWZQBE/bi6Kbh0rb5C89g59ahpbqeQ1HjAQC/e5FxUXnCTHXdKdSw6YBP2bcRYEU+xYZl31LwTDNoLIgI3SRnxIQILZyUeyl8jy/FWN0kMBWIz8uGu7nqhxSBOBsCseKDTWtvzTGNwY39EdzYX2nMdEnQe3JHJMek4cIumZQRISYwuZXyAiD6pn67Gnh+/Z30+OtLmZSWhXXxklCu5uxHe8uhlHMPzj4vdhiJodJpREtc2kNm6x9bJSu64ldTP9vfiz50xfxqyou5/D/SqeoczPynL0xMjfDpTSxO7r6n0KdDwCx06NMAge2rw8iIiY+vovHoxkeMmK5avu3N00jcOv8ado6W+PY5CSFDm+l13Y96jtXrfGVBTkozgBDDwu4w6MwKEPIeIz9rMkws/4SRaU/kZY6FgHsRvPxjsHS8i6ykCjCzWgVe3m6wHa4iN7UDzG13gc5wBwBw0vsDoMPCjvwey03tCEKcDUunRz+OZf35+SfA42wHIc6CpfMrZCX5wtisL0SCcFjY6z9O9uiT+bBx+DlD1NzNrbBUSWGXn50aU9dJX79bSy2YQgPpoe/rWwslRaBDXWyJOII//EgD3pJpoWFE2WDQ+wxVK8nCJBKTqZn77dsVr+R1UTBjWkEkV378WpL2gfF1bUNwP3Wv9PhB6l4waVRNU2sjF3AEihnN6jCmmyORS828zxYoeolLE3+7+aDTDFM3c/y6IWDoKSlKVzoOa6GyrXW/JsWam0anYdTSfmV2baVN1zFtlJ7voOYeF5cDkQ9R//JC/P32DFiFVB/CshMx49Vx1L20ALNfn6K01bw4D0ncbARdW4Y+97fgSsI7SvuCd2fR/tYaBF5bhrvJhldOfPCENiAIAiun/4uFfxzEiV13MW6e8uJAV048w+zhezB90A7sW0smQqsykD1/yJ6t/vMEZg3bjV0r9VNM61dDLIyBpdNj5GeThb8YrEqwdHoGbjZZqdfchgxXs3S8Sw4gBBALv8HCjoxtZTtcoczHNGoMppEsp4btcBkW9sfljmX9udl/w8x2Gyydnv6Ymw9e3qFiecFVMXZ+95/WkC6n5Ojv2Rlvs2Sfi5XZPmp6lx00A4mTVLqIdoM24u/JnRAWngRvdzu0DQwo7XUpEJZ9C7e+b4E50waDfDZh45ceUvUMUg9apqSxO3KoVDMaANJ4MTgZSya19PRYSom/BgACYjxPP4VHqQfhZFIRA7zXKZ238PHD1P34xnmGdF4snE0ro7PrX2CzHOB7fCmsjfPxd+0B6OpVFSPuH0dETiq2NO2JajYu6HxtNzgCHiZVC0IP7+rwP7kCjqYWuN+Z9MB3vrYbbd0qYVK10k2y0Ybgegtw7cWCIo8/v+Mm/l19AelJWZo7yzFySV+06d8UNkUMKdq/8BSO/XNB4bw+wyvO77iJLdMO6Txu5JK+6D25o+aOgEJYSVmEhxRegz7XUdgz/SDlC7Z8uY1/A8dCIBah3uUFAIC3nRfjW24Kxj07iL2NR8LVzBrx+ZnodW8znnYgk5dqXpyHJg5+2NbwN1xLfI+Zr05Iw0MaX12Mg01HoyKbLA4y8sleDKnQFEFOlfVyHeX8/GQlesDaNQ7Z36vAyjkMOclNYOn0WHpevo/ktaXTE6knGgDEonjpsUgYAQBgMP2Uthc+JsS54GQMBNv+PLISSXWtwvOr4/7ltwi9FYbIsARw83jISMkFy4gJnwAXtOpWB7WbVoSrV8mHmJRTNNR5pn9y9Br/atDGdDnFw/f4UkT2nSP9t9G5DaDTaGDQaHjQZQJ+u3cU+UIBXqXFU/pJ+JabDpFYjIpWqksulxXFNableXbtLa4euI+w0HAUcHgQCISwdbKCp78rGnaoBc/KrjppPxsKXE4B3j/6Ir227LRcmFuawtTCRHptwYOCYGxmpHkyA+TE2kvYM1+WWe7bzg5eSxMR7DwS17/vQYEoD4O8F6GCRS28zbqN8wkb4c9uBIBAeO5LzK4q8yAv+tAVdW3bI5LzCgRBIFuQSjGmg2+txpnmE2H2o0JegyuLwBMJ8LbzYnS+vQ7HAseCzZLtxtS8OE9qMNe8OA9vOi+S5i50ur0Wl1pNVegHkEUJWlxfgfvB+oltLOfnJyvRA3SmF8xt94PB9AM/7zB4eXsgFqfByplMRi/I3QAB9yzYjncKGdNi5KZ2AAg+aHRbWNj/B076AAAELOxkiVzZ36vCyvkjpb+53QHkZ06DSBgBOsMebIcbRTKmy4oaU9dheKv6mNxZv6FDPzP3w6IwfvdZnYzicmNaOww6Zroc/dLatSKW1O+IyJw0AMCUas1xLf4LXqXFK+1/Pf4LWHSGQRrTEmb9cQjLtwzGwun/4u/V/bBs9inMXtYLALB/6y30GtwUFmwTqfE9oMMaHL0yDbevvEOrDjXwe/9t2H5sLBoE1yzjK9E/phYmaBBcE+vnncaxiA3SBLIOPlNx6IxuxRC0oYPPVFyJ0hz6pG0/TcjrTQOA5+IE/BlAblfXsmmDNZ8Ho4IFGct3Ln49QtynoZo1Wf3sfdZdXE3aifYuo3EydgX6e81HRTZZbCSJG4ldkdQvjXQeR2pIA4C9sQUS8smciZSCHIohDQCmDOoDinwSsPxrBo2ONWFXKX27edTR8g6U8/+CpaNcgrb5IBiZD6K0m7AnwYRNKlpJPNQkdLAdrlH6WtgdVZifNKQV+xeOi6bOXc7PxroLD8p6Cb8sBh0zzZXL0G/df30ZruTnROJllvy7tH5H0AD4WZJbarXs3PBnzVYK/ST8HtAEIyo3RGGiU0LwNbEOEjNmlODqScLi3KQ/yvjykawe+O5VDADg1VOZxnWH7nWl1bAkpKfmAgC8fsRrbj/28ycoqWPWoG3ITM3FaCWleiXtc4bsQGYaeV+S4zOQLCf916XSDPzWjPScnj/wAOM7r5G2Xz/5DGParcSABn9L+49uswKDGi0AAGSm5WJo4BKEvycf1uIikjGiBbXQQXEoLFHoauaHVB75ZZ9SEIM8oaxKnhHdVGpIA0B16xZ4lXkdAPA195nUkAYAF1NF9ZNAx8p4nBohPZYY0gAQ4lkPlxLeUvpLSkVrQkSIMa1Ke4WfcsqR8P9owJ66/ArNQmRypsOnHaQca+L8c90reP7qnH8ehshk3XKyytEegzSm7zz5ijtPvuL+s3DcefIVtx59hqOOJWfLKRlE4hzk80IhFCUjK0/Rw1Ha+P+o4lanAakhW6Oet1bjLpx8DoIgEPstVXPnn5jlh8mHhV23/lLaXqORH6o1qIDtC88obRcKRDjwkIz97fpbIDZflFWI27HoLGZtHiJtB4CdN//C6HndAQDbF57B/gdzsW4mqQG9fdFZ7Lmrn/CFiLcxlGN3P2e0cBqIw9Hz8TnnKY7GLASDpn7jTRfJyG4etbH5M+kJ54mpijuDKzTBxs83pAZ2Qn4mjOnabfpZME3wJjOWci4+X3uVoHLKKUvSOflosmgbJh2+gORsDqXt2LnnyMjKVzn22DnVSkO9OlJ3Z/auGaLTup5+jdXc6f+M8ntSshhkmEfLxpVAEEABTwBTExYAoHVT/zJeVTkAkJ1P1Y4Wi3NBp5f+g44kXnrZ5sEAgDkrSI3m+atkeuROrtYK/SX/Tp5DVjzzrGC4ISylQbMONQGCwJk9pNQZQQAFXO2qZP73fhnycgswo+8WrD8jK5pUuaYnAODVgy8AgK1XyJCSz69jFCcpIuMDZd5wC2tzbHm0CCZmxqCBBn/LRvC3bETpzxdz8T7rLqpbtwAAvMu6g5rWZAWyiuz6iOS8gq8F+QWexlP0BLZw8kcUJxX1Li9AZ/daGODTGEejngAA3MxssLXBEGz5cgvXEj+gjUsVPOv4t8IcynjUfg42f7mJZe8vIoqTiqrWblhRu2h64+WUU9r02ngEj+eTD+wtl+3Cndmk/v681Rdw5/EXnLn6Bie2jUJKei5G/3kEFTztsXZ+L2n7hZvvcXTTcLz6EIslG65gzKBABGuRn5KUkg0XRysMmrgPhzcOg0AkwrU3XxGelIbLrz4jOYs07Pfefo69t5Ub7erifzkFfOy++UzpWAsTI9xfPBZMhmZfZP91R/ExLlljP3XrIQigzcJdSM3hKLRV83TC0ckDVM75JTEVl199ptwTgBoHrc0a5Pnr8BVcfqWoOuRuZ4U/u7dA86rqiyOdfx6GDZceFel6JNSYug71/dyxZxz5WTnj4CVce/NVoZ+HnTUuzRmmcL4kMEhjGiALnkgM6XIMB2uznvieKQsHKQtD+lcjLM4NNhaD4GKjPBRDXxBiAuM7rwEAzOizGf+cGI/tC05DTBBSg3dar40YMKEdvOVkKSXM7LcFeTlcCAQiLNozEmtn/ou4iGRYq9g12nnzLwxqtAAhI1siZGRzrP1vIka2XK5QxlpXzu+8CUIsy1k+8OEfmJiTlT1zBGlY9KErmDQjWBs54ne/TaDTGOjjORv/xf2DLzmhIEDgS24o5lYlvfF9PGfJJSC+VumxHuYbiGG+gdLjP6vKlE982Y5YVrsXltXupTCucGGXi62oX1jjK7fB+MrKpf7KKceQ+feP/mi0cCua+HnhxASZEbR4ehc0C/mCDQv7AACGTN6Pq4cmICYhg9IuqR1hamIEZ0dLLN5wWStjeuXW61i/oDfmT+kEAKg7Y6OGEdrzPCIeI7bKYsWNWUxUdLFDeGI6eEIhOAV81JmxARdnDYOng+pCLLWnb4BILAaNBswOaQVnaza+Z+Vi2enbKKz7YG2uvNpv1xX7EZ0i26lytbGEpZkxMjhcpGRz8CE2GTWmrkNwrUr4Z0gnhfG9Vx/W8erV03HpXsSnk3UlLEyM4O1oi7D4ZIjFBOLTszFhzzlsGdUdgQHK5eu0vZ63a6ZAU4HW11GJSMzMwaD1/yItNw8AQKfRQKfTIBSJAQCzQlrq4aq146dR84iITsWCdRfh7+eMuRN+PWH0cpQjHytdxSOhDFdSMuRyryIubUSpGNM/O0K+EF0cRkH844MSIMuL7361AgCw9GNPzKn6n7RNRAiw8etoTKm8r9TXWpJ47V0FAJheJxATajUGQH6Atj+zD58zVYctLW8ajAGVi5Zomyfgo/3Z/YjNVS0l+UfNRphZV72MpmTtTDodkUNVJ8H67PsHYrnvplOdBqC+k3L1iKYndiCeQ37BO5pZ4Hm/cUr7VTgqi9f/NmA2InPS0fbiDkqfbwNkYUjVT65GnkAW++5raYcbnVXrKwvEIkx/cgF3EyORK1C9u9OzQnWMr9oMXmz15bIl6w3xqY7VjbugQCTEjrAn2PBeeRJZrwo1sKpRZ5Xzdb6yB2GZpJc0rO9MmDC086VxhQJUPfEPACDAxhGXOoyUtrVctguBlb3RuoovfBxt4WknMy7bDNiAVbN7oE41T8xbfQGLp3fB/pNPMLR3Y2n7zaPkjlaHIZtx5eB4NAtZjYenyd8L+deFjx89j8SdJ18xd6JyW0DiedVVzYMggJrTZF5bZUbd6nP3cfDeSwCqPblXX3/BzEOXVfaRrM/UiIXQFeOVzrHs9G38+5DMxejXrCZmhyiWLe+z5jA+J5B/8yemDYS/m6PKayuqKkdhL/amEd0UvM9JmbkIXrxb7fy6XA+dTsO/UwaovJ7Ca7q/eCyszXWubaFXNQ+DjJmWMG/1eSzeSP5Cjpt7DEtmdEXjOoYp2F1OOUUhOWtpWS/BIAm2+E3hp5PtCIohDUBqSANQiJH+mP0QTibepbHcMuF4OFn85UN6Mrz3rlJrSAPArEfXUOWQ7oncv98+iyqH1qs1pAFgy9un8Nq7Ctm8ArX9AEAoFqttFxdy8uz6oDq+VmJIA8BALR8WxAShYEgDQO1Ta8ETCRF0bgvFkAaAyJx0lYbs+eiPqPzvSlyICVNrSAPAf9/eo+WFbdj68bFWaz0X/QGxnExUOb5K5fsDwKlv7+B3bLnK9iM/SkADwNj7p1T2K8zER2elrw+0pJZxPjquH6LTMvEu/jsy8qil4W8enYQ61ciQr8XTybA6iSEtaZdw5SBpUMobz/KvCx83re+L2ERqArI+GLWNvC8WJka4u2iMUu/o9G5BMDMmd81nHFReaGjrNTIErFdj5cXlejcmSxNz+QKl7QCkhqeFiZFSwxMATkyTqbr0W1vyOUwN/DyUhnG42LBhxzZTO1ZyPQ+XjtV4PWIxodX1eDva4PnKCUUxpPWOQRvTcyZ0wKw/yMz2fC4fZqZGqFqp6DXeyynHkBCIEsAXfivrZfy0tBsUSDnmi7m4kLAJ91OOY3vEBJyNX4dg55EqRv/8xOVmI4fPw5Br2pd1zhPwEZ2jfYJjNq8AV6IVYxHV0ffKv8go4GruqAOvUhK16lfd3lmrfs9Tybj4du6VUMlaljeRzS/A/i8vEJ+XDSadjrbulSjjDn59qXS+Tl6KoQlmTBaaOfugk2cAatkpfm+tfntXq7WKCAKjCxm/te3d0N7DHxYsY8p5MUEghasYiwoAVkYyg+Ph9yit3juLz8W9JJlCkr2JOaU9eNVeLAxpgwltm6CWp2JoWEnxIDQCtaroX+f6WQT5e9Gxjj9sLVQbh+1rk0WVbrwLR2pOnkJ7Ri75++9iozwEzslafUnsrDzZA2mPhtXUL/oHhR9AS4I+TWuobKvhpfr/X/56LE21M3y1uZ4RrevDmGUY0cqGsQoVLNl4BcbGTFhakDc/PTOvPI66nF+GlCz9ycQZAtVmrMOHf8jtvY4r9+HynyWX+DFicR/0mUKNEZQvshLk2LfwkF+SJie2I5dPekKDvSpia8tuYNJlPpKIrHS0Ob2HEkfX/NQubG7ZFV181Cd1j79zHheiqIlG21t1R3N3H5gxZZ/Dd+K/YcPrR3idmgQA+JSRgtpHNyFm+EyFOZ3MLJCcr9zYk/A2LUnhXCpX0WBRRmsPRVlDZfS/eRjh/WeB8cP12OjMRqkRuvLNbRjRGfjcj6xWezn2E8Y/JOPrM3nK1SkYNBocTMzxd712aOteCSy68ryAyY/P4Xz0R+nxs5RYNHD01Ljer1mpMGOysLlZCFq4Kl7jlMfncS76AwCg9cXteNJ9goKhDQBu5lZIyMuGSEvD6/f7/0l3EdhK5nu9ZALexCRh4ZmTeBEVjw/LS6eoR2BDPwQ29NPcsYhM6RKotn161yCcfvoBYjGBnTdCMacn1dMq+RPMK1DueeYUqN+92H3z2Y95aBrDVGp4ueBdjOLfTEnQrmYllW0+jra4g0ilbfLXowldrqdb/aqU401nH2JC97Ip0mPYxvSMrtLXE4a1xKpt1xETn45ty6jZnpK4WkuzLnC32w4ASMvZgJTsVUpmpaOi61OwGMp1iwsjmdvGfCBcbGXzffveBgWCT0rHWJi0gqeD5nLOBMFDRFJTCETKf3Ecrf6EveVErdYpoYD/AVHJnUBAqLIPg24NN7vNsDDRHJyvSt9ZQlHjmIWiFIQn1le6Tjv2ODhZz1EySjMZubuQnruj2PdUci+zMoYAACAASURBVN2S6yOIAnxNrA2ROEehL43GhJVZT7jaaipEQoAvjEZW3nFk5R2HUJQibcnkHEYmR3WyyM8WL15cQzpkfDBe3PyA/Jx8ZCRnw97VBnVbV8OQuSGwdVad9PP/hsSQvtZjGPxtFJVp/KztED18Jg59fo25j29Iz4+/c16tMZ3J41IMaXUxzi3dK6ClewWcjQzDpHsXpefbn92Hq92pvwcD/Wth7SuyAMnjpBg0cfFSmG/7ux9fvDSaRu9UlA5e9sIw5Pbw59Rpg0ly4QzbgnpKX3f0DACgXDpSntCQSRr7rG/SjWJMb3j/gBJ+oY4PfVTr+q9r0lVqTOcJ+Fj77j7m122r0O/fNoMQeG4LAGDJq5uYW0d94uuzFJmc2p4WfRTaGXQ66vq4Yf/oX0uBxtxYfVVYCxPZg8Xjz4oqRSNaN8Ca8/ex/84LpcbwgbvKdzgk3A0jjVKxmNBrcmVZIX89qpREisOA5UdQ0dUeC38L1vvc2mLQYR5/Lj+DZj1Xo1nP1QjqtQZ/jQtWMKTlycm/AJE4G+GJDVQY0gAgRnhiA4TFeei0lnz+C3I0kY+wODeVhjQAWJn30Djfp3gvfIqvoNLoA4CU7JUIi/PUWs85NnUgviUHqzWkAUAkzkJs6iC1fUqSnPyL+JpYW+U603O34nOCP/J5L3Sa91O8F75nLdDqnmqLmOCCL4zBp3hfpYY0ABCEEFl5xzX+ToXFuSMiqRnScjZRDGl90L7GXKxfcBbbVl7C/o03KG15nAJM6LdVp/mGddJcoVDSZ/Su0wpt1WbIPjDDv5OFAqJTScPn4qvPePglGiFryQfOlGwOXkcnotnf26T9hy3pi10vluHI1/X4486fGHN2IiZvHl5uSCuhi4+/UkNansH+tXWas+kJajyxumRBCd19q4AuZ6B+ylCM4ZaPaT4TqVhYIzY3C5ejSUnFLj7+qGRjL217lqxYqfV0xEeFc9rgYUH9PWrsJDPq7U3M0dK15LyeQS6ymNNPmdp9DgysqLkqZnVb2Tb7rYRwpX3czK2kr/d+foY7iRFK+wFAeHYa5bieA/XzLZ2Tj+BVe5GQmYNnkXFotFC3z5hfhcRMxe+F31rUBUCGKgTN24ZnEXGITcvCy8gEBM3bLlXzWDZQeYGmhHTl3zU/KyV1PYnpOUhMz8H6sd3QtKo3Esvwvhm0Z7p/13pYOUuzYSpPeFJDiMW5YDKc4Ot8Awy6nbTte+Y8ZHD2/jgSIyKpCfxctEsC4Qm+ICV7BdJyNgEAzIzrw9lmGUxYZKycSJyBjNx9SM1ZCyuzELVzfYrzohiSHvb7wTaVeRHERD6iU0JQwH8PQITEjBkwNWoAY5bqD/gCQRg4BXd/HNFQwfkaTFjULZAc7mVwuHeQlXcUFibNFeZQhsQjKhbngieMAF8QiYQMzR4YVUR+bw6eQPYBbsseAWfrRdJjvjAG3763hlici+iUblrPq+s9/RxfCT5Ol9XeUwAIT6wLkZhMcLI07QR3+20AJFu4IkQldwWX/0byLvieOQ/ONouVTQUXmxWU46RMWSEVM+OGsDLT7XddgkgkhouHLSYv6K603dzCBJv+Va5wUFTkpenexarfknOxtsDZFx/xKioRi3q3hZ+zHfxdHdCssjcA4HVMIio62yMrv0Daf+i2Ezg6gUx2kvQvRzmbW3bV3AmAq4UlEjnafdnIJ9/ZmiiX7VLGwkZtMO+J7GHuSvRXdPCWbQ3bm8pibs9HfsLKpu0pBvj298+kr/tVroHI7AypR333h+doUEjRQ96YbuupvQHsa2lHObY1lsXHVrPVLu66qFS2dsD9JDJXIouvXWz5rNqtNfbxt3HE+wzybzEhL1tlvyGV6uHgV9JRMe7BaXzqqxiOAwAj752Qvi5sSAOAnYUZLE2N4WZjCTcbSzz9W7+fMT8LrjaWSs+/WzsFLebvQAYnHyO3UmPevR1tMLdnazSoqNwB42LDRnx6NkVL+WempK7H1U5279vVq6y3eYuCQXumra3UZ4cqQywmyyL7uTykGNIA4GyzGHSabE6+ULciEmk55PaYMcsP3o5npYY0ADDotnCwmqbROBeLcylGn6vtaorRBwB0mhkqOF2hnEtIV1/2OjtP9sHnartWwZAGAEvTjnC1/QfejqdgY6HbNjydzoapUW1YmSvq6OqCvCFNp5lRDGkAMGJ6wdf5jk5zyt9TGs1Yq3sqJvI03lMAUkOaTjODu/1OyAxpAGDA2/EcpX+W3P9DYWwsBlN+5DFmVVRoV9VXnimDd6JL3QVIistA+xpz0b7GXEr7jOF70L7GXKWe5tjIFPRvtUI6rn2Nubh3lVSIYDIZSEnKQu/ApRjXezNl3D9zTqFbw4XS9xQkqI9nNTc2Rvd6VXHrA/l//+/jtxCJxdLSti7Wljj7/COl//yesu1nSf9yioeLmXaa8JxCKhZBbtorKNUolAD4JlX1g1aBSKiQDPlCzvtczc4ZNe1l3taXSpIQ5ZU8tE0+BABzJnUbX96gZ7NKVhmAQdP9a1c+Rl0VLLl51YXH9PaV7Q7wRKp3MeM4MvWWnhWUq1J42JbvFFlbqP59cfth7Fmbm4BOp8GebY4BgbVw7s+hKg1psj/5ACtJZPzZ+dWuRxkG7Zn+ffZRTBjaEmam5Adfy8aqg9/l8XG6RDGa5fF3D6fEAWdw9sPWYqiWKxLDmFUZvs63VfYwYirGAMrzJVH2QWbHHg1r8/4qetIQ4P4Nn+LJLcECgeKWqDzyRpy1uWJsmzxmxo3VtpcUmXlHKMf+7sq3IllMD3jY70Fc2giNcwpFKQhPklW7C3BXp46h2z3VZq00GhNudpuQkD4BACAm1CdX6Zt1h0YDIEMu9l2aqtD+z94R0vbCjO6xEVffLQEAfHobiwObb6F5ezJbOy4qFRsWnsPJB3Nw7+p7zBi2G//sI5UxZizthRlLeym8pyT5sPBriZ3yaCH58LKgF2ko+zqRD7s1PJ1Rw9MZUzsFSvvLe6Il/eWpem6B9DWbZYKnHZWXS5eHAIH6F5fjRWftSpqfi3uLDWG3kMnPh7WRKXp41sbEAOWSTj8DjmbmmjsB2PORGl6lizZ1LQdqRv/NuAjMqq96F+xMZBim1ZHFlH7JlIUWWBoZo4Y9aVC/TUtCmoYkRG1l8QCAbaSYTCfBnFX8JHeBWIRLsZ/wMjUeWTwuYjlZyOYXIJvPRQ5fs3RgSVLVxolyHMvJhKcFVfNaRFAfXvv61lI619qBioVCfgUefY5GU39vle0PP0VLX/drqvze1Jy2DgShm6azhCHN62DmocuITE7H84h41PfTv3JJaSJ/PSVJ8F+7cG3FqBJ9D1UYtDF99eCEIo0zNVL+yy3fLtma/545R2tjmm0aDA/7vZo7qoEgyIQhK/NecLJWX3KYRqN+4GdyDsPGQnmsM41mCkD11p4hkJTxp/S1iZF6uR+2aXs4WE1DavYatf2iU7pT7qkmdLmnEmwshqhttzILQUbubnD5bzW+vyHh4CyLnwyo6YmwN7JkIxNTIyzZRl538/bVsXzm8VJfnzredpmHb5w09LizTesxX7OTwRXxkVyQAycT5VuzEo5FPcOSd5fR1rUKqlu7IVvAhYOJ4VX7rGbnpLmTjtyOo2bk97l8rMhzKdOmDvaqiGsx5MPp2ULGtDKGBNTGtAfqQ4naevpRQkg0QVdTr0FdmzriOFloeWFbqUiUFZcuXlVwIYZ0Jgy+fQz3ulJDNGY8kSWSOphof18NBSszE2TnF0gr42lLhzqVceXVF0w7cBEXZg2Dg6Xya592gLw/QVV80KVegNI+xfk1aF+7srToy5gd/+HVP0UPrZQguSdlgfz1fEvOQAUnW73OP3ffFQxtVx8NA7TPh9I3Bh3mIc/AidoZsTSa5i06RyvtPFOFcbPbVKRxEjI5B2VrsJym1RgWU/ZEWtizK4+TteyawuLcIBQlF2GFJY3s00Wb/wN7tuYYPPlQHX3fUxIanKznaZzTmKX8A9WQyUzj4PTBRzh96DEGtV2FlbtloT829hagaarnWoYw6QxUstTNkKxs5YyP3RZoNKQBYMMncvdpff0+GFGxKaZWaYP+PvWLtNaSxMlMvV5tUQjP0p/3iC8SKZwb6C9zdsgb2/IhIS7msgeXED9ZyFro9zjpa3klD/k5y4Klr26h+fmtFEO6pp0rFtUPxsFW/fGw23hE9J+FbwNmY4CfbsmgJcH6prL8CvlwDglnfyiDAMCBVqp2Tw2X4Fpk/Oz552E4/fSDht4yVg7qCADI5wnQesFOpQ9Gay/clxZb2TxSeZ6KPDWmrlP4ab1gJ37bdAKvo1Trp49oTX7eCEVidFm+X+17xKZm4Uyo+mRcyT0BoNM90ReS6+m+8oDG69l27YnG65FnybAO8HOzx6IyVPMwOM/0i3cxqFeDDJW480RWLCAmQbtqR+bGDTX3MWkCOs0UYkK3+B06rXhP6Nn5Muml8CTdQy34AtUhDFZmPZGYMQ0EQf6Rf00ks7/NjBvDy+GwVg8ZpYmFiXodT0C7ByN59H1PAcDcJFBlyJA8NJrB/SlppHYjX7TsWBM29hYIGdxE5/FCgaKh9KuQKygo8dhZfWDEUK5nXBy4QtVV2fRBcxUx2Nvfh0pfj6neQPpaPp5594cXaOhMxpqelVMDaemuWJWttOAIeNjzWbb2Fq6+2NvCsHXOaaBKD16ICUOXH4VnsuXCUObUaQ1/a9Ulqg2Vub1a4cRjcqdwwYkbWHTyJqp5OiOfz0dsahb4QpHK8ItLc4ah09J9AIBa09bDmMlERVd7hCelgSeQxZgfnaxaWQwAFvZth7+PX1falpqTh9ScPPy26TjMjFl4ulyxpPikTs3wKSEFjz/HICY1Uyopx2IwICLEEIuphv7Y4EYKc8gzt1crxKZl4unXWMo9IUAgJZuD5CxOkUJStEXf1yPPX3suI/RTDP6dMxhONvp3MGiDwVkAK7ddx8ltZMzLvNXnNfRWhE7X7HUCaGDQrSEWlW4wvDrJNm3QFI/rYb8fsalUzdJ83hN8SawFL4d/NYa/lC6GsSmi6Z4yaIa3ta8vwt7Eoog72gCA9JRcpCRmwdHVsJOQ5OOrAeBjtwVK+819fQ5vM+ORzCUVL3IFBZSxysZ9zUnGny9PI4qTBmsjM4yuFIgBPg0U+v1MGDOYFIN6bA3NDgp9IO+ZruuoXN/+VarMk6epfHppcTXui/R1gI0jdgSpDzfLK+GHFW1p4uQtrYR4NuqD1Ji+EivTF+/mrV31PUPEw84acemk111MEFoXAvGws0ZlVwd8SSR/v3hCIT7Efqf0cbW1RDVP1Ttjt99HUgxpUyNZHD5fKKIkVOfzBMjnCaQlyuXZOqoHNl56hL23n0vPCZTs9mjLykEd0Xw+WYtDl3uiL7aO6oE60zdQPP7FuR4Jfq52GNOpEf4+eA3bJ/XUPKAEMDhjWmJIA8DD/2Tapq37r9dqPINupbkTAAbDodjGra4IhdqVxC0qFiYtUMUjAdEpPZDPk0lMicW5iEomE0WMmF7wc3mEYllR/0cwGDaaOxkoe9dfx4m996XH7WvMxbBJ7dB3RBC4+XwYm7Jwct8DAEBBPh+XTz2XJiRqw9CJbTBrzH4M3bQZgd6q9WoJQoiXicGo53ZLeq5AGI/n8S3UjtMXr7rMRXRuGrIEXAx/dEBlv7YuAWjrQobrjAs9ClOGEdbUU24YiQgxxj09iocpEejgVg1dPGogrYCDpe8uY+WHa3jbRXNokKHiybaiJAJOqNkY5iz1RSyKQ56AD3OWEZLycqXnCquC+FrZITI7nZKEeCNGeVJwabP1o0zB6Xz74RrVOp6nxqptLy12t+iDRqc3IovPpehNz30uUz0qXD5cX/B5j5GdNQ2EOBN0uj3M2VNgakYaQanJTeDgJLun3xNc4ewm++7k858hK2M0xOJMsFhVYedwmTJ3VsYoFBRcx8HRVZFPP4qLLz7j7LMPYNJjsarXKZib8JHLqwRA5oXl8x4jP+8AeAU3wGC44uC4KTA1m4Jrb75i541Q9Ku/D40qREJMsGBu1gr2DjtVXlv9mZvAE5IebE2e3j5rjuBzQgrG7TqD/eMVhQPoNLIC4uTOzXDhRRgO33+Nb8kZEInFcLS0QOPKXhjWsh48HbRzaNhYmOLd2inYdu0pzj77gORsDsyMjOBuZ4V2tSoqHaOtt1qyTnXQaTS8WTMZAIp1PcrWJNltKSsMzphWxa1jk7XqRxB8zZ0gk9ArTWg0FgiC/CMryYp23o5ktS6hKBlRKd0hEMo+vPnCGITFucPT4RAsTH5eZQJl/GxVAvWJMiWP4ZPbYfjkdkr7D2i9EmeeUA0++QTEwvMpM7L7DA9Cn+FBeBC9WaFNHhqNSTGkAYBWig9zxnQmKltplk1r7kxVC2LS6QrnJNS/uAw8sRCvu8yFEV32MTqzWjCqnluAI99CMbBC6Xh09U2Qmw/FmH6QEI323topKWmLu4WVVNbuSvRX9Kqo3gM6qlo9/PXoGuWcpCS2fHx1WZDMlX2XaCN7l5hnGAU5jOgMHG49AJ2v7AEA5Ap4YLOMpV7Dfn4lt5OZmT4UTq6yME6xlkWsBIJ3yEofBUcXSbK3iNKWntIR9o63YG27C4AIdmBgbHAjjG7jjvSUDnB0IUODCHEOxUjPTB8KB+dQ0Ok7KOsJrlUJtZ16wt7pPuh00rEiFqsPOZUY0tO6Bmm8nnHtG2HinvN4H/NdY98u9aqgS70qGvtpw9jgRjqFUZQE+ryekR3Iz9qtE9XX+ChJDGOvXQXyFRCb9Vyt1Ri+ME5zJ4ghEClW0yppjFmyLySJUV2SMBlOqOjyBFU8EmDH/p3SFps6WGOlxJ+N0rinvwqjprVHn6BlOLztNjYvOY/fe25Cbk7xwp4+JA+Vvo7OXAOhXMXIB9Gyghpx2duRkicL4eLw3oPDe49n8WQcfUreOWRyZR51Q4QnJn/X5A1peXZ+fVCay9Ero6pREy03vn2i9/cY6C+TsbsVF4lUOY+zfNVDCX0r1ZC+LlxCfGDlsg1fq2MvS2h+k65+9zH4kmqPZllQRU4mb/Xbu9KwDwBY1qBjib0vQXCQx5Ep8dAZ2sVlZ2WMgb3TXbkzDEobIAaTVVmhLTNtIOydZPULaHRLgCYLqyAIDtJT2kH8I3Fffj2mZn2pbXTtlChUFXOR534Yeb8ruyn+zusKn3tJ677piYpSe8rO/SzkcnllvQTD9kzHJmZg8XTtqntJEIo0h1LwhXHSRL3SxIjpI5VP4wnCYGJUQ8MI/eFkPQ98YQxyubItvJz8c7AyK5v4IqEoGUyGfmW9Svue/sx07FUfofc+4+iOu7CyMYNHBQesOVA8fc4c3hvpa0eLbmCqyF+wN2sHAiJEZ5Kyh3Q6mehHEKSXKSpjBQA6Gno8KtZ6SoPC8dgSMvn5pbsQPVJYIeRjuv6VgWrIFWOJ52QjLEPmmaynJF5afvs2LD0FPpay8Kvq9vqXB9SFZs4+ePTDCF315g4Oteqv1EMdkZOmUKLbEDBmMMETCfE6LQFslmr9bX3CtpyD3OzF4BXcg5n5IJiYdtZqnFj0XeohVtZGUyESIBLFISVJ9XcD23IO8jhbkPK9Lqxtt1PWw7aaBW7+UaR8rwsj42awtT8KbfyQ72OT0Lam8tAJCZdekvHpTX5Ugy2naLBNS+f3Vh0GbUwv/7M7vN3tNHeUQ5uqhll5RddNLQ627NFSRY+U7H/g6XCoVN/fw343CEKIT/GkWkpK1ooyM6az8v6FvaV67Uy+MFJte2HK4p7+zCzcpLqyYlGwNJZ5COlqlFjS8q+DTpPF4IrFBbAwro6GHmScpK1ZK/jZLlI13KD4s1r7sl5CiWDKZFGSEB8nxaCJi/qCVLrQzFU217u07zgTIVPmkFfyUMaZyI9o5SFT72hRhkoeADCmSiOsfENKKT5NjkHFYyvQxNkbrVz9kCvgIZmbi+MRb6TCoHe7jkPrC9ukYSplze7mvTH49jF8yPiODxlkuEF9R9XV+fSBOfsPmLP/gEgUj9zspeDmn4CNnUQ6VvV9odMdIBZng64kN4pOd4BIxY4zg+EKW4fzKr3KkvUAQFbG2ELrYUjDQ0SieHxPcKfEcKti/52X8Ha0RUhDagiTQCTCwhM3cfnVZwhFZCLi+A66qSkJ+S+QkzEUNJoRbJxeAQDE4hRkJFUCyzgIbNvdAABO1nTwuafBMm4Ntu0und6Dz70ETtYEmLH/gonFSAB0CHgPkZsxHCzjIJhbLQad4YLcjJHgF1wHQIDO8ICN02OlY0uSOmPXSV+/2lZyiiTqMDhjWl4Ob8WWq5g4vJXOFRA1kZYj04s2My69uCFTI9nWJqfgNpIy/4KLzYpSe3+AKuFW2tX65IvlpGSv1mhMJ2bM1DinveVEpOVsBEDe058JBt0Woh/xdyKRdtKPhogkibCa037pOROmu9I+AOBhRYYcuVkOBwAQP+IeecJEGDNdUdFuaUkuV68M8S3buMOS4nm/cah2eIP0uP+V47jTcyQqWGlfbOF0xEeKRrQ6LkaRHrpgr4rwtlTueZQkId6Ki8SdePWSlqVNaMgkNDwtu1+Pv0fj8fdohX6ve02FlZEJJlQPxPp3hhHK1NRZUapwd3P1VXSLjxAAEwyGOywspyMzXVYYSySMQQH3AkxMuyArg1oF19p2O9JSWsDR+bXCjNa225Ge2hVCYQSYTD9Km439SaQlB8HRRaavLBLGgCGtWEyuB4DCevi8xzAyJo1dBsOdEh6ijJf/TMScI9dw9c0XLDh+AwuO31DZl06n4cXKiWrnK0xOWk/QmRVg60zVihYJPsHW5SsK8g5Lz1lYrwasV4PHPafTewCkcW7r8g187gVkpQTB2vEh+Nzz0vfISm0FW+dPMDbtDrbtbmQkVYTNj8RRZWNLkrIyoOUxOGNa3mAuqvEcntgAFV2fKW3Lyb9IOfa031+k9ygq8sZfJucQrM17w9SorsZxBFGgVndZLM4Fna45EUdewcTCpK0WK9Yfng4H8SVBstUmRi73OtimyhPkopI7SQ1vdThakVUVJff0S0IVeDoc0ss9LWnMTZohJ5+MHc7hXtbQ+9clPH0uxAQfpkwvVHXSzXtSVpgwWCgQCfA6Ixa1bcuu6lZJwTYyxh81G2HL26fScy3/2w0HU3N0qxCASbWbwlKuJHcqNw/XY8Kx++MLfMsmHwyr2ztrbUwLxOQDlTqvtCQJUUwQmHD3gs7X9G2A+kJR6to1jXUwMce3AbNxPvojQlNicTP+KzJ4XLhbWMHTwhp/VG2KBo6y35OJ1ZphYjX1ygea3rMwSxp0wJIGHXQaIyHQxQcPkmTx0iUd7pGeGgIB/w0YDHuwjOrDwUkW0mVtswWc3PXIyZoJO8frKJALTWQZ1YG1zTakJNX8oebhDzvH69I2Z7d4ZGWMQAH3BqWNwXCBvdNdpKe0hVAYDjrdDqbmA2HBnipdj0gYBbE4GyamHSjr4fNDkZUxBmJxNhgMe9jZ/6f22lgMBlYN6YiVgzti05VHuPb6K5KyyPwRO7YZanq5oluDKmhQ0QPGTN1NMKHgLSwsFEPyWMbNAYASBpOd2gGW9idBK4JnmEYzgViUBKZRPVjanVR4D+KHiENeznzkZc+FteNttWNLAnmPNACwmAyEbtLt4URfGJwxLc+NB5/QNjAAHX/bjKObhsPaUnPxDAAQiBLwOb4ifJ1vgcWUfYB9z/obGbm7pcdGTF+tDFB94mj1JzI5+yH6kZwVldwVLKYH3Gw3wEyu4AxP8Bm53OtIy9kEMUHGX6pTq/ic4A+ALKntYDkZRkyqt4Ev/Iao5G5STygAuNqt1WrNQlEaxEQuBMJECETUNWTnnwGL4QoWwwVMpitoan6lGHQ7sJgeEPxIEo1LGwZb9kg4Wy+U9hGJ0xH5vQ2EWmZ3A9R7KhJn6+2eljTO1ouRy70OgiCLJEQld4SPk6JRzROEw5ilPvbuZ6aO60XNnQqRwctDEpdUgxCKxXia+g0uZlZwMbVSSAqU9M0RkPdZXV9tedF5Nv56eQaDHuyFgwkbbVz8ISYIfMhKxMesRLzqMhfGRZzbUJhZNwgz6gbBe+8q6blUbh52f3yB3R9fFHv+Lj7+uBD1mXJOlb40QCYhShQ9hD90eoO9DOvvoqt3VXT1roqlaoza+LxsBJ7diqiBs5S2P0uJQwO5MIvCx8Vh16dQjApQVJl5JOdFH6mkXd/YOaiuIWFi1gMmZj2kx4VDKoyMG8mpeShibbtH6Xk63R52jsq9xOrWY8GeAgu27p5PGg2Y2LEpJnZsqvNYdbBt9yEnYzCs7M4CEIBppLoyK4NVGYQ4C5zsv2Br2kWn98nLngsrh6sQCt4DoMPYVHm1RzPLuTA2DSnS2OJS2CPd/e99JfI+2mDQn/bcAgFyOQXo27Uedh17hBljNHtSnaz/RnLWQoiJfIQnNYa5cRMwGLbgCb6AJ6DqkrraamdM6hsP+wOITpF9WAiEcYhOCQGNZgQG3QoiUWaRlTay804hO+8UTFhVwGDYgEG3h1CUiHzec0o/GphqDV8AiEhqCoEoQW2yZkI6tXITnWYKJsMFfi7K1QxcbVYjNnWg9Poycncjr+AumAxXAATyCh5CEjNnxPTSKgYeUH9P6TQTiMX5BqdewmTYw8Z8ADI4ewEAXP5bhCfWhzHLH3S6OYSiZPAEnyES5/xfy/4VZm3YDewJl3mOuCI+Rjw+KD2WL65SuC8ASt/e3nWxoKZuXzIAKe23om4P3Er6jNSCXByLov590X8RHXcagPXNO2HyPe2VArSlur2zgjGtDmUastXtNUseGhrqfjMIAK7mliqPi8vBLy+VGtPyRTRCfKrr7f3K0T8s40BY2h1HTsYA0GAEG2fVO7hiYRyyUtvC0k7mTc9IIkNg0hO9YecarfIc23Y3slPbg8EKgKmFKm+vW78W2QAAIABJREFUGJzMieBkTgTLuDHMLBeCyaqi5Vj9sffqM7SqXRFGrLIzaQ3amK5f0wuLN17GqtkhaNlvnVbGNA00+DhdkhYpyeM9VujDoFvDzW4TzIzr6X3N2mBm3AD+bp+RnLUYmXlHpOcJgg+hSHlVLwZdvYg5DUyKsVggCANU2MDGLD/4Ot/TuE6+MFpjn8KICS74QtXxjOYmzRDgEYPPCf5SrW+eIAI8AbV4h5/LQxgxffDtexsUCD5pfF/JPf2cUAWArLoUQfAhUqE9rumelgbONouRzwtFgeAjAEAgSoRAC0Wa/2emVmmLqVW0C1HSpa88qqokykMDDS8667YV/zPSw7cqevhWxbwnN3Dwk2KsqjxMOh1/1GiEHn5VKYobyhhQuSaWP78rTTej83V/AFl37zEm1GwsPa6wcQ2+TZym8zylxdaPT0AUSjyMz8uGuzmZUFf4DsgfT3h4Fq3dK8LGyBTNXcmky9Vv72F6zebS9k3NuqPDpT240mkEfI4sR9TAWWh0ehOehkyQvldhbiVQnUy6lg9v2W4l7lz/U+VxOfqHZdQQts5hlHNGpp0o/wKApZKQFFsXxUJZys6xjFvC1oUqAiD/Hnam8chIqgQ7VzLpk8c9i5y0brB1CVc6tiQZ3p4MDzsxV79J9bpg0Mb0jiMPkPVD+9ZGyxAPvjAGtuxRqOKRgMy8I8jI3QmB8DsAEcxMmsDVZhWYDGe0ar0Ct29pLlpSUh5BOp0NF9tVcLFdhRzuJWTm7gOX/xZiggcG3RLGrIpgm7aDLXuURg8yAAR4kB7czLwj4HBvgst/C4IogEjMAYvhCDPjJrBjjwJd7I/eXuNxTgu1q5L0hk4OaIwLmUuQlPEX8niPQRB8GLN8YcceB2tzWfJLBeebWs9Jp7NRxYMMIZG/pwSEoNPMdbqnul67i81KuNis1GmMhArO1yEm8pGctRC53BsQi3NAo5nCiOkJtmk7WJmXdDJQOdrQ9/xxhCbGwcvSGvcGjFTaBgDRv09XNlxvxAzXnJirjO2tirfVurhxWyxurP7BpIPPVNzAadzAaZx6uxS3vkbh0L1XODltEI4+eIPlZ+7g/Y/qZatO30OlBFv4Otlh2+ge2HE9FK0X7MK0roHoWMdfYe4n8XFwgzVmNGmGHv5ksYcKG9eoXEuXY4fwMTVFalx3OnoQHD4fkxs1QQ//Kjj24R02hj7BrGZB6Fo5ADNvXsP9mCg8HUEmyA4/fxpp+fk432+Q0uuUcOrtUphbmmq4eyTtPSqBAGkE68qDpCiMrdqYog0tX1hFEvN8pRM1aS+Zqz7RfNQ9WUzr5BrqC428fhuL5Ssvgsmk4+jB39X2BYDUtFyMnXAQu7YOxfAxe3Hq2B8I7rwGNy7PAI0GjB63H+ERyVLj++LlN9h/6BHGjmqJ1q2qYNzEQ4iKTkWXjrUw7vdfq8jYr4C1411kJtcFIebAlD1ewcAvLfouOYTjcwfj8M2XGNRGc75USWDQxvSCKTKtx9M7x2g1hpBzx9qYD4SN+UC9r0vfWJp2gqXc02Rx0HTN/ALt9LVf3fmIOi21Sx4qKiyGW4lJ2enznpYGdJpZsQzyckqe4137AgCaH92tss17u3bFpf5fqOrhhJPTSGN0QGAtLD8jK5wxOKgOFveTJSC3qu6LzvX80X7JXqXGtDmLBXdLS0y7fkVqTKvjQv/BFGPbzswMpiyWdHwdF1ec6N0PzffvRtfKARheqw5WtQmW9v+YkgIGXb/hOuMenMEAv9pg0RkQEwQ6X9kLgViEPS36wNNC/U7ZzS6jMffZVbxL/47HPf5Q2t7o9CaMDGiIkQHKEzmn1ghC24s7caPzaOz78hxr5Iz6ZQ06aqx6aGrCgrOzFcRi7WT9ho/egwunJ6Nrzw1oHlgZHz8lYu/O4Qj7lICqVdywc+tQtGwn+8yrEuCGTesGYcCQ7WjdqgpmTiNjz729il/UpBz9Q2e4wsbpZVkvA8d/eKQP3XxVZsa0QVdAHD//uM4VEHWldx+yFPLhw2Q4yOLF5zBp0mGcPv0CixafRXo6+VR/89ZHPHv+DSNHkfGtZ8+9wtlzr6TzSNoltGpdupJ32mJkwsK55B1q+9w+8QSzu5UbBfKExijKR5VjmDxNjEPQ0V3w370eLY/twZmvMm/J8qf3UG3vRnCFAlTfuwk9zhyhjOt46iBq7duM+ge34UG8dvH6vyKd/aajg89U5BWzKqYpS7WM2P67L8AXihCfToYemBsbqS0z/9vZ/3CiV78ir2Vqo6ao7ypLcDRnUd9v1ytqUmXrCr54MLR4hYwKc7XTSAypXBdf+88EnUbD5Y4jcKPzaIohLQn5KHxsb2KO7UE9KYa0fF97E3M8DZkgNaQlCY7yiY7r3t9DZE4aKhxdhsUvbyBfSIbAuZlbaVU+fOasE9i4diCqV9OuWl69OuTnZq2anmjWtBL27r8PTw877Nqr3DNvZmYE+dB4Hk9YbkiXo5G/9lxGi2nbcHR22TlPDdqY5vOFMDM1wqAeDbF/zW8l8h4SY7l5c9IT8uJlFDy97HH/wRcM/S0QycnkB/327bexevUVcDikIsDjx+F4+kQWZyRp/xV4fftjWS+hnHKKTL/zx1HL0QX9/GvAwsgIt2JksXvPkuLhZWmNZU/uoZajM14ny6QiJ968CBadjiAPb/jZ2GHIxZKTdDJ0RCKx5k46ICYIDNtC3s/fNp8AQMacd1q2D9MPapfcOKNpINod3gdrE1LOsv9/xwEAfU8dh5ggFI47HT0oPQaAcZfPw8nCQjq+MDQa0HiPzNGQyeUi6IDiLsSvyL6WfbXqN2pEcwwduRsO9qQK1uTpRwEAk6YeQVJSFuUYAMaPa41e/bdgwrg28PK0w7v3ZCjUu/dxIAgCI3/fR+lfmLETDqLvwG24fVdz3kw5/7+sGNERd9eMhZ2W4cAlAkEQhvCjlLjEDKLL8C0EQRBE8KCNqroRH2NdpT+JGTNV9pOnZavllH8PHXpEEARBzP/7NBEaGknsP/CAIAiCmDzlCEEQBLF6zRVCKBQR0dGpBEEQxK7dd4lt229L55O0F56/KASzhxKLB21WOL940GYimD2U0u/D469ExNsYYv2EfURXx9HE0OoziI9PwxXGhriNJYLZQ6U/yji+9hIxpuEcSj91Y7JSc4g/mv1NdLIbqXS9Ep5de0v0851IDKg0mfjw+Kt07YZGNvcJ8TVlHPEsxp94k9CSSOWckbY9jfYmeIIE4kVsLeJZTCUijXOOMi4qfS7xIrYW8TKuPpHFfUCZ92m0N0EQBPEmoRXxLKYSEZE6hdIemfYnERpTkfj0fVAJXl3J8yYxifBduZby0/3AkVJfR7U9qj8rquzeQOQJ+IT/rvUEQRBEg4PbdJ4n6MgulWO8tv2j5SoNm/beU4j23lMITnZ+kcYVZezPxM96nUNuHyVqn1xLBPy7kuh/8zCx/t39sl6SWiIjUwiCIIjhY/aU8UrKMWTGbviPCJyyhfiWlK7LML3asQYdM3366hv06VwXD55FwM/bQa9z3771F+XfQYPICkcLF5Dyag0akNnS69YOAABMm0qWDfb6seU0ckRzynyS9sLzlzSbph5E0rcUBA8OxJLTU3Fl/z1MbbsUKy7MRK3mAdJ+/8VvBQDk53IR4jZO6VxtBzRF2wFN0b/iZADAsfD1Kt+3o80IiEViDJ7dHSMX98G/ay6iveUwNOpQCwuOyyobtrccBgAYtbQvKlTzxOoxu5AUrVyxpKz5mjoStdwegPlD9F5QSFnlW8Ys1PUg1QxCY3xgZ94VAMCkW8LNaiK8bRdL2xp6RVHGfkjqipqutwCQiicAwBMm4H1iO1RxOY0KdisgEuciNMYHNqxt+H3lN/i522PnjNJPPqw3ci1e7J6quWMheh46pnDu/fdkRGdmwdum9JRTxtVuCO/tq0Gn0bC5bRd0rCAr/mRvavY/9s46LKqtC+PvMDN0d0mqILaiiFjYYge22N3X+ux7r90d104s7C5E7EIRQVCkRBrpnvj+ODIzhzmTzBDK73l4mHP2Pnv2Gdhz1t57rXdBk8GEqaYWAECdzv8KzCspwYJHtxGV+RPxudnILaZWgfndue/3RnKlGqolxz2HVXYXZMLBgXjuH94/TmLdM+uvIOJNJD4++YySIhasHM3QaWQ7NGzjDOeWtSVeLw4ul4tzm64R7Qd+Rn52AcztTNB+cGs0bu+Cph0bSG6kihD+OhLnNl3l3Ye6lhpcWtXBoL96K+0+stNzcHDRaby5+wFZaTlQ11JD7ab26DKqHbr6tJfcgAT2ziJ0rvusOIpr/44td3vyUKWN6VljPXmv25ZzMPyuxITG4042X6i8oYcTggM/Y9OkAzgdsU2ovqaO6KhzAzM9scel3D0RCA6bg20PlqLer79Lkw4u6GM6CS9v8zUvT68nUpguPDQJHQcT8lVHP25E6MuvmNd1rZR3WHGwOXkISeyFBuaXwaSbgkknT+CcTY/xXqsJJAPSVCUHQ2kwhTN3NrC4wnutQiP+BhEpY8Dm5kOT6QQAoKvogEZjYOK693i8izqhQ3XkbPBH/K+DeJUARTK1aUtMbUr4jc58cAN+EZ9wpMcACVcB9Q/vIClxtD51QGl9rMoc3SB7Eh1Kfjm/5uUUYtfSC4iNSML3b8kwMtND624NMX5JbzAYdKmbe3z9PW75vsC3sB8oyCuCoYkuXNs7Y8xCL+gZasvcPUX1q4aKoyuT8Jlv078lVpwnJvxz2q1A2IsvQnWjQuIQtYifWvvgx82wrSedr7cg3hYTkZWWI3T+R2QSfNdegu/aSwCAKZt9MGC2l9i2ru69iz2z+c/riRtGwvuvXmKuEObshis4suws73jatjHoN6O7mCsIRN1HXlY+3twNxpu7RCKcKZt90H9mD9BkCL4t/bsAQK9JXTBrD6Eoc2HrDRxdfhasYnKOh7ysfAQHhCI4IBSbx+9D4/Yu2PRghdTvV0rZDIi6mpWX0bhKG9MnLr7CxdtBaNuyNiYM9ZA6A+KfhIub8CSjXsvaeHq1/BnKRHF6PZEtam7nNWLr3TjkD6va5jxDupT6rapW1rJS3GyjweEW4EvKJGQVPkVT6xdQpQsmhaAJvOK/fh/vjmJ2Eiz1pkOTWRcsTiZF68LhCUWs76CBjrgM/sRi1pqpYLHJq8M3n4fh8M1XoNGAi6uJWbfrhK24uHosxq8/i7q1TBCXnIEbGyciK7cQLDYb3xLS0bKeDX6kZmHqFj8UFpfg2JJhsDQmJkixSRm8a/fOGwQA6D7vPzhaKT7Yh6FSsaEZLA6H955zXVtj/O3LMreRVVSIhNxsRXetSjKy1d9IT6a+10GNl4q87na0+KRXWjrqmNx1A+K+knU4UxIycOVoIK4cDQQAXApdBw1N6vTVt8+8wOkddyn7l5aUiTvnXuLOuZfQ0dfE0j2j0bg19XdLqZTdrLXe6DHMvdz9khZBCb1hM7rAZ5586b5rIPP08mvkZuZhrMtcZKVKN04nNpqPY+HbYekoXaKf3Iw8DDAdL7niL/bPP4F7Jx5j/zvRikx9p3UjGdMHF52S2ZgWNKQBSDSk5bmP/fNP4ELiQegZy54hOvR5BADg74Gb8fyadHbIrD0TJFeioGwGxMqkSgcg+gx0w9VDU6Gprore4/ZWdneqJLpGFZsOHQAy04Vnt1TkZuVDV44Vo8pEhaYBZ7OTMNLqjeh00YaEIMXsJNgbrkEt/fkw0uoDGk26OaoqwxJcsGFjsIT347+TSK4QuGcmr94GX39M6OWGsV5ueBfxnXd++aFb+G+BN7w9m6BZXWLF5W1EHN5FxONTFBFYp62hhiWjOmPz9L74++hdymsB4NaLMMwd0h7dWjpJ1XdZqG1kpPA2xeF6fC8WBdzFyqcP4eV3AvNbtpH62n+e+WPbm2do63sQLS3Iq1h3or/iyMd3yC4ugl/EJ9yN/koquxD+CQBwNCSIVFbVEWVIl5efKdlCBisVW+efFVmWm1UgVf9yMvOxaorkVMJfPn5XSL+k4eCaq6TjGkNasXx5G0UypLX0NNGsU0MMmOWFtgOpU6KvHrZDqrYLcguxuOc6ofMMJh0dhrRG/5k90LiDsHRs1MdYlBRJJz9bUUi6j47D20BNQ1WozvK+8sm0psanAwClIW1mawI9Yx3QBCRbLOxNUcvJUq73qkpU6ZXpQVMOYPOygZjm0x7TxPjV/CmpljMpZuAMZsVvR+oYaEHVTA9HP24UW09LVxN5WfkKe9/1Ky9j3rI+yMrIg7GpLtJSc5CcmImVC87C7+4CvHpKbPWtXX4JVx/9D/53Q6Cjp4EWraRzEeKCDRqIz9Nabw4iUqSfzetqED73LE4WilnSZTCsZ+aLjwldkVP0DjpqhDYmnU4YwZpqfEmx1RO90K4x4cPfac5ePNxO+LwP7dQUjlbGcLQyhoMlYbDuvfwMXC6QX1iMcT3doKHGwIFrzxGTlIHsvEJem4LXAsCmM4/waCchufXvsXtS37cgFjo6SMwRnmj1q1+PojaB3bENiBmj2GxpH8byU9z/06YTqaw02UrZ3wA52crcFh5C7Xa3J1Y9xzUS1jEtLfN2rhzfybT8fBhrit65i8/OhrUudVrqsivM8iYkKcsIt78BAOtPTxVaMfbdeQ8nt90BADy9HQwuh0u5rew9pSOS43/iW9gP/HN4AnQNtEjlYW+jMc97FwDCbSPyUzxqi5Ftu3P2Je6cfVnufkni0qHHuHSIL/8maRW/Btn5Xw9iZ1TPRBcXEqhdsgL9XmLj2D28/AqR76Mp65Wlr8EY0vHsvRPQc2JnkfW7qQ0D95f2dk/tUVh/eymadaZOyz5q+SCcXOXHO35y8ZVI478sL2+QNZ0Hz+8jtv7dY48Q8YavOsZg0nErn0I55TjxS/A+wl9HIuhBiMj7EEVuZh4GmBDPTktHc4z9dwjal9mdLiUjOQuJ0VJkkKsGVOmVab/9k2BnbYT9p56g7SDJused7+yugF4pH0NzfXx+I5yK89NzYb8wZcBQFT/HGrGwDxJjUnFijfjt8x5j2yMuIgGBl16TzseExsvVryE+HmAy6TA2JYyCsI/foaOrgewsIqDPztEUdo6mKCggAsds7U2kNqQB4HPSEATFN8fr2Nr4nrkFja0eSb4IgKPxNnxLm4M3cc5IzD6AWvrSZahTpZvDtdZHZBUE4G1cfbyPd0da3hWheqHRfPk2QTcMNYG/k625AXZffAq3erZoVtca7Zs6AgA6zNqLI4uHwX8HOehUrczfuJap+NTP0vBk6gTMaO2GBuZmoKuooKezEyIX8rfh2l/8D2399iM6+yfl9S+S4uB+YS8ufSOkGXteOwa7Y/zVEd8vH+B2fg+uRlVOlq2KwmnXDlz6HIZep4mERvHZ2YjPzobDdsIg63biONwO8iXc+viewqBzRPBnWn4+xl29jD6+xAMz8udPeB47gothlSN36fvmH0rXi+GzusLM2pB3fGzzLZFtzFg9CNsuzRYypAHAxdUenv34kxtp/b0V0S9RBFwL4q1K9xvbrsaQVjKiDGkAaDeoFW7kkBOD3Tkq/nv94P/Ixua07WPEGtIAcLeIHHxdauhTMWrFINLx2pE7xbYtyKqhZFGACeuGi62/ZSL/e2La9jHUhrQAstyHOHIz8+Dm1RTHwreLNKQBIi7LpZVwjFF1pEob06t23EJcwk9MGdkWT/yUm6K3KrHgv4lIT8jAlimHEPIsAi9vvcdgu5mwrWcl+WIxcDlc5P5aKS7MLxJZr99UImXwFPfl+PT8CwIvvcal3XwXAa9xHcBQZcB3wzUs7rsJAX6v4LfzDkY3WMBT7wCA0cuIoK+1Y/bh0u67+PD4M6a2XoEp7svl6r/f6ecY0Xc7ZowltF/3b7+LoNdR0BGxcnbqSCBG9BWtSFIWF3M/NLN+h5a2kahjsodUVlado7FVAO+1sVY/1De/ghY24ailvwCWelPFXlsWa/15cLUJRVPrF7DSmyVUbm9hhAFLj2LgsqNi1T2O33mNKf1aY1KfVpjSl1hZPbV8BNpM24nF/4k3Mo4vHY6uf+3HrO2XxNaTxJw2rXHFZzgi5s/Gjj7kYJzYnEw8GTQFfW6coLxWk8GEtbYe/npC9PVmnzGk8mYmVvDzGonZgdfL1ceqTgmbjYZmZrgxYhRleRGbjcN9+/OOrw0fiVMDvQEAXU8cQ2hKCtLy8wAAA8764tGYcfCqU/EPLFU1BgzE+FzOWc/XNg688V7u9xm3iJ/p9EvIdzE1ldMvTW1+0FMfp4XYMJsIeus1ygOTV5QvhXsN4jkWLv33eyk3Dz4UW35hC/n7pd90ycF9ANCyR1PSsbhdWW2BiSGbxZaqfQAkFxIq1wxBbh58QDpWxn2IY9VVxe44SiK3JFHopyKp0m4eyyVExv6uNPV0AY1Gw33fZ7jv+wwAQGeowGfZAOz+i9oQEQermIWxTRYh7UcGuFxiC6ef+RToGGihUVtnLD81g1R/6PxeeH03GDGh8Zjfne9vNWAGP9XuxpuLsHbMXrx/FIb3j/grhYK+UADQcbA7/M+/wIElhP8hTYWGCasG49Dy8zLfx4IyDybf68SqZ7/BhHKDmQUhv3bvJREVvHJ9xcvKKYKysnTd3ZzR3c1ZbB0AeHOQOKerxX+4O1ga4elewkBfN5lft1NzsnFFowH3tk4pV7/Ly4yAq3gyaAppNVoQbab4h8fvhAaD7+bDBRcFJfyH6PXhIzD68iVcGiosc8blAkf7DYCLCVmJRoWm2LTY0uDaQbR7DwDSCnBOlvyZFnX1+YZJXk6hmJrK6VepG8jnoBiUCKgWTPtHsoJMZdIvcC10mRo44U4O4prx9j+8z4iClYYRzrdZSFkGAM+6UI/TfoFrcaXdEuV0ugzSBhOa2hgjJS4NAJDzM1fq9mUJwHPzaorXt/mTr6CHIWg7gNp9o9OwNri6l79A9eVdFOo2dxDbfmJ0CunYo18LsfX9zzzjvVbWfYjC3M5UpvqK4HJMf6Fzo+q8rLD3r9LGtDx43t6F9uaOOBf1HjtbDUQXK8IIuRwbjL+DbsPbvinORweBCyCkPyE/Ntj/CIo5bIRlJsFOxwgxOen4Moi/etro8jo0N7aBDlMNb1LjMMCuMRY07ET19grjdtYRyvO9JvDlAgUl8QRZdnI66ZihysDJsC1Sv7e2niYOvBa/vePiVhunPkvevlx4aBIWHpokdH7Q7JpgnD+R9hf/w+Weo4iMdXeJLcXBt0/jfI8RmNqwFTpfPgR9NXUig931Y6TyPxXvc2cx060VmHTCn7/j8aNC/tG9Tp/Eh6nTcX/0GCz3f4CPycl4Nn4iLg4Zho7HjmJM06ZwNDSkal5p9BgmensXAHQN+PdQnrTlquoCE49f/p4V3a+UhAz8NZC/XX8raovQwoIyWBN6AcEZ0UJGrzSIMnh3uxKz7sFPhWNiSss87otedawoQ1oW7OrX4hnTybGi8xy8uhlEOh6/VrwbhSBdRrXHrpn85/btw/4ijdDpO8Yi9HkEIj/EAAAWe63FxWTx2TYX9yDLyS46NkNETeI+Qp7ws0Yq6z5Esej4dMmVKDh19AlGjm0rVd3CwhL07rQB958tAwC0MJkHZ31vud5XEfxWxnRcbgaudJ4IF31zrGzqheZXN/KM6UVvrvEM5GVNuuFqXAhWfbiD5U2642t2Kp73+guNr6zHvW7T0OYmf+tobfA9/N3UCwPsGvPO1fVbpXRjuoYafkceD+Qvj5/rTv6CH+7UBMOdmvCOb/chi+9baxOyfooOWKxqRM0h7zq8nEh8ZiMaEd9BbyYJ7yB8mEo8vIw1NbGvFz8oqY6REfzHVE4SA5s6ZgprK/JTPJaPOYDMdOlXFUWhyH4BhAE/2oNI2GRsro+jT5ZWiCE99uUOfMkhgp1LjVvB1eKdEddhqWmI3V9uoZNZIyxvwHdfKa1PtfpcHqj6Ucryj6cRnBEN0ICdzSfCTov/d9gafgUZxXl4khqGpfW90cW8idD1ZTGpJb1KkKBLhDi3ivunAknHLbpJ7kcp6lpkGcWIt8JxT4JsvLecJ1knzWp5wrck3msajSY2MLa896FnrMPTpJZ0H1TUby2fKtTxQ4+hpsaE9/BWYutFf0vBJB+yr3xlGtLAb2ZMW2npw0Wf2PahAcgt4fsFazHIW8R9bRpi+bsbWN6kO4zUtUjbqoJZ0c5GvUMhm4X/vb2m3M7XUMNvzu9uBNdARku7/AkUvnyMw1Kf/5Bbxt3C0FQX9s6WMLbQg46eJvwOSBcsrKh+CeLlOI/3Oi0pE73rLKiQoMOjrWbD4/4ikQbxncT3ON9mAQbV8kAhmyzX9qzLBrGry/Iiqt0OD5fgTOsFsNAgAp37P1mHva6TYaFB7JZc/P4CjzuvBYNGh8f9RbgS/xJ7XMW7nVnYK3ZSBACfX5ElLYfZThVRUzKSDGTtMgG1F7beEKk5/eTSK9Lx/EPiP5uKvA9FYmikjQN7HkBNjYE+A10p69y4EoQdm4jA4JuPhDNNX44ZAA26EUw1mqCZsXwr5PLwWxnTdDGrAXkscmrgrOJCWGhSZ/gTxFxTD+c6jIGBWk3CmBpqqKH6kFf4CFrqnviW4ApHS+UlcVIWXC4XswUCiAdO9MSEJb2F6uVlF8hkTCuDCUt6477fG8R+IVYPR7n/i5MvZM/opkjy2YXQZhDB2ep0poTayqWEw+YZ0gBw0n0OJr7egzOtCWEBdboqGDTCjclSwxAfMiRL2MmTUEQSGUlUCbeUx6gVg3DyX0Im7+CiU2jc3oXSd3qdgOJHt9Ed0EVCCu6Kvg9Fce7aHAztuwO7tt7B7m13cO/pMl5ZURELG/69gicB4aCp0HDvCXUeCKaKFhgqGrDR7lBBvSao0moeyuRR4he0NrWXWK+dmSP8EytGkq6GGmqoQVFoqZfGV0ivFlCVeP+MvLpGZUgDAEff4y1KAAAgAElEQVQKP2llUq+ZHQZO9MTKA3xd+rSkTLBKKvdzN1Kl1hWvDDQZZBcIbYYGkgv4Bp+BKn+VVjC7bEXDZnMq9P26+nQgHd87HkBZT/B/qduYDpR1BKno+1AkW/cQKkZcLnD/9kfe+fkzTuJJQDgA4O+1ol06XE3moKnRFDz8MUe5HS3Db7UyLY69rQej8eX1vABEFpeDsAGSM9wta9INLa9txoXoD6irZ4K0wjw8SIggBShWFpHp6bgV/hWvvn9Ham4eknJzUcRiQ1tVFVZ6ujDU0EArG2v0dHZCLX3Jq/CKZNPjp7j4KRTFLDb0NTQwvEkjTGgpnOyiLKeCgnHozTsk5+ZCS5WJDg72WNnZEzpq5UvrK47YjEycCf6Ip9GxyCwsRFpePjSZTFjr66GVTS3UNzNFXxdnyQ1VAldCP+NW+BeEp6YiOTcPDBUVmGhpoZGFGdra26GhuRmcTRSfIry6EpuRicuhYQj6kYjI9J8oYrGQW1QEA00NGGlqwsnEGNZ6enC3qQV321pK70/pGI7JyMCnpGTeGFalq0BPXR21jYzkHsMJ6VOQX/gYduaBkitXQQ6u5mcQHDpDtM5v4q/Asspi1dGJAAALWyNMXNqXpzHdu27FuHuIgk6rOmtl+SyyFGtOSQHMNPR5xypVZF1P11Cb5ysMAPdKypcFUxJmtuTv5mv77mHGznGkc/FfyEnAGrSR/Cyq6PtQJJbWhjhxYTrmzziFjauvQVWNge0bbiE3l1DqOX5+OiytROdFMNcg7IwhjvcrpL+l/FbG9IPu5OhWQYO3s6UTgvsT/jXLmnSjvK60ftl2Xvcha1yHBPKl4LqoeONU1F6Y2ZGlqKjoouKN+5wLEuuJ4kXsd8y5fgvp+eJ1H7MKC5FVSPzjPY2JxeZAQiKHSafDy6kOtvSSX0mj9sZtpOM2drY4NpgvAXUzPAKzr5ETHWQXFWF9QCDWBwRic8/ulBnxYjIy0fkgWZ0ks4CNK6GfcSX0M8y0tfFs2kS5+12Ww2/e4djb95QZ+0r7HJacgrBkQo5o3o3bAIA13TqjfwMXqNIVm3my7OfqaGSIu+NHU9addPEq/L9FUZaxORzEZ2UhPisLt8LJOyqzPNwxy0N8YIcohpw+h3c/pMvsWBbBxC0VTTGbjeFnLuBDgnjN0bS8fKTl5SMilTDM9r7g+yhqMJlo72CH9T26Qlu1fPJ8L2K/40Z4BM4Fh4itV8DhoKAkF0k5uaQxDAB9XZylGsOWRvsBACWsWJn6yGDQwfoVpFWZK1zfI/mZ0Zp6iNbJFsw0WNkMmNAevUZ5oK8z4cM8uOky7Lw6F+Y20gfLyYKdlini8it3MiEN6nRVJBb85PlI+7zchp3NhVWeKpu6ro54c+cD7zgxOgUW9sqVees7rRtJJi8zJRv6pvxdhWW9+cGczbs0kqrNyrgPRWJhaYDTl2Zi1KDdWL2cyH3QtoMz/reyH1RFJJUrYKdDg25E0pfWZlpUSH+BP9jNQx4WdvkXkxrPw6ZxeynLu6h4k37fPfoIw22nYMPoXbw641zmwN/3qdTv+Tw2DuMuXEbtjdsw6pyfRENaHCVsNq6GhaP2xm24GvpZ8gVS8DSG/6B22rxDyJAuy/ybd1CnjOHosfegkCFdluTcXDTfuU+k8SstEalpqL1xG9Y9CpSrraV3H8Bly06MOV++5CaS+JYunCXwVVw8am/cJtKQloSO2p+j03whJBSt9x6Ey5adEg1pSRSUlOBOxFc02b5HcmURCI5hSYa0JCSN4RLWd9JPfJqPTO1bO/Ifum8eKeZ7Qh4s7fkLFF8+ik7G8vi6/AlflIGqGgNb/Aht95zMfIxtv4an769oTrrPxeTa3dDh4VJMeUP9XCrLvq+3eUGCPwrS4XF/EU7GBPDKPe4vgsf9RUgsTMO6T17YFd4Jx74NIJWVfV223dKy0nYfdlyFA9/uoc/j1ejzeDU2NhmDWppVb8es8wiyLNs1ASNXWUzfQVbbWd6XbzwfWXYWCVH8SeU/lxZI1WZl3IcyOOk3A84ulgCAWfN7iDSkAUBNhdi5e5y4CNpMiwo1pIHfbGVa2Wy8TwSUJMeI1qkUJCM5C+293TF5M3+F8UjYdnRR8UbH4W0kXp9ZWAifcxfl66wE5t28g9jMTMzyEK+5Ki0r7/uDzZFuFYsLwg1kQfs2OP0+GMm50kULZxUWou2+Q3KvdK56GIDj7xTz4H0aEwunzTsQMX+2QtqTxNG3QVjjX74VuLGuzRTUm6qN6659yCyQnLxDVlzM5FvZabhtNynpiqKYd/MO5t28IzQefqSPh53ZPd4xDbIFnw2b2QXrZhDJoTbP80XH/s0rROqtLCNnd8O6mUQ/Dq+7jkGTPEnlrBI2+jgpTtZNkbg0t0OvUR64cZLYUejpOB+3oqTX+pcWFZoKRtp1wEi7DkJloiTvptbpgal1RO9slMraHf/mjWH2F6CqoiVUJk+7KxsMFVkm2FdFSvXJiudQD6wbxV/8urj9JiZvos5EqkhU1ZkoLiS+IwSl6M5uuCJUTxo8h3rAb9tNfA0iFl4q6j5kYeFs8anNVWg0GJnooHlLB6Sn5cK71zY0amoLOp28Brxxx4hf9QlztqeN7IntFEHNyrQSGfq/frBvYIutE/fJdb2+umIlnMqy65nisgOd/fBRciUBTr0PBgBse/JcYX0QB4fLVZghXQqbw8H5j58U2iYVZz58LLch/adwISRUKYY0AAxp1ECu67wb1ldwT8g8jCTrwOppkY0WuopsvtYe3clbyTN6bcWHZ18R9i4Gj64G4dKhx1gz7ZhcfZWpHz3I/Vg38wTycwuRm1WAyE/xmNBxHbhcLmzrSpcFr6IRTCXO5XIR9Vk+N6nKIo+VRjKka1AeHv1aSqxj62ItU5udRkhesKtM3r+NFvvz7k0U7t0KxuljT5Gakg0A+Pg+VqheVaFmZboczPNcCQBY0nMNVl9fjMWnZmOcyxwwfm1FzPNciaToFEzbJn/SBC/nukK+r6WoMRgY2bQxejo7wVpPF4aahAwSF8CzmFgE/UjATjEGMxfA2keBWOLZTu7+AcDFT6Fg/9rGdDQyxOVRw6GpysThN++w7hF18FNecTFyioqQWcg3fJZ2bI+xrs1Qwmajzb5DIl1aTgUFY2SzxpRlVOx4+gK7nov+HNQYDMxv54H+9V2gr8GfwKTl5eNscAgCoqJFugosuXMfDc3NUM9Uss+8PHxOScXyew8py+gqKuhTzxlNrSxgqKmBtNx85BQX4f7XSHxMTCbV1SvnxOzciCEiy5Jzc/Et/afSdlGk5eKnUCy+fU9yRQBt7W3hVssahpqa0FVXQ2puHqJ/ZuB2xFek5uVRXjOiqfT/c4Ks6OyJE0EfKMtKx3BdEyN4OjjwxjBA7EydePde7BgGgMmXrpFWpw20yQFM5oayBcHR6SoYPc8Lx7cQLltRYT+weKR8CwLlgU5Xwej5Xji+mehH4I0PCLxB/hwtbY2x/+5C9LD/i6qJSoXBoGP3jXn4a9BOFBeWYLrXZlz/ugkMhmLjLUTxMeMi3qWfQm3djkgq+IS0wq+Y6uQPADj2bRC0GSbQU7VCPusnfuR/wLRfZQAQ9NOX9BsAmhkSSZYOfOkONrcELvq9EJUTCGe97nA3mYzfhaEL++LsRn7w63C7afCNkc6FRl7+d2IGHp3lx0Wc33wNbQeS41s23pNN9GDALC/sn8dfpR1uNw17X68n+WP/jvhF98Ig+xsV/r40ZflyyUiV6ERVZfiZC3j9PR4AMKO1G+a0aS3T9QFR0Zjgd0Vk+RLPdhjXQrLSBiAcKCdIxII5QlrfV8PCecF7ojDV1sa10SNgrEXW8j7+7j1WPQwQqq+vro63s6QToU/OzYXH3oOUZXQaDcFzZ0CdId2csu/x0wj9FZBYFp9mTbCisydlmTRQfa6RC+cKnTfU1EDApPHQVJVuuy+nqAhjL1yGT7Mm6KNkRRJR/xsVEYCYnp8Pt93/iSxXYzAwvEkjLO0oXp9VkIyCAvx14zaeRMfCwdAA9yaMkbt/gmPYSlcXBwf1Q11j6YPSAqKiMf/GHdLkUxDBMVzCIvsXx6eNhL257DsbHDYHrx6GwnfXfcR+SYK2rgasHExh52SOrt4tUaeh8tVOSrl34TXO7rmP5PgMmFkbwNrBFDNWDYKpmKj+qkrId2s4WbyAKkO5n9+RyL4YYX8KanTJesyHvvbChDpkA2RvhCemOZH1u5+l7IGRmiOc9bqLracsujL5uy5tB7hh+TnpvltWDdlGSnwiSd1C8H0AIsHKmdh9pEyKVNw9HoCtE/9D7ab22PNqrdi6ZemmNgzcXzKPDCYd9T2cERwQKnWfqXh1MwjL+5HTwk/Z7IMBs73EXpf24yc2jduL3Mx8qe6j7OdVmeohz5NXo57+UIRlnIaH+UpxVRXqu1ZjTFcDuAASs3NgqSu/SH3QjwQMPn2OskyFRsOXBdJpMooymAY0cMFGr26UZeeCQ7D07gORbYoztsproIm6/ubYUXCSQzJuvN9lPI6KKVefqBA3SSllb//e6FqnttzvoWwqy5imUpAR5J8uHeVeVVYUihjDAOC8eQdYFLEJgmM4JrkryWc6Jqkz7MxFjz9BrsUORB/bitlhuBLTC6oquvCy8ZVcuRyUlLAxacoR/EjIQGv3Ovh7RX+lvp8kQr5bw1R3FrILHqCO+T2k5x5FQsZynoGdW/gUyVkbUcSKgoGWN3TUO5GOTXSm4VtKH9gY/QcNVcIVJiPPD2k5B1HHnB9oxgUHRyL7oZidi66WK+Gg046n4VzCKYB/0gZkFn9HTkkSijn5QgYxlZF84Et3sLhkmTsAv50xzeVysXnCftw/QT0JNbYyhApdBekJGZTpyes0c5DZmH58/gXWjNhBWTZglhembJEtkLiUTeP3ib0PDW11ZKRkITdDeEdO2vuoSsa0DCjUmK7xma4G0IByP4SbWVlCg0m9mslRwIRqbfcuIsuGNG5Y7vbl4cbnCMrzM1u3ksuQBoDDg/pjX/8+lGWSVuDlha6iguNDBlZpQ7oyEWdIHx7Uv9INaUAxYxgAXs2g3k4XHMOChjQA2JlL5/qiDK7FDhRZ1s/uhtINaQAY4bMfu3f64N7thZVuSJeir9kPNsaE64yRNtkN8Hv6NDiaXQONpgoL/ZVCx1+SPMHlliA2jS8VqqnaiGRIAwANKhhf+xqmOvkjKicQ+yI68soOfvVCN8u/McTuMCbUuQltpnTBtdpME4yrfQXTnB6Rfn43aDQaFhyeikXHqNNRp/34iZS4NEpDWl7aD3ZHv+ndKcvkNaQBSLyP7xEJlIZ0dSW9KByXovshq7hi/alrjOk/iMFyBlBJA0NFvn8lRyNDBfeEj6BWsCBTWrUoV7td6jhSnr8d8ZXyfHlZ2L4NPGxtlNJ2dUfSRLC9g53C35PFFi3Tpmzk832vnK95LqpGFra0tBxoaSkv6ZM8cAEixRsFlgZrEZ06FNaG2yiPAS6cLd/C2ZL//UajaVC0xKeL5TJoMvjftXQaeWElr0Q6hSobrZaIya2YoPGqQKcRbeE51EOmaxq2rYdh/+tHOjds5mF4DtmGh8/CeedCIhLgNXo3+k7gxyMYutVGfq/mYDmaAQC4mmoobmIHz6HbsHQT4cfdZuBmvAuJQ+fhO7B4g2j3Tar7kFWVp+x9VAdeJa8HF2zoMiv2mVkTgPgHMbdta5wK+sALFqwKDG8iXoTeRl8fcZmZYuuI4ktautA5I01NqEnpIy0OhoqK0HZ7MVs56YPHS+nP/icy4wp1oIkKjYYbY+WXgkpMagkL89dyX69M6DSaVGM4r/ARtNQ98S3BFY6WbynrPE9egZSCD7DUdEdiwSvQwA+O+5H3FE+TlsBEozFUVbQRl+uP4bX5BpxvpBtsdboCAHKK46DNtEYb8zUAgLCM4wCAEk4O77WLAV8iNCbnLp4nr4A205rkVuIb6QYDNSewOAUwUKuNuFx/tLXYgFpaHfAlyw/F7Gw0MBxHqi/YJ0HOnH0p9HrYUCKoq6iIBa/eW+DZoR50dNRx9VoQ/v17ANoIJIfp1HU9WrnVhpoaAzQaDcuX9gUAvHgZieUrL6KnVxNkZxfgcWA4/O//j/qPQAFdRQ+5hQHIyLuAOub3EZUyiPhM0nxgZ3wcmflXUVjyBYmZ/4CtOxtZ+TdIx3XNAxCe0BzGOpNhrCM68cneCE/YaLWAnqo1PmfeAptbzCtjc0vwNGUXVFW0EZJxCeYa0u0etjGdiSORfeGftBH19HqgkJ2N6NxnFbY6La/7gLTuIFQsPjkTi0/OxKen4fj0PAKBfi/xPfwHQKPByFwfBub6cO/dHL0mdYGmrvCkZtqyMzizi0g1f/DMU3TyAGYsPwtrCwPcOs5PEDf77/No51YHTy8vgP/zCHRs7URq58FTviH+8Fk4HvjOxtV7wTLfB4fNwfkt13n3UVxUAn0TXVg6mou9D3Eoyq2jpISN4wcDMGFaJ7H1/O99wrp/ruB2wGIwmOSAXnWGIfJZqXiVuhGtTBcrpF/S8Mca018jkzFp2jHMmdkVfXs3rezuVAjaqqpwt7UhJVqpbNo72Istt9DVlsuYFnWPO/v0lLktKia0bI79L98Inf+ckqpQZY/9IlxKaiC49zWS8vzV0SNkCvAri+DqM5udBDrdHD8SXWBlEQYamEhO6QoD/U1QVW2M/PxLUFExQGb2apibUiuvKBJpxzCbk4GiklCoq4p2c4nJuStkIJfyOHEeWpkuh4NuLwBARtFXPEqYBU/LnQAApoo2PMxWUbZbajhHZl8jGdGl2Ol0w/PkFZTXZhRF8Pp0/lt7vEz+F7UcOqCu3iD4RrrxjOmfReGopdVB5L2VGs4HDwfwXpeipsbAw3v8hCOzZ3ZF956bcecmke1246abmP+XF3p0F57sL13uRzKev0WlYOH/zmHjetGKN4K4WBFBZaWGsIOpH6k8v+g16lkFIzPvIlKzd4PFTiEd65v3hbPlO9I1VMGMggZuW9NZIstaGlOrTYkykMfVvkp5/nfl6MmnOO77HO3a1MW/S/th6MK+Ml0f852/qOPsSMg4fo5MwuBe5EWSkPAEdG5TDynpOWjgRCQqWbrpKhJTsrH73yFQUeGvKrdobAcA0NWRzegFABW6CoYu7CvzfQBAYkEGLDSkC/o9E/sYw2ylD/gGgCP7/eF39hXGTPIEgyF6R61j1wZY988V7Nt5HzPnkV1jOlrKpl6kKP5YN4/ajmZQU2Oia2fpNGA9u4oWq69O2OjLpjkrDeVJrW1noC+2XEdNvu3ZDQFPKM+72cim1SmKzrWpXT38QkIpz8v9PiJcSmoQjyInNEXFxKSJw8n4dfwKTGY9qP4K/mIynaCu7lkhhjQg/RjW1RwANWZ9WBkfFlmHWUZHWJNhRjp+mbIKvpFu8I10w+3vI5GYz1+tr28wGr6RbvBPmIm4XH8oCi2BzGXqDGOUcPj+nNpMa7A4BQCAgIS5aGMuW5CXINdvfMCESYfhPXQ3uvbYhOJiFq/MP+AzpSFdSscu63k/Eycfwbsgxfln1rMiVhv1tQaijvl9oeMaKpaTZ1+U6/pV8/vgTkAo4hJ+YtVOIr5jw+L+WLHlOsK+JiIk/AcAYO3Cvth26CHyC4rxPpSYzCelZsPBxhjZuYXY9F/F/u3XhZ1H3yerKcv8vj/DuFc7kFhAfCd6+i/GiBeb0e9X/eUhp7Dn600Mf74JAJBSlIV+T1bjZ3Euqf79JHLuh8f+RMZVcYa0IE8fhwudyy6Ow9lvnfHwR8UkVCvlj12ZptGAO9el0yZ94B+m5N5UHOUxfEWhiMAqUTBo8s33PqdI5wMoL/aG1LPzt/E/lPq+NfAplZori6BWs7zo6S5EUnI7mJsFIjNrBbKzN0FFhZj4qao2g6ZGX2Tn7Iauzgxk5WxBcXEwdLQnQUdb+Xq70o7hbwlNwWITeuNOtagThpRw8ssc55COB9rfhRqdesLrYuADFwMf5LGS8CFtN6JybqCDRflXhQRdTcrSxeo/PE6ch05We1HI/gkaTb7vs5lzTqJr54Y4dGA871zHLut5rw0MtJCTWwgdbWofdVncOmqo3nA45XOLbN6Q77t77xSxQ+DayBYB58n2R6tm9vA/Syjy2FkTu2qHN/Jd1W7/cgl5enE+75yne10oi8E2bbHYZTBl2aBaHhhUy4NnTJdw2DjtPh+JBT8BAKsajkSb5IXwbU2kP/d5sRV3OvwDr8d/41b7v3n12zxYiC7mfM+An+nSZUMuJStTOBfFw4Q5GOoonXqRIvljV6Zl4e27qpNlpyqiLefqcXVGlDZ1Wh51ohl5KKvZXQOZMBETpsYW5c+Ip6szF+ZmRMIhS/P3MDcLhJXFr1UTeq1fdYiHm7HhEViav6sQQ1oWTPX/gYPFKzhYUPsUE5ANhbLG9Y+8pxLfR4thDg/zVUgpCBIq43AVm0Zdg2GMlIL3yGMlwVCtntztfPmShJ5efPeXnz/JagYNG1jjxQtqF6IaavgzkOf5Q32NtI8ybR3ZAqy1KSa7DjrdkVUci08/jyOPlYTcEuqEa4rmt1iZfhcUg0NHAxEVnQoOhwtbGyP08mqMfn2aCdUt666xf/doOFGkow14HI7omFT4B3xG/I8MymsfCfjczZhzCqFhP0jnynLwyGP4nn0pto485BUXIyknF6HJKYjPykJybh6yCgtRyGIhq6AQmYWFyCosQlZhIYpYLMkNyoheNTKmpdFzLg+ikmrIQ31z6eSq/lRE7QL0cFLeao0y+Zb+kzeG84pLkJaXj6yiQt4YLmKxkVVYiCwJ/2OlSVsKiz9CXVV8PIitdhdciekDM41mSC0MhoEaP+ips9V+PElahG/Z16Cn5oCUgveopz8cjrqEr6VfdBfU0uqAInYGEvNfw91MOEFCPisZb1I3opD9E23NiZXfnJLvSC0gXBdKODmIyr4BU41m0GZaSvU5qdH1cT12EAbYyy9FOWZ0W3gP3Y3ePZsgKTkLkZHkjKFL/tcbnbqux+PAcGhrqeGBfyge3iNWo7dvHYGOXdajR/dGYDBUEBz8Hd7eLdGzR+VLMNagWG7e+VjZXag0zsQ+xtufX3Gl7TJwuFyMe70dLA4bG5uMw9qw88hlFfCOqZjg2BUjX2zGKff5ONVqHvo9WY1jrcQHgrq518a92x9RVMSCmppo87SkhAj2b+Eu7AbZ2IiIRdAzFI7VUCbVPmlL5x6bwGYTqgq2NkZQUVFBdAyxYkVltH4IjsP3+J/Izi7AoaOBIo3pw8f4abBP+RI+UyOHu5PqjB/DT8PN5XLRsdtGzJreBf37ChvxAGGM6+pq4KrfLMpyaUjPz8eKew/xPPY7coqExfPlpTxJUDrVdsR/A8QHysmb0GPGlRu480VYck7Sdco2msUhT5ISqv52dHTAgYH8IJFXsfZws+XvkvzI2g26ihbMdcYis8AfX1ImQVfdHXQVHfzMv82ry+EW4k1cfRhp9UIJOxXZhS9Q12Q/DDS78do10uqNrIKnMNTyQjErEU6mov1sZbkHQHlJWzr8dwTxWVlC52+N8ylX8GFFcC44BOsDnlTKGK7uvE/fhc8Zp0SqeFRnHgZ8xuXrQYj/kQEWiw0DAy107Vgfo4a5S764HNy5/wlXbrxHSmo2srILYGKsg5bN7TF0UEtYWoiPa6GCywXOXHiJzxGJCA75jrz8YliY68HSQh9DB7ZEsya25eovm81BZFQK7jz4hKD3sUhKJr4HNDRUUcfRFJ06uKB7l/JJwXK4XPQbuhvZ2YSPfmkAYg3Ko6iwBL06EYuWw3w8MG6ycFZhDoeLbm0J1aDrDxdBXZ0s8/gs6R94mK/E+aiuGOwgVmNfoVu/1XZlmsPhwmfcQbDZHJw8MhHW1tLpFTdpbIMmjQkfpkNHA0XWEzSUS41pwXNlodFo0NFWx8499ymN6U+hhH/n/l3yia9fCAnF4tuVl3xBHEw5NaZrEE9Z31hjrX7IKXoDHbUWyCsOQXzmFp7BHJEynmRo5xd/RniKD5xNT0CFpg4322+ktt7EOaOFDT94Iz3vOun66kBmQQHleXMd7QruiXRU9BhmsRPBoFsgNrkHbM0kr+IWsnNxLGo6jNRs4G2zCudiFyO96DtGO+yCFsMAWSXE6u1/X8dgocttbPncG1oMQ0ypQ0jfHf42GYXsHEyvSyRi8YtbgXxWJnwcdir0vj5nnIKryQKFtlmZZOcUos9g6s8oN68Ih088weET1AHVpQTcXii2vEMPfkrp0rpcLnD+0mvsOxQgVD8pOQvXbn3AtVsfpGpfkL5DdiErW3hsxv/IQPyPDLx+S3zPTJ/UEd79XaVuFwA27bgjdrW4qJiFN0ExeBMUg/Vbb8HAQAszJ3dEx/biXYIOHA1EVHQKXr6JElkn8OkX0udIhSyfUw3CqKkz4dmlPh7dD8WZE89w5sQzMBgqMDLRRXpaDlglfPnZth2chQxpAEguCMK7tB2SDGmFU22toMCnEfiRQLhfSGtIK5vevZqILLt0hfAntJBjlv8hIbHKGtI1VBwm2oORmnsBAJCWe1lsXQ3VusgrChFZzimTEphGo86OWZUpEqHrraaEINvyUhljmEEnVDFY7CSp6j9M2o+JtQ+huwURBW+j1QjT6p7Cw6T9lPXZXBbPkAaAvtaLSccuep5oayp/5rayvExZhYc/psJEvTHq6FaNTIaKYPy0o5Xyvqs2XKc0pMvDijVXKA1pKvYc8EdOrnRucSUsNuYsOiuz20VGRh7+XX9dYj3f8y/FGtI1VBwLlpJ3uVksDpITM0mGNAAsWk4t7cdQ0cT33ECUw+FBLqrtyvSxk88AACOUvP0lCxPHtYfv2ZdYs/46lv6vN+/80eNP8OjxZ1iYyyZLx+Jw4Lx5h8z9sNHXh6WuDjRVmTDS0IChpiaMNInfJ4M+IDhRuqCgxS8AACAASURBVIfr74iDCBWO6oCuujs+Jw+Hg9FGJOUchYUuP50wDXTEZZBlwky0vQEABSVf8DGhGyz1pkOTWRcqFNnS1OjS+atWJeg0GqjC21gcDqqSF//MqzdxO+KLTNdoqarCzkAfZjravDGswWTCUFMDF0NCpRrDiekzYKg7HZrqonfUBPmW+xp0GhM6TGMAQF2dNgCAmLxS+SouSjiijR8dpgl8YxZglP12AICxmi1M1R2kem9paGW6XGFtVRUmzTyO1DS+ggqTScfOTcNRz4mYCHE4XOz67yEuXyMHd6qo0NCkkQ1aNreXyw1j1/6H8H/8mXROQ0MVeroaKCgoJhnEluaS2y8oKMZfi8/hcwQ52IvBUEE7DycYGmjiW3Qqwj4noEhAgrC3907Uc7LAvu3iEywxGXRMHtceU+ecFCpr1tgW1tYGYLM5yMjIx/NXwoGjnXptxsMb84XO11D1YDLpuP9sGQDg+KHHeHj3E1KSs2BsogNTMz0MH+0BVzfRkrF9bM9UVFdJVFtjOj6ekGCpU9tMQs2KxbWZHR74h8HERBeTxhOC5SdOE+lX9++WzSFekiFtqq2FzT27o7UMqaYffP32RxvT9yaMqewulAt9jY4oZiVAS7UhbAyW8M5zwSYdC/IpsTda2kbyJMdK2MqVDawodNXVUZgrLKWUnp8PLVXVSuiRMGsfBYo1pEvHcDMrS5EKMWV5HhMn1Ri2MNpN/DaUbkI+qfZh7PvqAy2GPnzsd+Jh0n6kFcVirMNeAMDp6HlwNxkOOo26nwcjJ0BLQEbvWeppJBV+xdQ6J6R6/z8NDoeLLwKBj+rqTNy5TPZ7V1GhYfbUzvDu54rh4w7wzg/o0wwzJovPEieKN0ExuHiVSPpiZWmAU4cmilRbOHfxDRq4WElss8eA7aTjv2Z2RR8v0Tu1Hb02gfMrXutzRCLeBsXAtZmd2PconWD07NYI82d3F6sQ8TYoBvOXnucds9kc/MzIg6GBFmV9Ue4Zgm4dNT7TFc/oCe0xeoJsiV8qi2prTFuY6yH+RwaiY1LRvq2T5AsqiE3rh8Cz6wacOfcSk8a3R7jATF1XhhSdnQ6K3vpb2rE9RjdvCpUa6bQ/jrqmB/Amrh6aWZOzL7qYncOrWHvoqLlCQ7UucgpfwVx3Iky1h8BKfy7ex7eCqfZwJOUcgxrdQkTr1Ys6RoZIoTCmw1JSYaMv+2qdoul08ChiM6izd6rS6fj018wKGcNxKf1hYyreLQgA1Ok6JMN3sO0aUvm0uqcBAE0NiCyiC13Iftgz6pJXhPrX+v1WkhWJYDIQFRoNZ46Klla0tNCHigqNp3nsd+Wd3Mb0gl9Gpv/NBaSselQMGdhCYnv7DweQjmdN7SzWkAYA/1sLSIbq/KXnpfI3ltYn2bWZHbp0rI/7/vwkWkdPPsW8Wd2kur489Kg1G7e/y76jDAAX//PHwMkdFdyjGiqCausz7TPSAwBw/Je7hzKRNhtPKUaGRADUp9B4zJlPBOMsnNdDpjZEPYSPDxmIsa7N5H4IF3Oo/UxrqB7QQAeXWwKGCtllSEe9Jdxso+FifgH2hmvQyPIBTLWJ9MaWulPQzPoNrPXnwrVWMBpa3iEFG7rZRqOxVUBF3oZCaGpFPSm4//Ub5fmKRtQYptNoCJs3S2ljODqxNQAg4rslIr5boqBI+aoXLBZHKOFCciL1/ddA8DCA72bRydMFBvqaYut39nRR2Hv/u7SfRENaWs76vSYdD6CQpKWiVQuyC1BenuKUbQBgyfyepOOg4DiFtp+RloMx7v9gltdmAMD3yGSMb7uKV96j1mzS79ysfIxu9TeWjyJiEIKff8Wolivx8CKxMDLTaxMOrb6KiR2ISeyMHpuQ/GsHHgAWD9uDpSP28Y5vn36Oka4rFHpPNchPtTWmPds7w9RUFwCQmCQsj6VI9PWpt4ZEUarm8cA/DEVFLOhoq6NjB+m/CL+l/xRZ5iGDSwcVhSWK15muoeLgcIugxlBMSvTqTm0javm70KSUCu6JMOLG8BhX6YwNUUgaw3bmjwEQWQ+daiVAjak4I0wUDIYKDI2qpopKVSUri58gR1eKZBWisjHKQxuPOgprSxA9GXZfW7Uk+72+ex+r0L6UnatmSxkYKS37V1zEsRcr4bOQMNr3r7yEw09E78bsX3kJhwKXYfbGoQAAm7rmOPn6Hxz4h9g12nWLUKg5GLAUALD7NlmxppF7bTRw409AEmLSMGll+QNxe9RZiB51FmL7Er9yt9Gjzp+rZlJt3TwYDDrOnZqKTt03YrgPMdOzszWGCp2G2Nh0sNkcIZ3pb1EpSE7ORnJKNnLziECam7eDERWdCjNTXWhpqVFqTq9a2R9TZ56AZ9cNcHQwhZmZLn78yMCxQxMo+zZimDvS0nNx5VfQyL7dPmIFyMuy5wX1StKABuV/KIYkJUuu9Btgpq2NZAoXgM8pqahnalIJPSo/sT//RlLOcbS0rcnMBgBeznUx5/otofOR6emV0Bsy4sbwYk/pAgJFIWkMl1VmsTMvv4rI8QMBeP38K/YcI4JevdqugZGRNk5emY0rF17j3vUPWLlhMMws9BEXk4a1yy/Co70zRk1oj4yfeZg1/jB09TR415cH+91bAADRM+bJfC0XwOy7NxGXnYkr3iOkep9Srg0eiYamssXohKQko8/5UwCE+1sioE7AYnEktlVcrLiFEEW5F714Rd4FmjROev/W7p0bYPue+7zj63eC0a6N8hIuSascIi1BgREAANcOhOxeeFCM2PqvH4aCqcqA8a+A0b/6bMPR5yuQnZEn9rpS2pRxnek1uo2MPa4+7N56FyHBcYiOSgFXQjr30mDFyqbaGtOlPLyzEG/eRuPwMX4GxFrWhujlJZyNasIUYT/k6zc/4PrND7xjqkQvzk4WOHZoAlatvYbEpCwkJWehvoSgjNkzuvCMaStL2RQknsVQb0dNbCmbJmdZbnyOUGiSiKrM8k4dMOPqDaHzc67fwt3xFZsZSVHYGv4NW8O/K7sbVQZxBkFGQQEMNKRfJVM0yhrDAKQew1/j64DDJR7UTrUSyvWeHbs1QKduDXnHrBI2Tl4htq/7ebdEP++WPLeOWeMPY/eRCbxkWhOG7oWaGgMZ6cKT24omLDUF17+GS64I4PyAIYjM+Iklj+5LriwHbi0c8CiQ6EvAk3DMmd5FbFBdwJMIhbyvTS3FJTS6+/AT6djNVXr1lrIawRFfKibts6I4ELAEI11XQIVOw4lX/2Dr1bmY0G41GEwi0HvhLh9M8lzLOz78ZDl83FZC31gXO2/Og/e0TpjkuRY6Au49o+Z7YZLnWvz3cDFm9NiEkmIW9Ay1seniLOxfcREcLhfrzkyvlPsVB41Gg6ISAHbxWC11XTv7qrMwVu2NaQBo4WqPFq72EuuVJ423rY0RDu0fK3X90i2liTLM1EvJEJGMwtagfEFVy+4+KNf11YnuTtTbmOK232uoftQ2MqJcie588BgeTR4H3UpKda+sMZxfTCUGSE2pIa0IngWEg8sFho2RvBrm7GKFp4/DwWTSYetggmYt7LFk9SBwOJJXX5VNfRNTqVe0W1hao4WltdKM6bkzuvKM6azsAkyedRwHdlFP9EtK2KSVVTVV+R/dFmaySbSKIyycPEkbNHKv3G1l50i/cnzt1ge8fhuNpy+Es+NWFAbGOjj19l/esW1dcxwK5K+SevZrDs9+zXnHOvqaOPHqH96x10gPeP2K/Spl+OxuGD6bCJLcc5fsMrHGdxrp2KyK5NcAACMzXaQpwN32/K8EeR7tnDBzXncYGevAq8M6dPVqjDkLvQAA799GY+Hs0xg5tm2VUvqotj7TVRkWi4MpM4jkBcOHtpL5eiNN6kCUuEz5A3pyioqQW1ws9/XVEVE+teKUUmqoXpwdMZjyfFZhIVx37qMsqwiUMYYBoOPBI+W6Xl48uzUkGdL3XgoHPpn92r5ev2skhvp4YOAw4rtv6ZpBoNEAOr3mcSOIro46ycf4S2Qyxk87ylvRL+X5q0h06UN2Obl8dobc76umrrg1tJ9SuigoigVLz6NDj43YuutepRrSiuLk3XeV3QWFwGErZlX6xmViN//vdd4wMtYBAOjoaiBT4P+sqas9bgUsxqmjT5CWmkPZTmVQ8+2mBHzPvURiUhYYDPkysVnoUgfyhCbLrw+86fFTua+trsz0cKM8L0ploYbqh7666KAsDpeL+CzlBieLQhljGADS8vIlV/pFaQBieV08ABC5p2tQOAvndCcdf4tORc+BO7B64w2s2XQT85acw5K/L5HqaGqoQlOjauioK8qIkoZnLyPxRoxfsro6E8ZG2nCqY45WLR3h1bWhyLpVhfOPPkiuVA3IzlTMpCqHIkhUTY2J3DK7FsxfrjP+9z8J1a8sfgs3j6rA+MlHYGVlgOCP33kuHrev/SVXW72cnfAxUTjIaMW9h+jr4ixze4+jYuD7QbY0rL8DPZ2dMOfaLcqkorU3bsOoZk2wsrNnud+nmM3G7fAv6Fu/XrnbqkF2prRqgf0v31CWdfjvCC6MHIqmlhWrrS1uDLezt5XZn/txVAymXL6mqO7JjJkcWfZk4V1iAgZdpM5cVt/EFDeGCGfI2x/0GhuePyGds9c3gP/IcUJ1R165gGfxZD92eQIYRZFbXIyGB3aRzjHpdDzxoQ5SL8XDvQ42rBqERcv5SgqFRSV48CiMsn6jBtbYuWl4+TusIHR01EnZEqXVgZaV7v23obCQ7OJUt7YZdm8ZAVUxLi+37oUopT/y0G7WHgTunI7Y5AzYmhFxVAnp2bzy5hO3YZxXS/h0c4WOphoO3SSCmL/9SMe6SV7Y4fcELnZm6OJKBGmGxRDfLy52lZ+4rmyqb3nhUEzaLa0N8IlC1pBOV8FVv7cYPLxqZMGuMaYVhIaGKl6++gYdHXUs+19veHaoJ7eO59gWzbH2UaDQ+bziYviFhGJQw/pStzXv5h1cDf0sueJvSui8WXDZspOy7GTQB5wLDkHA5PEw1ZZN/rCIxcKGgCc4EcRfWagxpiuH+e3aoKOjAwafPkdZ7n3qLKz19DDNvSUGN2ogU9ufU1Kx7O4DXsbByIVzJVxBIG4Mt9i1X+p2gN9/DD+Ji4HPtYvQVlXF7aGjYa1LSJ4m5eVi1ZNH2NiROtHGxudPEDp5FjSZTBSwSrDh+RMc//gepz4FY2QDcgD6qX7evNdlVToUQakh/XnKbF4myxMf36PV0f8kXuvm6gB1dSbPWLS00EdqWg5UVRnQ0VZHk0a1MGJIK9Syqjo+sqU417XAq7dRvOOEpEyp0o/LwrfoVCFDWllGuzIJ3Dkd15+H4sPXBCwf3YWyTv92DaGjScR5dG5eB1wucPo+4frg7Un+n5618zJqmerj6P+GKrfjYggLisW8IXsU1l7jprZ48ZScMda9TR28ex0lVJfN5pDcPyqbP9KYZnGyQaMxQKfx/Rq5XBaCEjqguZV87hC7t49UVPdAA6DGYKCIJSyF9L/b93Do9TuMatYYI5oKK5YAgP+3KMy5fksoWImuooJtvXpg1rWbCutrVUeVTseFkUMx6qwfCik+z2I2G633Eml6HY0M4WJqAldrKxhpaqKEw8HP/HxkFhTiU3IyXsZ9R0GNTjcPLoD84mIkZOcgIVu079qdL1+hraoKCx0dWOrqQoOp+K+dZlaWGNSwPvxCQinL47OysOTOfSy5cx90Gg096zmhmaUltNSY0GAwkZqXh+TcPLyIjUNMRiayCssnoyVuDAPEzsg/XTqKHMMFJSz8+/ARLnwU3sbc2afnbzWGfa5dBACETJpJOm+upY093XuLvO7rtLmgqxCeihoMJv5u1xHHP77HztcvhIxpZXIkmPB7DZ08i5QS3qdRU/iGfkREeprY6wUzAa5Z0R8e7srRgFYGXTvVJxnTV66/x7SJ5d/tE2THXnIA6Ir/if6fqMpM2nQBP9KyMH9oB965qX1bY9CK4/D7VzjwdOOZAHC5XJxdKbwrAwBZuYVQZebi7psIdGshOQv0lWNP8N+a6yLL7154jbsXXossl4aFW4eV6/oxE9vjxdMvSEvNgbEJ4TPdd2AL7N56F+OG78PsBV5o3NQWl88T/XRXopSirPyRxnRwohfsDJbCSJOflZBGY8htSCuDd7OmosHWXZRlkenpWHnfHyvv+8vUZsR8Qsrqd3oQS0NTSwt8+msmmu7YK1ZW7Fv6T3xL/4nrnxUjQfU7UHvjtnK3MeOKsEShOGRZtRVkfY+uKOFwJK7isrlcXAsLx7Uw6STS5OXdrKnoe/y0SAUZecbwLA93eDnX/e3G8HRX6vgGcZQa0mVJza/Y1arjwe8BAJpMplDZzBatMOOO6P//rbvIGuDVyZAGgE4d6mHVBr6Bdv7SG4Ub02UVQzq2l24HMLDMCqc8qNBoPNeD8vqHH1jgLXRuQi83TOhF/O+/O0j+3ts7dwDp2NJIl3Tsu2Ik6lgbY+g/J6Uyph3qWcKlmS3CghSbHKeUKx/XQE1DeAzIgkNtM9BoQEpyFs+YBoA6Tub4GpGE+TNOkuov/XdA2SYqjd8mALGQFYegH+3xMs4ZEalTeec/p4zD6+/N8DaeiCwPSRqIIlYCIlKn43ksXxPzeawj6RgAUvMu4UWcE9Lybvyq44Cswud4FdcA4alTlHo/6gwGNFXL948pyLx2HpIr/eacHU6t/FDD78Pmnt2hmHQU5UedwcCefr0U2uYsD9nVgaoDtnrK9clWJhlidjEM1cWnCH8TFM17LSmd+J+KqEmTJO76U+9SyYKWFl9aMy+/auVoWH74NgYsP4Z1k3pKrgygkZsjtpybjpX7x8BawfrMU5f3LbchXcrh01Ph0oCc5Xf1JmFXlibN7cTqslc0v83KtDrDBs2siDS6aXnETPlT8lA0MDtLqtfQ/CKexzrAyWQPaWW6te03kjH9KWkw9NRbw90mAnGZW3nn0/JuwM3mE5JzfJV5OwCAj3NmwH3PAaTmlW+l5eSQQXC3rcU77uvijKtKXpWrijiZGCNy4Vx4HjiC75mKVXlQhutCDbJDA/B14VysuPcQ54JDwK5kFYraRka4MHIovE+dlVxZDL/7GFZURr7KgEsZ4kygShev6CToC5yRKb1SS1Vi+OBW8D3/knc8aORe+J2aJuYK2bC1NcaXr0m84/AviXCuKz6gOL+gGM8UIJ1nZ2uMkNB4AMD74DgkJmXBwlxxOt3lQZT7hyRadXJBq05ENuWfqdkY0ZpIktLNuyXmrB2ksP7JSy1bYUlbQyPtKpPpUBS/zcp0ROpUZBe+ApuTB9CI28otkl/BIr8kElpqRLCStipfYkdfoy0AgEGXLauhvLyYPgmRC+eK1EwWRxNLC0QunEt6CAPEVvGfzKNJ4xD610ys604dBCItDoYGuDZ6BCIXzkXI3JmSL6ihwvi3aydELJiDR5PGQV9DtHyeNLSyqYXNPbvL7X7S9Nc4rBnDojkbWnVUF2TFzaqWyLJXCd/FXjthDDm1fIceGyl/OvXajOHjDmDOorMIfFZ+9wVFMmks+R7S0nPR23sniqRIf377Xgj+WnwOk2adEFln7AjyrurMeeIXshISM+E1YLvE95aG4d5k96MR4w8opN2qgqGJLhq5OVZ2N34LfpvltCLWD6gz7cDiZCIqfRmMNXuinulBxGSshbFmT3DBgo4akY1Ig+mItLwb0GA6QJNJ+BpxueSB72SyG+Gpk9HI/Cq+pv8FN83K/bK/M94HAPAy7jvOf/yE75lZ+JKWjoKSEuipq0OTyUTT/7N31uFNZF0cfuvuRgtFi7u7u7s7iy+Ls8gutsiiy8Iii7u7uy/uLkVKqZe6W/L9EZpkGmmSlrbw9X0eHjJ3rk0mTc7ce87v5HWlsUcR2pZU7z9VwM5WZ8Mgq9utzORt8lRMDA3pWq4MXb+qOzzw9eP4q9f4RUTxPDCI8Lg4xICNqQk2pqYUc3SkRv58tC1VQqusei9Dgmh1aCs3eg4jr6W10jpnvTxJtpN9/qyMTXjWf7TKusPOH9GorjwF1y8GwGvIJI3nDrrft5yCu60N93+RuX3d8fbh9Nu3PPDxwz8qioTkZFJEYuzNzbAzM6NsHhfy29pQq0AByrlmruRU6t9wUkoKm+4/5ILne+nfsImhIfZmZtK/4ar58pLHSrlWNYCjkSktH5vxzy6hu9mb5z74fQ5l4dQDnHn8h9K2vZstwd7RUqEtwOXTT2nYslwGrlJ73Kysue/vy+fICNytc8aqnzbMb9CU6h/fs/jWf0yqKcwQufiW+jic1s3LcfHyKx4+Ue/HmpIiws8/HD//cB4/lciELZzTRav03d+Sy6d+ZeFfpzhzQRIwGxUdT/P2sh1dRwdLDAz0iY1NFGRyTKVY0Twq+66ZxthLSk6hQctFuOaxYWCfOjg7WeHrH87RE4949z5I6uNcsIAj3t4hSuXWNCXt2CKRmAYtF1G5YgGKFnEhNi6R6OgEPn4K5qPXl+9SZaRh2wo8vfM+u6fx3aOXWfnUM0iOmEQu3xcDf93O/EntcXWSGKnJKSIiouJwsNVO5u5bIgZKb/6blwPHalS/4PrFWhnImtYdfv4obpZWzKjZSKN55PJ906LCDJXGtDr6tljK9jOZp7+sKR6r/pK65DiYmeNkboFnWAgpX1OQy2tCp0rbKdOJVnZODNz19cEvOhLfyEiW3rkBwPS6DXCztMbKxISyTi7Sh2Qx8PpLML5RkfhFRTLzmiRItFeZclRwccXNylpQH6D57q28DfmCuZERFVxc0QNu+Hgzs25D5t24SrJIpHS+O/bcZsNWRQlFTdm4eiBFNPB/lVcMqVenGH/81kHnMdVx/tIL5i3WPji2WNE8rFvRT+X5mNhERk/axfsPQRr151HYmQ2rBrBu8zWBC4ouxq5/QAQ9B6Yvcahr/9lNXEwCnSpMzzFuHqkkxCexbvVFbl1/S2hINA6OVrjksaF9lyrUb1QqM4bIVN+yH2ZlOpcfg13H7tOrXRWN6m5e1Bf/YJnovaGBfo4ypEHy16qpIf0t+bdp++yeQi4asmHZOfIXduLSqSfUaliSS6ee8ve2IdLzk37axLMHXri627P5uHafrRYVJGnA07Zd/PtBvN4FERwQIa2TaoyLRWJWLTjJ1bPPMDQyoFipvMxe0VvQZ8feNcmTz44Ny85Rr1lpJs3tDEDLSjM5/XC2tG6Qfzizx+5i1V6hT+3ODt3ocViiEx4SF0tInMx/OKP+1HFJSdK+5Zlz/Yr09YJGzeheqqy0fqs9im4Hu54/Zdfzpwr1AfZ27E7FDauITUri5tfkMCYGhgwoX4ldL57iGRqi0N+DR58UDGlTUyPyOFsjH1mVkixZJIhUkh1uzYbLLJmXcwKrmzYqze17H7h4RTtd9D7d1QfWWpgbs3JJL1pq4L6hpwerl0mkaqtULCAwpnXBNY8NJYq58vqtf4b6yamYWWi+05pV/LviPKePPyI2NlFaFhQYQVBgBM+eePPmlR9Df26SjTNUJHdlOpds4+Tl52zYe5NKpd2Z/ktLpv91nEu33pLfzZ7dywcSGhHL0Kk7mTexHcULu9B/0jYio+IZ1qsOLepJnkz9gyOlK9NpV6qPXnjKpn23OLpuGABDpu3ig/cX2jctx+j+DbLlmtPjW61M/0jERMUxsdMK1pyfnN1T+Sa0qDCDzSfGMbDNMlbuHsGYPms5+WCWQr2Bbf9WaUyrW5luUWGGSkNcVbuwL9HYOUrcTs4eeciJfXelbiItKszA2tacTcfHYmllSkJ8Eiamksj+dtX/4NidGdJ+hnb8hyWbf8L6/1y54tUbf0aMlcl8nT8+ASND9cGKqWzcdp3tu29Jj/v3qsXAvnXUtMgenj734flLH65cf8Mn7xD09PQwMzcmr6sttWt40K51RSzMtU+L/v5DEJt33OCzTyh+/uEYGxvgUdiFls3LUr1yIezsvs2Cikgs5snTz+w5cJe37wOJiIjF3s4Ce3tLKlcoQPMmZSiYX/u4iFyEtG+6SGBEm5gaYWtnQVhINIlyfvjmFiYcPaed22Iaclemc/kxCI2IpVHNYvzy1bCdM74tl7ouZffygQD0HrsZE2NDpi4+xqE1Q7CzNsfc1Jg5/5yWGtPypF2pLlPMjX/nyiR1po2QZFIr5K7dF17B9YvpU6oCe14/JfnrtnM113yUcXBh03NJwgYbE1Oe9PtF0EYebX2VM4MzXm8Zfv6o9Dg9w3vQ2YNc8hZmmupcrAxL67cUlBVcv5heJcpzxecjftFyOwP6+rz76du7CFhYmelsSA+qM4dN/03P5BllLk55bHDNJwlw9ijpirNb9svGpRrSAM07VGLZrCOC87ExCVhaSQI9Uw1pgDkr+/LXzMOMn90RAO+Pwf/3hvSd+x8E6cMP7x6lsSEN8FO/ugJj+uzFFznSmC5XJh/lyuSjV7fMlXMsUtiZuTM6ZmqfmqCvp0fF8vmpWD5/lo/9/8K5U0+IjU2keEk3Zs7vgpOz8jijkYM24vnGn3Onn9Isi2M8VJFrTOeSbVQomY+yxd1oOXAVpzf/DICpieyHuEq5Avwxtg2ffCVbpEN71KZUUVdqd9UsHbC5mXDVIyExmRJFdAsq2/HyMR8GT0RfT4/fb5xnx8vH2Bib4jVkEgXXLyYiQRhUI288pzWss4oWBYtJ55HeHCZfO8Ml7w/c7zMSRzPJyk5gbDTVd67BxdySX6vWFdTf9foJvUtWYHatxhjq6xOdmEiZrcuZc/sy02vonrShVYGxnPok28oN9gtnRv+1UuO5pbsk8ZBrAUelRvG8YZu4fe45hUvnpVrj0vQe1wKAUS0X89kzkMSEJGkfpz8vl7b7c+QWbp5+St22FenxS1PyywVErZ19mGEzOzKkwTxiIuPZ9XCOtM+ZG4fgJGfstso/llPeGVMSMDTS3LDKCrzeBTG8y0p6DK5HwSIuSvVkMx9vTAAAIABJREFUnVTIhZWvWojJQzYzfnZH7t/wpHO/XL37fzdeERxnVF86JCQ6Q+0zm6iwGLp5jEPVrveZ0PXp9hHsG0rfspM1rv+9s+ztDJJFSfjEeeFs4kpQgj/LK+6Wnp/4pD+FLYpjZmDO4/A7NHZpSzu3XgAsfj2V2JQYSllX4GbIJQYWHEM526rZdSkZYttGidvTyg2D1NZbveknmtaey9b1V3OMMf3DSOPl8v2xdtd1Oo1Yz5QRzaRlfTpUo/fYzQCMG9SIDsPWcvuxFwDTlhyj99jNWFuaIhKL6T9pGxPnHWTkjL0Kx8oYMnUnHYev48IN3fR5U303uxSVKID0LJF1KYu/Jd5R4ex/+xwbE1OpIQ3gYm6JlbEJG57dU9puTu0mGH5NqGBpLHlwueXnnaG5iEXCH+Crxx7QqJPMh/7Xf/oxfLbyrFdHNl7l9rnntOpbm2DfMLzltGnrtalI73EtsLazYOCUtgyUS0l8Yf9d7lx4Qet+dbhx+gm/tFwi6DcsKJKN845RvEIBnPPJJDGb96jBhQN3hPPPGW5zmcqKOccY/XtbBoxqQoOWZanZoIRW7fW/fkaunHlG03YVv8UUvyu+fMlc49dMB1eJb8noxvMy/Hfg+fjbZOnLqXjFeNIj/1AA+hf8BX092QN1aOIXTPRNGekxjYGFxlLUsjQXA2VZJ33ivHA2daWr+yD6FfiZK8Gns3z+mUWolg+GYaE550Eyd2U6l2xj5ezuCmUDu9RgYBfJtqC9jbnU3xngyNphgrpbF/dTe5zqO53K5sV98SjgRP+J22hSWzuDQJ7yzpKEAQ3cCwESQzI6MVFdkxzNpKtnEInFrGzcVuHc6sbt6Ht6v9J2aQPDLIyMeRWiWbS9KirVLc7nd4G4e7jg+zGYjfOOCVaQG3aQyFse3aSogLB21iFp3RF/dBac6/Y1WOXM7lvS16ksHb9T2m747E5cOnSfNTMOSvu4euwhiw+Mpkwamay2/evS0n0MPUdL3Ic8n32mVoucsUqiK/kLORHkH46zq2y1PSggnPLVJBJs0ZFxLJx2UKs+f1/anWWzjnDh+GMmztEt/W90cjiWhtnv7pIZZHTnISk5RXBcKwfpBHu/8cPfKxiAEQt60qx3bWmAm+/7ID68UK+7nUqxigW/1RSznDtnn+JW2Bl3NfJ/tsYOuJtLfk/ymRfC3thReu7f9wuYUlK2szjSYxoTn8h+64z1TRheZAoAFe1qssVrRWZfQpaRv6Aj7z0DtaqfU/hujOmQ+BiOe79k4+u7RCTG0zRvUZrkK0ZLd0WjqOXpDbwJD+JZl4lYGCl/ao9MjKfCwb8oZuPEmVZDFM4rG29xjbZqI8sL757PnY5jcDKVrO4tf3adbZ4PSBGLcDS1oHOhsowoVUtav82ZjbwMC+RJlwlYGSmPqC22dwHJIhElbZ052XKwwvnzPm9Z9uwawfGSLImt85dkVuVmCvVS5wdI57j5zT02v7lLcHwMDibmDCtVk75FK6u8vtT3ZdytY9wL/oyRvoFG70tOwaOAREJq6xLVEkyqSF15BVnUQuo16+WYBNa68SjID4BKzm4K5yoqKQMwN1Tc6tfX08twJPH0DYMZ0WQBm2/OYM7gDRgZa/4VpWtUupmlsF2jTlVYPnmP1Jh2zmevYEin4lrAkfjYRIxNDJnZby3b72kvR6ctqWob8q9TgwbVndu0/Dz7Nl8HwP9zKC0qzGDg6KZ0HyRz4fn34M8M6fgPEWGxHLg2FYAdZycyps86PnoG0LFPLaYu7Eqn2vM0nm+thiX5Y9xu6jYtnW7dR2EXufnlMHEp0UwssYX9nxcRmhhAfEoMY4pJ5MmehF/mcuAuxhZfz52QE5z2X8+sMpLYgFWeo/i56EpWef7Mz0VXKZx/EHqWWyHHqO/UnbK29djwfhLo6RGS4Mvkkjs1vqaMULNqYU6dk+Ut+OAVTOGCmqd3bt5Opt9sbmbM2JEZSz6VmayZIsn06ZDHlvZDhTKceYs4k7eIs0b9OLrZ/TDuHTN7/kO3MS0YNLOzyjqGeqq/50ITg7gYeExQVs+phfS1tZFtpv0Gvbjvxb61l/H/HELA51CSNEi8k5bTnovSr6SC32Z3YlCvNYjFqE0VnpIiiV367Q/dHs6/Bd+FMT3h1jEOez0XlB32es5hr+eYGhjysptQ23Fj/W7UObqS0TePsLG+ctmgMTclATQblJzXdjx5nof6c9TrBcc+vRCURybGs/jJFYExvaNRLyodXMbgq/vY20R5atDUgLdtDXsqnEs1juXZ9vY+297e5+9a7WlXQPmP17nPb5h+/4ygzC82kpn3zzLr/lne95ymtF3a9yUhJVn6vmyo141GeT2UtvsR+N4NZnXYm5oREBNNREK8wsNnRKJiggUAA/1v4yFmam5MwGeJj/yntwH8vk6975w8cTEJOo0ZFy1sFx0Ri3NemTuHgYHqa118cDSzBq7D0c2WsC9RGBhm7H0J9A9nwfqBbNt4jX8P/8KB3XcUVDfU6UerOzdoTFMGjVFveOnr67Px6BiF8uU7hqocJz0968SEZFzcbJm6sKvaegAxyeGkiJPoXUDiD9/VXfJdG54o2/FwM/NgbHGJoVXdoQ2n/WVGVxf3iQB0cp+g9Hw+8xKMsm/OrOftKWtbj3b5fsHZJD9LXw9Id26ZxYTRzXn87DN+/uEADBqxmTEjmtCqRTlMVDw8er4PZPyUvQoJT/bvGImpqeKDbXbx+sFHAOq0V78o8/9CSEB4hvuo5dAYV9N8VHdokPEJqSA8JJqeNb79QkB6uBdwoEuP6jSrM5ciRV2Yt6QHDo5WgjpHDtxj1bKztOlQGfccpJ6S443pW4FeHPZ6Tk2Xgvxbt7NgBffs5zeM+O8g3S9sFxijbuaS7f3Lfu+U9rnv/ROu+ktUC/JZCANn1I3nsedP4lOSFcaTZ8Xz/3ga4sfI0rWYWK6B4JxnxBfBsa2xGQD3gpVvfW18LfPHdDCV+bI+/OJL9wsSWaUtDXpQz1WYBavUvkWMvXmU3+6d5lmXiQr9Tr9/Bjdza/5rP0pQXufoSvxiI9n57iG9PSoJzsm/Lzsb9RKc89jzJ4Ov7eODCiM8l5xN/1KVWHjvGhue3VdI6rLx2f0sn0/noQ25dvwRzXvUoHZLzf3S9fT1pC4iAF/8w3F0FboGBPqEKrRLNeDzuDsQ8DmESZ1XsGDvKIV6ynBwseHJTU8ARs5VnvBg9bjNHF5+SuPrOC/az42rb2jYtDTJabb05SmwYTGfBmeNSsyXuBiBP31afKIiyGelGIS4ZuEpju6+zckHs6S+0+ooYFGa2k6dCIz3EpSHJQViayxZ1TTSU70D4WJakJN+a2ntNkzpeRN9M8FxskjinjWhxJZ055ZZGBjos2vTUEEileVrLrB8zQWt+lm2oIdO0nLfkrivxr5JDjLws5ONs7RziVJGp3z9mfZsCLdDruBqlo930a8IjPcTBChmBFGKKFsM6aa156o9/94zkB7tl6s8f+LIA54+/sTGnYqZXLODHB+AuPTpVQDW1Omk4ArR3F2SNluZMWqkr9ov7dRniaC8gZ7i5asbr2eRiirHS+VJiB9zqrZUMKQBitoo+ve4miuXfgE49uklADbGpoLyJU+ukCKWrFinNaQBFtWQpOCOSVLtx7u5QQ+FsumVJatW1/0/KJyTf1/Skvq+PPziq3K8XHIuXYqVwUjfgP1vnyuc2//2uTTIMKto1LkqWxedoFEnYUS678dgzu27w5ENV4iJjOP8/jvSVWyAn35rz8hmC/l35iFGt15Kv+qzFPoWpYhYOW0/c4dukpb9uqIfwxsv4N+ZhxjW6E/Cg6PIq0FWuVTsHK0wMjaU+nNnBr/90ZFRP23i0f2PmdZnRohPVr/dq6diT/b0ofu06VZN7eq+PBcDt7PkdX8O+ywTlO/1/lNp/S0ffwNg88ephCVKAk4fh0uMUjFiwXllrH8/kaWvB7DKU7OHp8xkyIB6OrctVcItx0m0ib5uvec0vF75MqHVQtrkGUGP4uNZOXEnVw8pD6oWtHvpy7wB/9Kj+HhaOw+jd+lJjG32J3v+OkVSgmbuD4+0TF6jiqkll5IgiudOyDUsDK1o6Zp5mQovHH6gtNzO0RLX/A5a/8tKvL2+pF8pi8jxSVtSXRlUrXqW3LeIhJRkhfNnPr9m5H+HmFm5Gf2LCTPqpfa5pEZbOhUqq/ScsvFSxGLK7F+sdDxN5qoM7+hwGhxfTe+ilZhTpYXgXGp/h5oNoIKDm0L5oupt6FJYecBTap3fKzVhUPFqgjJ1cyy8ez4WRsaCFe1VL25IjWlV70vRPX9SwcGNQ80GqL3e7xFlyVEKrl8slZ0ru3UFUYkJAjm8kLhYIhMT8I2OpM+pfexs1Q03S2usjU1wMBNKYSWmpOAbHSmta25oxJ42PchraZ3hulFf59DuyHZpXStjE/JaWmNsIHvgTBaJ8Ni4FAsjY0aUr8678BDOf3pHTFIibwaNw8RAtomlKlmMsvfh/4GN845RvpYHVRoqT3Gry8q0Ovqe3s/2ll0FK9Pyr0tvXc6L/mP4EBFGYRs73oR9obido/Q4bf31z+6RKErhjr8P21p0ISAmGp/oCKq45JWOmbryPOrScZrkL4KtqRkN8hWSzmXl49uMqpC5esJZQWC8Fy6mBXkSfpnytrpLOuqKSCRm8owD3HuQ/kOTg70l1asUYuLYFjkmRqWFvWK8kTrU+UGr6ksb3+nUPs6Ersf7rT9Da8xQWVdVv0t/3sz53TfTHatqkzLM2Sd0iWrtPIyUZO0eKrLTN/zFfS8m9lwtPR48uTWdB9fPcL/bPSUGunwMlk9MBPksbCh/cCn7m/SjoJU9xnKLnqnnh/93gH/rdGHVixv8XLo2RfbM532PadQ6uoKb7TM1Qdn/Z9IWZf7B6mjxNTDxjwfnaJqvmNT1IyxBlqY2rSGdkfFSKWGrWYBFKvktJdvQOz0fCozpl2GSiNZJ5RsIDGl5OqswpEGyMp8kSmGH50OpMZ2Kh7X6CNi0K9r7PzyVvlb3vrwI0zwK90dm3p0rrH8qXPnofWqf9HX34mVZWE92r4tt+ktQNzY5iXZHtn/TuiDUwjbU18dryCSmXD/Lqse3cTG3pE3h4oL+clHOgX8v8tNv7VSeH7lsICOXDSQhLhHvVz5EfonC+7Uvn9/4cnzNOeVtBm0kLCSaHYd+UVjVffg1YFQVL/qPYf/b59wL9GFR3Ra4WVgJjtNSP18hDPT0WfPkLgAPgnwpbqf8O+Karxcjy1enlIOzYC4tCxZTO6eciotpQYBsMaQB9PX1WDw3fV/y7MbbJ5T8+ewVyjsMbyw4PvLvRUCixlFKS5WRTffn4fMugM+eAUSGxrB3meYPoGkJ+PSFoTVmYGZpSou+deg5vjXWDpa8vPuedb/txeuV8r+h26efSA1pWycrVl6ejqOb5AE0OTEZ3w9B7F56kisH7/LHXkXDru1g4ecoI+9HVrBv7WXp62Ll3DPFkAbY9e4hIrFYqaDBk84TiEpKoOfF7RxsOkDh/N0gibxqqudBKoFxOUcGTxnfjTGtC3nMrAiIi2L4tQMcayEJZBp9UxLVrUo9I6PYm2gvwN/LoyK73j0iLCEOOxOJT9+Qa5LVKfmAxbSoe6xyMbPEJyYCnxjFAAhnM0slLVTjGxOhUb0kkWr/zu8ZZSut8mVpV2h/q96A36o3yFD/WV03lQV1m7OgbnOd+v1/S2vev+ZsxCIRB14s0Ki+iZkxRStJ3LIqN5P4gqsypu3sLAgJjmLF4tOMm9JacO5wu9402L9B6srW/aREQaHrid3sb9OT7if34B0VwawaEv/3+vs3YGJgyKwajRCJxbQ6vE1Q/+j7V1z0fs+Rdr0B+OP2JYaXq46HrWzLtuXhrTzrN5pLXQYx7cZ5ngUHcKvncOlcBpauRBFbRWMrl++fsPAY+ozcyLVjin/3w+cL3QVTjccK9UqoVa9QhlthZ9wKO1OtmWSRKCPG9ICKU2naqxYTVg4UlJeqVoS/z6veOV4xXrLY0GlkU4bOFYoTGBobUqCEG1PWD2HKeuWr6Jn5fmQFni98pK9nrNZe5UoVS2q0JTFFYg+IxGLand1IkkjEhnrdmHz3BO8iQ3D8GgfW69IOIhPjpefPtBxKraMrKGLtyPaGvdQNk6P4LoxpEwNDXqlR0FDFhvrdaHNmI8/DZMkbbgRIttNWK/H9zeh4ujK3akt2vXvE4Gv7ONi0PwD+sZGYG6oPLhGJxSq3+wLiogBwt8i4NquruRU+MRFZ/r6kcuLZa9qUVa4LHZWQQJtV27g6XrvtRl156huAd2g4Ew+d5vXMcVkyZi45k623Zn6zvuctVYxpSKWYnSNXuspkMve2FtZNe/yw98+C4zOd+guOexYvx6QqMnm8Oz1HKIz5rJ/kQcnRzIJ1TTqonEsuPx5rtihqun8PpDWkNSHV6/WDnJH5IxMVLtupd3BRnsVUF0rbyTS19fX0ONFC9h2xq1EfQd20x4DAneN9j2mC/3MqOT4AESQSbLpQyk556mgnUwtquhTM9PEyyqMvvnhHh5Py9S+6VX71iUW8ohSVCVJJldQrYp3xgID8lpJtrux6X258UJ1Vz8rEJMsMaYByefOoNOxzySWXXH4kEhOTefDEK7unoTWGWujTy1OmhkTe9fHVV2yddyQzp5QjMddRmz8XRb6LlemMoIckuvHfl7ekhuXael1zTABHKs3zFeeszxt+uXGYSo6SwJ+F1dsorWugp0eKWMyvd05yoKn6rZnJFRqpPa8Jv1ZoSIezm3VuX2L2Mi6PHUyHtTtwtbZiSJ2qtC4j8Ye66+XDn2ev4BcRhZGBAYs6NqdW4QLStp3W7uRlQBCHH8t0u1NXhPtu2c+9Tz6CMnnGHTjJ+VfvaFm6GMPqVsPDyUEwn0Xnr3Hx9Xv+7NBcOh+RWMycU5c59eKN0vnkkktWMHLQRqbO6sB/l1/Ts3/tbzqWMkm7zGTyHwe5dV9RIUietC4EHfqvJjQsRlCWN48tu9cJH5zrtVuMnY05R7cLV99TSU4R0ajjUqaNbUmLRmWk5c9e+fLz5F0K9ft1q8HgPnUVyuu1Wyyd58hfd/H8tVC5KO3867VbzLVjk2jUcSnJaVQudq4ZjLucjnm9dospWtiZuVM70H3IOgAObBpOnxEbiU9IAqCAuwPbVwk119Vdw6DedQS/cfLz13ROqt4DVdeck2iQRglIU37bMlwaxLh76Ul2Lz1Jl1+aM3h25qln5CQq1SnGlROPAfD3DslyNY4fiRy/Mp2q51x0zwJ2eCpKuCSKUvj7meptqDlVWwKw9OkVZj44C6AyoC8zxtOVlV/dTp6F+rP1rUTbV5W5f6H1cCyMjHn4xYdLvopa2qX2SfRLjfUNMmVlupy9q+B9ESlRgDnn81ZtH9OPn+fOryMYWrcqEw7KfOGsTE04PKwPd34dwX8ThjJo+yFBu0PDJH6cr2eOk/5LZfuAripdLcrOXcHEJnV5Pn0MoxvWYsiOw/iEy3y/px8/z+JOLXn6+2jBfPT19Pi5fnXBfDqvU/zByiWXb0n1mh6SVQA9CAyIINA/48kfsoNDJx9y6/4H9qwbwrVjk6T/HOwk/pJjhzUWGGU37r6nfvvFhIbFsH/jMGn9PeuG4BsQTuNOwqDaPl1qEBYRiyomzJAE/sob0q89A/h58i6qViwomNOkn5uzbd9t1m+/rrK/KXMOkSIScenwBGm7AT2Ux7XUa7eYnp2qcW7fWK4dm8S5/ZLkO71HbODI6ceCup4fghj5607pe9Ft8FoWz+rCtWOTKFc6H5/kJCDTXsOWfwYoXEOD9kvUzim1vvyc5JF/X5SV5WRDGsA+Ay4LZ0LXU7iMu/T4wD9naWE/hLauI1g0bIOalt8fQ6e1lQY4/zV5Xzq1c1FHjjemqzq5M6ZMXVLEImbcP0vh3fMF/0rsXciNQC+V7Xt5VKRpvmKkiMUExEZRMh21jYyOpysGaVbK51drpbJuASs7nnWZiJG+AYOv7VOYY3xKMtMrNeV198mZNj/598Vjz58KYw6/fkBt+/V9JA8LrUoXx91O9kVXMo9Qzzd19TijJKWkkNdWouDibmfD0RF9GbLjsGA+qfrJ8vMBcLSUJafwcHLghX+uSkkuWUv/IfVxL+BAz361ccljg4trxmMfsoMNO/4DwC2PcP5LZksULNZtExquU+ceQiyG4ztG4eIk0+B3y2PL0W0jSUpO4cbd99Lyof0kq8gL/xFmdAVYsf4ij559pkYVmRb/3YcfGTphOybGhiydLVTRaNu8HJXK5Wf7/tts3n1D6fU8f+3H2iV9MJRTWBnUS/nOQR5na4b0rSvNUGhqYsTkXyRqKlv2KEqvya+Ii0RiypfOB6DUWJe/hsIFZN+hqdcAKL2G1DmlIj+nXGSsvjaDM6HrWXdrNnZfP4dJCclc2n+HFvZDOPv1c/29Y+dkxfpzkgej5/c/4u8dkk6LXFSR441pgDFl6/Kux1TW1+tKCVtnDPT0cTGzpLpzftbV68r+JupdHVbUkgXMKEsfrul4A4pV1Wg8XVkk59bRo0iFdOu/6T6ZbQ17UtzWGTsTcxxMLehTtDLvekxlYHHdtrnUkfq+9C5aCQdTC8H7oi7FOghX2eVTc9f/az19Nu9j2aUbnHz+hog45emrtcXCWBi8aW1qgn9kVLrz8QwKocTsZZk+n1xy0QYf71A6NFvMlLHf966Is6PypFReX1dandOkCk7FxtpMoczOVvKQu267cGewUH5HTp5/xt4jwmydB44/BGDBdFmw+ZotEr18VavJbb4qSRw5/UTp+Uk/N1Naroxh/RVlxop8TQaU1oUFELhZyGOpwq9Vl2tQN6dcFMlf3I3db5ZyJnQ93ca0wNRcci+Wjd6Kz7uAdFp/H7jmd6DbMImk36DGC9m0+BThITlbhi4n8t34TOvr6dE4b1Ea5y2qdVsTA0OtU13rMl52pNOuk6cQp1tqFk2vyfzSq6Ovp8ecKi0UEszoSmBUtCCAcMkF1Vus2hCTKNTKjoyPx9Va+Q+3PDNOXGB2m8Z0r1wuU+eTSy7aMH/WYf7ZMIj/Lr/O7qlkiMb1SvBhezAxsQlYmMuMwm17bwHQsI72wbwhoUJDtGPrivy15jxHTj+me4cqCvXlfYdDvhqxa7ddY+021e56kVFxSsvt7VSnVE+LgxZ1AQwNVWftVYYu16DtnHKRMWhmZ9oNaUSfMpKFo0OrLzD6L0Uliu+RgRNbcmTrfyTGJ7F/3RUObbzGsN/b0bhDJcwtTdPvIJfvx5j+f2DynRMADClRPZtnkj1ExsfjHxGlUF7E0R6/iEjcbFSnXk+LmZERPuER5LO1wSc8gj6b97G1f/rJEfwjIqlRKL/a+aRHU33hOGkz2gV8DOLnalOIDFHdt0fFQiy7NgfTTI62vrTrPy7uus7dUw/V1us4uhWthjShYGl3tfW05dr+WywasJKEONWp7gFaDm7M+HXDdR4nJ98DTUjrM41YnGmuHkkJSVw/eIdFA1aSkqxaG94pnwN1OlVn5N/aS4yl0rdrDa7ceEPLHisUzh3ZOlIr4zSVtLHjHVpW4K815/H1D5OWLVghcfto0ai0oG7K18C7MiXy4uyU/sN1WoyMNDd4U907NEVfX7ugeF2uQds55SLE0c2O7uNasXfZKS7svpmuMa2nr4dYJEaUkn2ZplsW1V7ONiVFxOrZR1g9W3tFk9Oei7Ru8yOQa0znEEITYqU51adWbKy27o/Eoo4tqLpgNYkpKfSvUYnxjeso1Dk2sh+tV20lNCaOIk727B7UHZCocqSS+jo1IPHRtFFMOnSa0y/e0rxUUdb07EAB+/SNkSvjhtBtw27eBH6RzuevizL/OHVjpsfrO5780XUpwT7p+6W9e/SRtlZ9qNCwDIsvZlzP+PGl50xqMlvj+odXnOLwilPo6etxPHI7JuYZMyjvnXnMtFbzNK5/esNFTm+QJDzY6bUG5/zqs3ZqQ6/8w7W+B79uGYWTe9ZFuvcfItmO79kvc5U8+hf7BT8Nt6eDfUKkn4O2I5oxepVuEpQpKWIK5Xfkj8ntKJAJ72Gd6h4KZdUqFeLuw4+s23adof3qcurCM4p7uDBtrDD2pF7Nopw8/4yC+R34dZT65EQ5nR/hGr5HPB95AeBe3DXdugWKu+H1ypcbJx7y0+zO6OUwFbFcMo9cYzobueL/nmI2TtwJ8mbCrWMAdC1cPptnlfmkNTbPjZatdLUrV5J25UqqbW+gp8eZUQPS7Tctizu1ZHGnllrNB2Df4J6C46F1ZP7nuiZqubb/FnO6/5V+xTQ8vvyc9jb9WHD2d0rW0C1l87RW87h35nH6FZUgFolpY9mH5TfmUaqm9uNHh8XQ0WGATmOn0rvgCPrO7Eq/menHO6RHc6PuiNLIgqXH48vP6VVgOCtuztP5HmjLhTPPWPiHJFvr+Zu/Z7i/hNgE2ljqviV9fM05Lu+5weGQLVq3/fApWGP1h8IFnPjwKZjpC44yZ0p7wbnpCyTvx6SfFQ3IRTM702vYBnYcuE27FpLv0JULFLOn/TqqBe8+BnHi3FPGDm2MsRI94qSkFK1WoLOD4h4uaq8hM3FysCT4G/vQBn0OIcgnlCCfUIJ9QoiJlLmobF9wDKe8dlhYm+GU1x6nvPY4fKOA3Bb2Q7B2sOSnWZ0pXrEQBUvllZ57eOUlpzZf5eGVlwDM2qlcjlGenxf1YlLbxfh7BdPGZTh73y7D0laWJTk6PFZwnMv3S64xnY0MurJXcFzUxpHplZpk02xy+VYEegXzZ1/FbW5NiY2KY3q7BRwI2qR124TYBJ0NaXl+bfoHJ6J3aN1uYuNZGR4bYPvs/RkypgO9ggkLDNfakJZH13ugC1s3XKV02XyUKZ9xN5uE2AR+a/NnhvuJDovh1e23Oj1QbNp1g1ZNypDs8IqTAAAgAElEQVTHWb1k2aRRzRg9dQ9Xb77FPzAC168SZwFBEVy9+RZ9PT2l7hD6enp0bFWBVZuucOk/iZ+5iRIjU09PYlD/NHYrg8ZuZe2SPlJfbpFIzLkrL1m79SqHt47U+hqzEvlr6NetJs0alAJk13D/sRe/j2+dTi+aUa5UPi5ef83z176UKZE3/QY60K/8FJXndi46rlB2JnT9N5kHQGRINMt+2QqAs7sDDnlsCQkIJyiNPKFTXvt0+ypbW/a3kpIsoqvHWIpXKkR8TALREbF88Qv7ptcC/79uF1lNrjGdjdRyKcijL76YGxkzqVwDuhX58Valc4E+hYU/zD/N702PKR2U1n169SUbp+3k5S2hbnfElyjWjN/CiL8GaDzu+snb2bf4mEK5hY0565/9hVM+5Vvul3f/x/zeywVlCbEJjKw6mRU352Oo4ardvJ7LeP/YS6G8RtsqzDmqWrbx4YWnTG42R6G8qX5XBd9nTdHmHgCMqf1bptwDXTE3N8HUzJg69TOebVPVinS3Se0YsrCv0nOiFBEjKv/Kh6efBOWja/1G0cqFWX1vocbjly7hxpY9N5XKwRkbG3LhgGy3p3RxNy4eGk+PoeulCUxScXK04uAm1X703TtUZdWmK/y75SrVKxVSWa9oYWf2bRhKt8HrlPpyFy2sXj41JyB/DXP/Osncv04q1MksY3rmpLZcvfmWkb8KlWVyuta0LvSb2p5tfx6VHgd9DlEwomu2qsDMHemvSqey//3fdPMYh1gsRiwS8zqdBEa5fJ/oiZUk4MgGcsQksou42MOEhf2MW16/7J5KLplA2uC3VFoMasT4dcPR0yDQ6OKOayzo949CuabGZHxMAm2tFI0obYzR2yceML3dAkGZsakRJ2PTl2v74htKT/dhCuV7fddh76pcAiwtA0uMxuetv6CseFUPVtych76BelVPVfcA4Fzyviy5B5qgbJ6Z2X+fQiMJ/BQsKBv8Z2+6T1b9IJGWliY9SE4SBiru+LgalwLqJdWiouNp3esfBvepS79uNRTOj5qym6cvfahRuRCLZv6YGeZyyRzCEt5xwrsPlkZ56VjwYKb3v91T8vnsW/R2pvedS44lUx3Yc7zOdM1zU6h5TvUW0Lccs8t/iilVvwVm5h2zZJxcsg9DY0MmbBihkREH0LhPPYpVKaJQvrC/onGnjO5uisFi55K1y3BVo01lKjQsIyhLjE8iLDBCRQsZvQuOUChbfW+hxoY0wObXK1h2TbhC/ebeO3rkG6pxH2nZ6rkyy+5BRhjeP+Nbv5EhUQqGdOWm5bQypAFOxe9WKBtQfHS67Qb8shlAqSENsHCGRP/54bPPWs0nl6xFJE7iTdiqbJ2DnYkHfYve/iaGdFYSnxLKVf+p2T2NXL4BOd6YvtVsQfqVsnjMuc8zb+VIHbGx+/D3K0Jo6BBCQwfj7yfcugwOakZQYB3CQofi55uf+LjT0nP+fh4E+JcgNnYvAf4lCA8bg0gUCUB8/Hn8fN2JCJ9CgH85/HyF6dXDQkcQGTGXsLDRfAluQy4Z59+H2j+Yrbqr+Dm8sD39VPZikZjYNBqzzfo30NiIlEeZksjvbdX738ZFxyv4Jptbm1G0cmEVLVRTpk4JBSWRsMAIdN1RcyviolV9Xe9BRuncozqfPn7JUBrx4RUVt+EXnJ2udT96enoKEonJicnpttPXV//z8tt8iexWWvm6XL4tT78oulCpQ1/PiOJ2mrs15KKah1+y96FEGa8fe/P6sXd2TwOAprXnsmOz5rkdtm+6xoiBG2jTaAFzpx/6hjNLn1yfaR24H/ouS8aJCJ+Es8t/GBhIfsgCA6qQkuKNgYFEBzkp6Tmubp/Q0zPCNO4Y0THrMTWTqFeIxbE4OB7F2LgqhoYeREUuRF9fotMcFjoSJ+dzGBmVxMp6GmGhPxEffx5T06YAJCRcx8DQHSen00pmpR2PQ9byMeocBnqGtCuwh0zeWdGa1O08K6O8dMjCVY4CpfJl2VgPLzxVKGs7XPPMbenh+UC9z9/1A4pbpU37KWZe05RGvepIZfJSeXzpORUbl9Wqn8LlC+o8h6zmrwUnpa4Vuqp5aCL/pyk121fF64VwBTnUP0ztTkPtah4cOvmQJy98pKmxU7l1/wMPn0p+wLu2rZxp88wlPf6vPSqzHf/Yezia5qyHx3FdVwKZE6j4/qUv/0w/xPtXfjg4W9O2b20atK2Ag7PmOSL8fMPSrwR4e31h20bZwsbVSy+Ji01g2uxOWFhmfW6A79aYPuX3gHkvDlLfuRRi4Gbwa642mQvAgc+3iEqKY2DhRtL6Nc9N4VazBSSIkmh0cQbFrfNSytqdg59vsaBCX+o7p/8B3/bxCgCB8RHS1/0KNUh3TF0Ri5OkhjSAk/MlvgS3xtlF8uSmp2eOnp5EhN/MrB1hobLgHAMDN4yNJZJuxsaVSUy8L9dvDEZGEjk6fX1rHBz3EOBfljyuL7+ej8LJSTGgRReehW6Wvr7gO5omeb/9FvmPROnaJXhxQ5gFz+9dAG4eeVS2+XvEOoWyEtW1zxyqCnWrwinJKawet1lQ5pTPgVErftJ5vHFrhykY00uHrGHHh9Va9fPTfEWpNE3Q5R5klNNXM38ruE0GHqg6j23D7vnClZ9DK04x+M/eKtuMHdaYj95f+GWqopsIQKVy+RkxoEGmaE9/7xz/UA4LowLEJH2ilP14/GMvUsdtOwBXfDrhYl4fEPExYhctCt5AX8+Yp1/mUM5RstMg//ry5/YkisIpZT+ex8HTaVtY9nAdEnef+OQgQuLu4WAm+X1IEkXxImQxDqZVCI67gYmBI6UdJLsasUk+JIrC8Y46LO3/+IdyWBoVIp9VGyISXmFjXIKidrq7XqXHgY9tiEv+AkB+y4bUd1XcGdvuWYOqThO4/+VvxGKZf395h6GUsx8kPRYjYoenMA17OXvFDMLbPWsoHeuq/1S8oy9LfauTRLFc8Z9MQOw9hT7k/a9TF3EAvKODBMdp/bS3e9agvuufPA/bTkj8S2l5HvMqNM27kg9Rp7kRMJtaLtMpYi0MMk09p4vvd1JiMkY6yiwG+YXTv/58QVmgbxgbFpxgw4ITuOS1Y8sVzb7Trl16yfnTwgUhE1MjTlwUBq3/1PtfAGxszWncvAzHDz3g7u33dGi+mPM3Mi4nqi3frTE95/l+ZpftQTPXCgCc8X/EX6+PMb5EO7q416TmuSlSw/Z1pK/UWDbRN+JGU9kfyMSS7al/4XepIa6OVMN5jecZ6etU1I2pK3p6loJjfX1rUlJkQYoGBqqjzkWiYAIDKmFjO5+I8N9wcJR3TTEkMuIPQX1z8x5y/ebl23gA/X8K1lvZW6ZfSQXtf26hYMhd2v0ffaarDtgK+Bik83jKsHW2ITwofT9pgPPbrhITESso6zElYzEByhIdBHoFK6mpGit7S6q1rKjT+Lrcg4wyqMcaNu1R9DvXlBuH7yqUNe5VV+f+bBwVM+09OPdErTENsHxed53HzAgD7s5lSzXtf1BjkuOZ/HQVKytN+AazUkR+nvamFYlJ+kQR2wG8DJUlhxKLkylpPwaAkvbjuOrThfr5Dqjs09jAjobuEkWKkPj7gnMOZlXxjTkjNaQBjPStqOAk+T1wt2rH8Q/lpca0uVE+zMmHd9RhhTGK2kriMk5+rPxNjekuhSSZgeUNUGU8C91E2/w7sTEuCMDbiEPcCVpEWMJb6rtKFrV2vquLhWEeWuXfhKmBRNru1GfdM3we9upAQkokfYveQv73LT5F6J6VatyqMtLT8l/ADOq7LiSvhczwFyNxnSts1ZLIRG9uBs5RMKZvBMymuE1nna7l4Q1PCpdwZcmkvfh8CCYhPpHSlQsxel7ndFeW0xrSaQn0DWNU++WsPDom3XkkJEhcyCytTKlYuSBvXvkTFBhBxxZL2HnwF8zlMtJ271OLwSMkNteI0c1o2eBPkpNSeHT/IxWrqFb0+RZ8t8a0uaGJ1JAGaOFakQUvDjG+RDsA8po7EJeSiIm+IRMebuZY/WnSukd87nAv5B1Pwz8RkRRDkkh1Sl1tUDemLojFQqH8uNgDmJtr9uNkbFKX5KRXmJq2wDRPizRnk7G2mZGhuWlKWfuBfIw6i4GeEU3yLk+/wQ9I6VrFdW5btXkFhbInV19obcipU7fITG4eU1yhqdOxWpaMrY6ccA80pU/nlQT6h9O01lxMzYw4flG1jKAqrh64pVA2rp72/tLq0DSTYlYjzoArg4WhaZYZ0mnR15NP9S27BnMjoYtMTJJQrhAQrMZaGcuCZvX1jNMd90PENoLjblPCbjRG+pZo4goiP4ZInJRu/aygc6Hj6OvJTJpiNp24E7QInxhZBluxOIV2BXZjqG8mLWvlvontnjV1GtPFrDLe0Ze5G/wX1ZxknxtTg4wlldHXMxEY0gB6cgtcFRyG8Sx0M4miKIz1JQ+6KV/vQzVn3SQLZw/borDrePfKK/rUliw0br/+G455FHXib198KTjedWsGdo6SBaQ1c45ybNsNQOICkpiQjLFJ+mZn2pXlD++CGNZ/HXNnHGL+UllStbLl8wvq/Ta7I7OnHeDAnju5xrSmxCYnEJ0ch6Wh5I8iKikOFzPZB/jfqsOY9GgrzqY2hCZGY6An+SAOvbuGVm6VmFdetqKSWWohqsZUR3LyRxITJatIMdEb0dO3xMSkJgYG+bF32IS/XxFMTRsjRkxC/Dlc3RS/SJVhbFyVhPhL+Pm6oadngpXVeCytfgHA0fEQfr5umJv3QCQKIzn5PZaWwzG30G0bXB0VHIZRwUFRIu3/iTyFdNettbSzUCj79CLnqh+8vf9eoUwbBQ9VWDtYERkSpXP7jN4D+zy2hAbIVpu+5T3YcXAUc34/yPS5uq0wgSR1/bcmbZBrTmCv9wUAYpLjpK+755clwvrz1TacTGwJTYzCNy6I5RVlGtdvorx5FenFEd9rCqvaaVe6m18dy9n6fwMw9tHfJImSKWldEN+4YB6GvZGea351LHnNnEgRi6hkV5xT/jel51L56e48OjjCaf+blFL8cycoVmYMBsfdxMNW4jIVFv9EWu4bfZLyTrM0eo8SU4Q+qW/D1tKioMTgiU/RbscnJyFvSMsjEguDZeUNaQm675jWd/2ThJRwDn5sx5vw/ZgY2NIm/3bMDdXLRqaHq3mVdOvYmRTllPdAOhSU7FJc9B0jNax1Ib2g7r515yn1qz60Sea33LBdRakhDTBientGTG9Py6K/AjBn5FbmbFTv8le5qmKgemEPyff3k4dC+ydtptJadSWLJq9f+qod41uQ49U81HEjWLb1+l/wK6rae0iPHU2seRT2getBLylpLXuyfx3pS7u8si2ukATtf6CN9JX/0aoaUx2xsbsID5N8oUdETCc8bBxxsZJEG6amLTA1a0lC4l0SE+/h6HRKoz7F4hhiY7ZgZtYeS8vhmJl3JTJStq1kbFIDK6sxxMUdJynpKfr69piYNtCo71y0x8Qs/dUhbUiIS8zU/jKT+JiEb9KvhU3GUu5m9B6YWpoKjr/1PciIIQ0QHR6TSTP5vuievwnd8zfBwtBM+lqeR2FveBLuya8legsMaYDiVvnpkLee1mO+ivRibLHuHPf7j1llBissovjGBbO+6hTGFOtGUSt37oS8kJ7zj/vC2qqSxZwKtsozS9qalOZV6HJehf7NvYAxFLEdAEBk4ls+Rx3jXfhGTA01998PjL2Cb/QZ6bGzeW3ehW/iY+RubvgKk/hEJ30gLOEpCSlfiEnKGYoP2UlawxzAxMCWToWOYWtchISUcI54deFVuPI4Ac1J38AvYdOVqCQf6XFg3EMFtw9dMLMwoVAJV4qXU8y+eunoQ4WyILmAwZIVCyjtM1VJ6sltxcUWeUxNjdSeT/mqEqXK7tfX18PY2JC42Kz/jczRK9OfY7/wJMwLgH3eN7AwNKWiXSHczOxZWKEvvz/dzbWgl4gRcz3oFdebzhO0tzWyICo5nuWVZU9CQ4o0pe3V+TTJU56o5DjeRgoTpciPGZ0Ux0m/B9IxUxnm0Yz21/6krlMpJpZsn+6Y6rC2/g1r699UnrezW6nynLOLMKNYatKXAP+KuLoJs7fJByACWFlPxspa+fZx2n5zySBKfH4zQlx0fKb2l5l8q9VKU4sMRmdn8B6kNcZz8j0AFPzWc5EQkxzPikrjM7VPJxNbilq542Rii4m+Ec6mwjTT5gamGOtLjIQl5X9h8L35VHeQxNOYGhhjqGcgDRJsfnUsbQsjCBqsm1dmmJW0Hyt9LV8ndbUakAYKpn2dSutCQoOokrNstbGQdU/BOUsjySphVReZi578uMqOczop4kQMNHB/SRJFpykREyy3GyCPqYEtbQvsBGDP+0bcD15OSdueSutmFh427bgVNJ+45C+YGko+c1WcxqbTSjUmZkYceTpPoTwkMILfBm7gk2cgiyfuoVH7SoLzQXLynSUq5E/bHICRMzqwatZhktKR1KxcvTA3rr5RKP/wLhCQGdOPH3wEIDFNf8nJIpKSU7Awz1XzEOBu7oi7uSNt8ipuedRzLs21dIIGW7pVorJ9EayMZNs6fQvVp28h1TJd6sZMpXfBevQuqHwFQ9mYWY2NzQwC/EtjatoCA8N8xMedQCzSXa/2R0TVluC3ICE2c1drza20+2y5F3dj2fX0A2wzAwsbc6LDMn9VNKPGa0bvQdoVd23vQVZjamFCbKTwweZA0KZsmk3GCfdzx9Yt4641TqZ26GVyILTh151KQxU7lqmuiCAxniOSZH8fdsaaS4blJALjQ3FJ89Cgiv2fL9PVveE3npFm6KHPsU89aOm+SerXfMH3F6V1/dModBz91IOElEhBWUDsffKYV0Z+JdnEwJYkkfKHWSsjd4V+M0I+i7pcC/gdW+PCOvlpb112Vvr68BPlvxEOLjb8e2qC1FUjLWKRbJnYSsUOYuueNVg167DSc/JMndmRNo0W0LT2XCwtTalYpSBv3wQQ6B+OuYUJ1Wt60LS2bJ57dtykRm2ZUtXOLdcRi8RUqpa1/tKQw43pjLLT6xqjirX64cdMi7lFH8wtZKmkrazGqamdMZJFcex+r/kXpS6SPb4xN7nkp3w1SQ998lrUpqGbdklRJIE2Ei74/qLyC66B2yLcLbTf+pUn+LPuer/K/NhcCmrn/xvsE6JUjeFbUKBkPl7cFK4siFJE6ab/Tg9t1TvSktF7EOAlVEjR9h5kNXkKOvPhqdC/MKs+A+pJJtyvKLZuHwA9RCn+RH9pi5XTGfT0HQn3L4y5zSISYjZg5XSGqODmiMXar7Ini9JPKqMNYYmRiBGjhx4+sdqp5QQlyLbB74a8pLpDqUydW0bZ+vE0d0Jfsbqy5Du25bWJOBhbs6PGDIITwln8ejf6enosKDcc79hApj/bQGOXyvQr2IKmV8ZxvsEy6f/RybEMu7+EAuYuzC83jDkvtnIt+DGn/W+zqZpQGm3k5iPcePMJCxNjprVvQJtKJRXmdvxTb2KSA0gSSR5AvKMvs8OzFhZGLtibFJeqdGhKb4/r7HhXm/0fZEH5lRxHKXz/l3cYwsjBYbBQpiBSzXkSeuhxJ0i2kn/ed5SgXVSYBVZ2MRS1Ee5Y1+m0hP3/DqFV/k3sfd+U7Z41EKXoEx9rzLBKV7S6Bnkaui1mu2cNguIe65Qd8rKc24Yy1SRtUZUYTNOEYSYmhixY1osp43YRHR3P9SsSV15jY0OOnpMEVpqaGXP9yiv2HB0rNbxbtqlAWFgMt29IYkXGTsp6G+yHNKY7Xl+IWCzifCPF7G0/0pj/D+z/0EJBZkgeMSJ8Yq6z3bMGnQodxcJQswx3pgZ2SjVH03LFT/I03rXwKamUkrYoC8rTlFe3FQPJilbS7qn7W/kxK6NCozIKxvSTKy+0TrCSFl0zHqaS0Xsgv/oC2t+DrKZsvZIKxvTru+8oUc1DRYusITnxIVbO50lOfIihcWWigptgk+cFEQFlscnzDMRJGBiXx8pc4tNrYbcafcMihPsp+m+qIzghnH8896OHHqOKaqa6cuPLU4Liw4hJjuOI7zWcTGyp7VgOgPiURNpcm0hjlyo8CnubTk9CXM0c6X9nDpXtinNSSQBidtPIpTKNXGSJc5JFKeyoIVF7GnpvESsqyVwHfnn4N0fr/IlXjHIllwF35nNAbuVweun+NL3yWMGQLjf5b0Rf/6Yj4+KZsucMDlbm1Cwq9LlNdZ1ID1WLNGnL9fQMlNYtbddHcFzO/idgidK6xWw6qew/IDiSPE6qdxuM9a3SXVDSZcEJwNIor9ZtIr/BLmJGqVytsFqd6PFTWjN+isQ3fPaCbsydfpDTJx5Lz7frVAUr66zfOfyuAxBVcbjuZI7UmyrYXvsRx/zRCYx7qNSQNjNwEMgEpXLOZ7hCmSqM9C149GWNoMxQ30ylMX7RV/fV/S9+oTq39X7lo1DmXlz7L82somhFxUjstEZddvDFL5TEeN0kvL63ewBQpLyisf/uofrMlVlBStIrDAw9SElKDcJTXLHS08v4d+hPhdtyNuAOl4MUA6ZU8ceLTfz7/jCRSTGseXeIP17I3GKmlOyLu7kLN748Y0kF5W4BqjDRN6KcbRHOBtxhcOF2WrXNClLEIjVnJfcnrdygKqUqkYayhCIlD8enHin6ymY3vX/ZxPnrrwAYMH4rnYas5exViRRcw27L6DJsHQMnbJOeP3XpubRtnzGbaTdI9htz9upLOgyWJBo5cOohgyZsw/+rfn/3kRvoOmI9P03artM8zQwddWpnkQ1GZ2ZSq24xVm8ajL2DJbZ2Fsxb0oNfJqSVAs4afsiV6VyyDkN9M7VP0ke8OhOVpL1MzQnvvoQlyFZlqzlPUipG/zJsN49D1pAiTiQ6yZ/rAb9TN0/6/sEfo2S+Yt2LnFcqKXTYqxPRSZKgztCEN4TEv8LBVHErMj3Srmpqw+F/FFO6N+mj3u3E0tZCQc0hM1wtNKF2x2q4eeQRaBDv/vMQnca01nirLy2iFMUfe23l9sQiMee2XqHNsKZaj6/LPchumg9owF9DhA+LW2bsyVAWxMwgLmI6Jhb9iYv4HROLflg5XSIysApWTueU1o8JG45YnAB66qP809LNvTHd3BsrlKtL5KJuxbihc2UaOldWWje1z7T/p5IgSmJC8V5MKK4oPZq2bnasWl8KesCdkJesraKoT7yx2mQWvdqFCDGLyo9gecUxDLgzn4756uJu7szUkn0ZdPdPDPUlEmVbq/1Gr1uzsTO2YtVXt5H+hVry090FbKymXoL2ibd/5l9cBtn5zyDqdFpC07olsbMxx9zMmDnLT9G8fimSklM4sFaWrOaPCW1JEcm+q5KSUljyu2wVu261ojSvJ3Hx6dKqEl1aVZIa074B4fx3aCLevtotvBzx6oKJgQ3tCuimHlK2WmEuH3sESL4jNfmOvnLiMQ3aKGrvAzovWGSEgoWd2HtM98DLzOKHXJnO5fsmWRQnMKSrO09WmdWplF1PennIdC69oi5w7FMPpXWV0bfoLZXanB0LCtMnZyRTVlKCbl8yH554KZQ5uKk3JCdsUMycN6PDQp3G14VJm34WHEd8iWLJYO1Sf8uzNI1RCDB6pWIK4PTYOFWzLeO06HIPshtlD04RX3TX6c4sbN28Bf/rGzhj7XIffQPXr+Wf0TeQyYpaOZ3H2vkatq7Zv6r+o9LatabAkD7fQJZ90d7YmgXlh7OovOQ7paBFHrZUn0b7vJJsmo1cKrGp2lRO11sCgJWRObtqzpQa0gB9CjRL15AGqFlMuaxaTmFIzzqsnqdaoePaHU/uPPKSHu9ZNVjgh2xuZpSu4t0VJW59adnuWUP6LyrJh26Fz+qsL93ja/ZAgA7llT9ohgRGMKzlUunxwnG7WDnjEI9uerJmzlFB3ef3PirtIzkpcxLj5WT0MuqLmEnkiEnkkvmkXZnWxB/spHd/QhNkW36atPkQdYYbAbPSbSOfktbSKG+6QRsBsfc4Lxft3dvjeppMZYooyzZYskYxVtxUlB1Sx4NzT5jSQrjKbmFjzpGwrem2VTaHM4l7MDA0UFI781E2/nnRfiU1v01fqjI+ajuHjNwDTcjM9yktW2fuZcccYdrpIhUK8u9D7YJ1c/n+KfOrzEC+NXskVmZZLx0mz+ar91l68rr02EBfnycL0k81/aNSp9MS/js0MVvGvn3xJbOHb5Eem5kbkye/AyamRrx+LNQW7zWqCbtWXlDZl5GxIcdeKKYWn/vzNm6ck7jAKEv8kpYTRx5w/84HHt3/SGw6mtHq/KvTIVNlfXJXpnPJccgb0vks6mjUprCV0E/KO/pKum0qOAxNt04e86oUtJIlfngfeVKj+aTl1e23hPiFpV9RjrRGHMCqu5pFrw/+s7dCWQtjzVfsM8rYfxWzXnbPm/77LU+wTwg93RX76TZJd7/Tbq7arWhn5B5kN/1nd1coe//YS8HAzuXHJiE5c5VNMoOB9avwfNE46b//Z0M6u6nRuBT5PWSxQnGxiXx87a9gSJuZG9N3TDO2X1fMi3Hg4R8AJCUmM7GncBfy2qknUkO6bDXFmJq0NKszl+WLT3Pj2pt0DemcxHfpM+0TFsH0g+f5EBxKeGw8FQu4MqdTU9zttdNZjE9KZsHJK1x48Y7I+ASsTE1oUbYY09o0wEA/e58ztt14yK7bT/ANi8TOwoyqhfLxe9uG2FnoHjAQGh3L6Wdv2frfQ/wjInG3t6VthZJUL+JOpQJumTj7zMPeRHlWsPQIiX9JfssGauvYGhfRqC9bYw9A8jQub+hry29t5rPw3AyNJMrObr6stDxvUVeNxuo0tjUblLg1/DVkDT8vH4SJDqL2J9dd4MKOqyy7Nifduq0GN+bv4WsFZaH+YQR8DNI4tffkZnP4ksaH0CmfA72m6Z4dMCwwgogvUVlyD3ICBcvkx+u58Edx68y9BHkHM369ojtQeiLKEQ0AACAASURBVESHx3B13y1K1ihK4XI5e1s+FwkPP2Z9auVctCO7VqVT+WvvSLpUVq9ENm/LEAAc89gwanZHzh+8z+cPwfQZ3RQLK1P09PQQi8W8uO/F8FZLqVCzKPeuvsLvk0yWtFXPGqq6ByAuLlGQ3bBocVcsrUxVN8hB5Hg3j1LTJNtTszo0oVu1sjRetAH/cOW+f87Wlqzu155Sbup/rB96+TJp32mV/QCUyefCXz1bk8/ORlA+dMth/nvrRbXC+dgyWLhFmyISUfZ3WaaoOzNGYmUqNFrG7DzO+RfvaFiyCKv6Kq6wnXvuydhdJ1TOy9HKgmtT01/hS33f1vTvQP3ihei8ciev/FTro76c/220qHVx85B3xWjlvlnjoD/5drbGhWlbYJfKOv9j76zDm8i6MP4maVJ390INKNAibXHX4m6L6+IsLLq4u7sVK+7uFJciRQpUoO6uafT7Y9pIM9Gmxtff8+yzk5kzd27INDlz7jnvoVEYYrnWskgr/IFb0aOKxnWWK9ckLcWgmC5j2pHmNQPAl2ffcXjBKQl5OQAYvXIIhi7qS3IWOfePB2LDKPIOmjYuVlh+eS6cPMglxwpymYgLS8CtQw9wfa94cZiiaQiPz7zAmqGSBVUNO9THurv/SdU1/RwYgtltyb/YFb12aT4DAJjZ4j+1fAbyKMs0D1nXKGbMqiEYslD6+ynIZeL19SCcWHkBMT+Ef8f7PmyEs5eTOqdZTRkxYPspfI8TfvdXhjSPaionbx6F4NSuB8hMzUVmWi48mzhj5pr+MLU0lHtuSkImJnbdjAIpUqxa2gxc/ixbHGDJvHN49TwUAZenw9yizBsaqTXNo8pEpv2fv8eFoC9IyMyBvYkhZnZqDhM9HaTm5GP5lQfILWQhOTsX/XedwscV06CpQf7WXkdEY8xhYZ6so6kRpndsJhhr+70XiM3IwtfYJHTaeAR354wWi3j3beSB56GRePtLUi7r1KtPYq/Pvf2Csa3EOyk+CAkHAAzxrS9xvseirYKnMjqNhkU92sDNyhzZBUwce/EBr8KjkZqTB98Ve3B5+l+wMZJ/s32MiseRp0H4Hp8MCgVwszJHhzrOoFKouPc1FD8TU6FRDioPqqKq5E8OW/LzEUUZzWhtmqlgO49Drq8qi6uZx9HLaITg9Z0jj3DnyCOlxrB0NFfaies4ojU6jmiNTrSBEjrN8eGJGF9PvW2VS9J2cHNEBEfi7PorYvs/PPiMTrSBSo93I0+1AkKA+Ay2TtyHJ2dfAiifz2Cy9zzkZeUjOToVHDltdEWR5fwytOgwtzfDoS9boMFQ7Ov7Pu88zq6/QrpSceS/0zjyn2pKAPIITkrEx8R4+Ad/xJMRY2Xa1ti5Gb+nzS6Tefy/I+pIV1ONLHzb1YFvO9WaCplbG+HSp5UY2WYtkuPEUxqd3K2w94b835uPQUQBYzk40mqnyjjTkanEh7NtaHd0qusqdqybpzvGHL6I1xHEcmbTlXvxYTm5FqioI31l+nC4WYk7a9083fEtLgkDdhNRzc6bjopFbUteW5TDT4MAANZG+kjIzMGZN8ESznSxT9PCzUls/9xztwXHOtdzw9Yh3cSOt3KvgYTMHLTfcAg5zEJ02HBYoWjyxaCvSMvNx9Gx/eHrLB6F/Ludr9zzKx5VV07U99DJh1DuiEzfWh6/v0ThVkEA/LQlpbEU4VjoTti4WKl0LgDc457DBM/Z+P0lWr6xmhm3dhjqNnPHuhE7kZelfCc7gFCmuMM6U6oOXb+/RGHR6Vlgszh4cfmt0ufbOFviWBh5lF8aYe/Vr0DBYrIRF5YAnpJyi4Pm9YZv90Zl/gAliqelFTwtreAf/LHcrllNNdVULMeeLJBvJAVDY10wE6Q3aavMVN6QpBSkObObBgvbRzLZ5FGgX8ni+ZclHeliPGzFG3dk5BUItqkyftBTcght39pFaSZxGdlSbUty49MPwfaqvuRauNZGysvfpOXmg0alSDjSVQU2r0C+EQkaVNl5Vly+4l0BOSJzoFN1lZ5LZko26Jp0jFs7TGk1jRZ9fUvlSBez++066JRSoJ9CocCzjYfS5zXp0RgHv2xR+bo7X60pdavbzBTib3HphTkqfQY7X68t1fUrA04e9qSFqcpCoVBgXLTsO/XODbju3grfI/sQlq54y/aDH4LgvmcbfA7vQ3Je5evC9qcQlVo1HZNq/j+xtlau7q0yUaWcaVdLU6nHTEoU5oUlSX6xD9orXM7cP6qPzGvt+kuYz9x7h3Jdifo1Inc42FxyrUUWR7ifTqNBV5MhdexeDYRLMCdeKhbxebpAUhFBUeLTFX8gKAvSC3/INyLBTEv2UhWTm4FCbpZCY2UUCtsH69GVL9SMC0vEvYTNyOp7BhMjnLElcAVaXs5Dm7s5sO1J6E93+ZSFtveFOfxdg7Mx6Kcmll6Yg5O//0Y2OwnZ7CSlr10MXZOOq5nHcasgAAsDZkJbT7GiDh0DbUzcNBL3uOdwj3sOmx4tI+bnoJxIvrmdKe7zzmPr05XQNdSRa9/+r1a4xz2H+7zzcGusWKGoLOLCiPQcCoWCO6wz2BK4Qm6aRN0WtXC78AyWXpgDA1PVdFwrG4Pm9cZ93nncKghAqwFNFT7Pt1tD7P+4Efd553GPew4m1sZw27MN85u1QtiUWXgzZhJGXr2ImGz5f1OPIn/hWugP/Jw8E2/HTsK/D+6U5i1VI4Mtt57JN6qmmkrCwuWEXxYTpfiDeWWhyqR5AMDwZg1lHu/m6Y6bwUTR0IV3X7Cgexux43mFhMxKK/caaFkizaIk7eo4o4WbE56HRgoizsXQqFRweTx8iIoXqGBkFzABAM1dHdG2tjOMdLSQmc8UO+96UfTZyUy84cPpN8GC7b+akXcWEp3X1Y9EO9OLQV8xvFkDmfYASqUAotYMfRX4lX0bNfQ7K32es0F3uTYxuYFwMZQvsxaZ+1BkXD8ZluTkZOSgnUkfdLIuygm1B8Ki64PNY0JnbQj8r9zD1u+dsLD9HSwsyijZ+r0TxrmeBAD0c1iHW3FrBdulga5JR9vBzdF2cPNSjaMqdVvUUptGszLkZIgXG9drWRu3mWWTK1yMugsJ1Qldk47FZ/8Bzqo+BpvLhZ2BMLfxztCR6HM+AA//kt3c6L/HD/BAxMa/Vz/U3LlZxhniiGomA8Ci3u0wpJmn2L7QhFSM3HcOOQWyV6D6+dTFoKaeqGOrmMKMPHg8Pj5ExmHdtSf4EZ+i0DnDWjTAgp5t1HL9jLwCXA0KwY/4ZNwODhXryFdM06XKN1D6ukG5AvWLb79i6YX7Sp1THoWRyVm5mHTkMkITUmXaNaphi96NPdDHW/mVOFFK3qtk/44rLj3EudefZY5jqKOFg+P7qe0+rawYm+hiwpQOGDN0LzToNGzZPQK1PWwreloKUaWc6QaOsiWpmrs6CZzpF2FRUu06ergodL0OdVzwPDRSYn83T3dc+/gdd7+ECpzpI8/eAwD6N64LAOjbqC6OPAvCkx+/0KYWoa146f03AMDgEsWHoikeR5+9x9GiseQhbwmPkQOw9IHJey5hz+S+8Jq2FeM6+WBkh8bQ19bEwbtvAADh8WlYP9pPEIW2MSF+IA/fews+gHGdfBSaj7qw1W2GuDyiUCw+X776ByCp/+yoJ9lKuCQf0vbIdabj8l4iJjdQ8LqmfleF5iMKnw8EpV1AF5u5yGInwJBujWbmoxCW8xzxBSFyz9emGaKBSW/E5sn+wi3JiCbLYG5jjM2XZiDw2gcUFrDRaZCv4Njx18sQ9iUGS0cdRE5GHlr28MLc7cPFxti//DKsHUxxaPU1tOreAHO2kacJzB24Cw1auGHIdKJdddyvFCwcthf5uUzM3jIUTTrWFdh2dZiJ29HbcO3oU7njqovKIVpEzrvYNqhndRJaGnbyjYvsve2elO2kFECXIb6CZqCpiYQc+V0WUwvyoUMXNj4q7QP79Q8hYs50o4U7FdZWvvj2Ky6+/QqGBg0f1kxXeQ5nXgVj1WXlClqLOfX8I049J1YZnyyeADN95VLJfBfvFgSKqiGHzeXC57/dUleHS/L+dxze/47D4vP3sHt0L7SuLV8fWVlOvwzG6iuK3TNZ+UwM3H6q1PdpWRH+LQ78ojoO13qKfY+R0bG5UO2Dw+Zi+oSjcs8pRdMWtVKl0jwsDPRkHjcX+RJKys6VamdpqNiSrY2UHOU+RWkc974KW38ef/EBANCpLqGL3N+bcB7OvBE6QB8iCWmpAd71xMaLTVcs3aAkiv5gfI4UKlD0bV5P8PTfwcsVHTxd8foH8eDB5/ORL9L2ur2XK9p7KvbgoU7a2mwSe/09U34E8WWSUPtYR8NcoesUcjPB5cv+EXoUL16wRaGo1kGwi81cAIAhnXggtNKuhZYW4zCrNiE7V/z/Ykq+rqnXBK0sxyt1zQF/d0BIUXX0qa13cXonMWZSbDr6T2qP6LBErJpwBAHvV+D6r80YMdsPfWrNFRvj0eUgtO/njWvhmzBtLbnKxPRum9Gym5fAkU6OS8fsfttx7NUSnP+yBlcOB0qkhUzvvlnuuJWFt+m3sOnHSLWM9TLaC3msUPBE7jsmR6g8w+ISEbPsQuEDdWTGZnB42aT2FUkeS/xv5/KPEPSvLT+S186pJp5GRwpeh6enSzdWgM/RxPcbn09EAlVpUsLicCWiiIoyZOdplR3pkrRZeQARJCmKsqh2pGXzOjwaDRbsUNiRLsmUo1fx1+5SLOGIEJWaKbhPFXWkRSm+T1dceijfuByZ1ns7pvfdgel9d1T0VCqMKhWZlqeJzRApLGKy2VLttKTI5pVEk05uV9uacNZEHfbiosfiOilHUyKV41ucZJ6rNkO8HXVuGX8Z1nMkL2B78CkMfD7Q2JV4kgyJSUZYXApcujUDADwKDgedRkUNS8Vl5NRBScWM96m7UNtoiFT74ih2MZ4mijudzxOXorU1eXGZqD42AFhoe5LalQcROS/hrN9MqXM8vGsItmMihPdh2OcYeHjXwOXDgRg1T5gOY+VgCmaJjlPZ6XnQLSpc1NSWzOXPTMtF+LdY7BgplDW7fCgQYxcKI/4TlvTGlC7iLawnLO4tc9zKxNPkcxhgP1e+oRRepl5GMzMiF9DecBJCkiehtsVO6DEkHc9CTjy+p0wF+Dx4Wp8DAFjo9YIGtfJJRenQ6YjJzoK9AVGMuOHVc5zuI//BqH9tD2x69RytHJyKzlNPXu/u+y/lG8nhwpsv6O9bT76hCKNaN8Lsk6p1RiVj5okbuD5HPQ9v/++8CI3CNP+rpR7nU1Q80nLzYaonv95DFj8TUnD9g/zVSHmce/0ZS/rKX32talSWKLMqVClnOjOfCQNt6YVToqob5vrSo9jpeYpJdKXnktvJmkMxxU51mpQxRLEw0BU0kCGT/iste6cQ2rifdorna43vLC6N19HLFR29hNce09FbrfNQhsHOj3A7ZgyyWJHg87k4EdYEjcxmwF6vFfTptuCDhx+Z5xCUIt4UpF+N6wpFpulUPbB5uYjOfYyA8NZobb0OtrpEQRaHz8TrpLX4nXNX7JzOdvvJhioXlHWkAaBmHVs0al2L2PawFSzD3Q54hdUnJ+HRxSDMWCfeclpbVzxn0cJW+oPU9O6bEfY5Bjd/iyt13Dr1EiwmG1tmSzbNKaaub+mLClXlatwOhOd8wOxa/gCA45FLQAEVw52WYeW3fvCznoAnyWcwu9ZRHI9cglxOBq7E7cAMN+LzD858jFepVzHJZRuy2Wk4GDEHE122Qk/DCCu/9YMxwwqtzQehnlErnI/ZgG9ZL/Ah4z6muu6BoZYP7A0nIo8lTO2iUbTB5MRCS8MOX5NGo6nDe/zO2CA4TqWIf9/QKKVTZVEX3yZNx6x7t3Aj7CeMtbTh37MvnIyE9SA1RPKgi7d/T5uNDjWcEZGRDrc922CoqYnbQ0bi/q/wUs2l3eqDSM4SX41c0KstOtR1gaWh+G9BQmYOhu0+I2EPAMsuPlDame5c3w2zIe5MUyjAmNbeGNmqIUxIHLCMvAKMO3ARPxMk86p/J6cjOSsXFoayV2KLubtAuoZ357WHJfZdmjUculpl+wDbz6cu+vnUJT3G4/FRf75kMyd1k5iZg4mHLpEe09fWxMFx/VDXXly5i8PlYeXlh7j49qvEOa1X7EcTFwccmqB6B9bNN58hrsRKtLu1OfaM6a3UfQoAi8/dw8qBnVSeSzXqpUo502FJaXAwlS6dIhoFrmku3Qn4EBWvkMP6ISpeoXkVR5br20uXMCteeiRrkOJmaSZwpj9FJ6jdma6K0Kk66Ol4Bjei/0JGIfFD+z51O96nbpd6TjeH4wqneAyoeRNUaOBkeHNw+YV4FC+7wGZgzbsyj1dWBvzdHllpuRgyrRO4HC5SEzLx4SnhyFnYGSMvu0AQIQYg0b2KpiE9E2xtwGRQqVR0q/EPbkcLfxzNbYyw5dJMGJgoLyNYHjQx7YletsK8Qz/riSjWM+fyObDTqYUxNYlCzxFOK7Dsay+MdBKmEdlou2CSC/F+94RPw/zaAVj/fRjm1T4FLp+Dqa67sexrL9QzaoUB9nPxLasXproSRV8GmkQRtS5D2NWzmeMXwXZTByK9o4axMBJeMpda1L6i2drJD1s7kRflymrCMrGhNyY29FbIVhFEHY6mro44OF56cx1rI308WjQetz/9xL8BtySO733wGn93kN32uCTj2/ngwpsvODV1sMzfqGKMdbVxcdZfiEzJQPeN/hLHh+4+gwcLxyl0bVtj5VYtrI30K7QDIpVaPmXtHdYcktinq8nAm5VTpJ6jQaNief+OWN6/I+5+DpVYcXgdHo1PUfHwclRe1QmAhCP9cvnfUoNzxfcpAHjO3y5RTHo56Fu1M12JqFI503e/hso8fkVk+aRXQ+ktqM+/+yI3r47J5uBCkOTTaTGGIn8AF94RP25jW4lHcpu7OgIglD4CfxC5q31JZPNGtxQ2djkjouxRWlh/gJpXd4eT8HPwl9EshQJrHR8Md30NE003hcelUTRBodAw3PU1bHWlR33b2WzGcNfX0KTJb6daXoT9TMCwvjsBABfOvJFp69nMFVvnnEYLP0+07tkQ2+aeQc2i6uiVxyfi707rBbaJMWlgaNKlDSWBroE2tPU0se7MFAz3XSbYv+70FIxvt0bMNjG68kgdvUwV78gYkv0C37JeCF5rUrVBkVEWR6cIHRFnPUJ9x0lXejSTIUfz/E8nKi8BbB4HcQVEJ77HyUF4n/5dcLzbU+GDzcnIW7gR/ww34onUj/Xf/SXsZeFqZSrTkRalq5c76thZSuzffe+VILihKDO6NMezpZMUcqRFcTI3xvi2kgXeiUpevxpxFp+/R7pfliNdks713bBmkKSSlDryp12tTPFu1VSFVrkB4KOUokNl79M/icP7HqFH+/XyDcuJKuVMi6pekCEqYdfDS9KZntmJkAMrYLEx/ij58k8xE/wvoYBF5F2Pay2Z7lDsFP9KSce1j8QXfUmVkEE+hGrH/W/heFakCjLYVzLv1qemMPLEZHNULpT4UzHVrIW/XF9iuOtrkv9eoYOt4kUPxeeJ0s5mi5SxX8NWt2Ik5GSxfNFF8IqiFBdOy1c7efPwm2D7feAPDJhE5NpZ2Zti5fFJGNpoCXrUnA3/9TdxNWyjtGGk4tnMFd5t62DnAiLH18zaCPsfLsCUrhvR02UO5vTbgUeXgpQet6zoYydeDNnKfCBaWxDpLsvqXoURwwJGDKEEVfG+YkS3i3OpBznMF9iK/h8AFtZRT/FSZaezHnmer5mmEeYFb8eFGKJoylHHGo1MyIMdfzn54VbCc9yIfwoA+JDxQ6Z9SS7/M0KpOZ+aMohUOjTgxSelxikNM7pWvu+Yqs7ld98k9gUuUb7fQs9GdUCnSRadX3hTutWhy/+MkKidkgWVSlH5PmWzOAi88QlcrqRMYlUmPjYDTKb02rjypkqlecgiNUd+F60B3vWw7R4RgQr6HSfTVvT4EBIHuJYNkU4Qm56FXynk1ej17Ii0j18p6YhJJ2TspDWeoVIo4BUVWO57/AbTOiifI1vN/weOTmYID01ERFgSannIX24UTcEQ3QYARzcrBLxfIfXcI8/IC0JKjjN93UCx10ameth9+1+Fzq2m6jGq3r/w/6LYg5eOhhamug7Gws87McNtCG4mPMNkl4GgUchjOb4mdcHhEwGFBsbucu2LkdWdVhp0Gg0+Lva4Gyy+6hmRXHlWUqpRDh6PXKhA1eLB3o3r4HwJ5/ni269K59YXo8p9CkDl+3Ri181IiE6D456HWHt8IozNxHOzx1Si6K4y5OUp3sW4PKhSkWkAqLNwq0S78PS8ArRae0Dwek7XlqTnGutqw9NeqFXtu2KPhP4sn0/sL8bJzJi0jbdffaKwa/Gl+2IdDEUpLii48iFE4JzTqOT/5G+XCpef9j56gyknrpHaBcckoOf246izUDUZp/KGxxd+VhpU1Qqn4jIV78J44t0n9D50SqlzqhqrNw3G2Wsz4exqiWVrKresXDV/Hnwpzoo0KKCgpp4tzjQj8tCnuQ4Wc4xvthJfWRpZowfG1uwNAJhfe7SEvTRUzR8dQOIUfY9LVmmsaiqeddeeSOyrXYpmJ0v7dZDY9yUmkcRSMcr7Pk0oSrGLCkvC5O5bSI+X9r+KICW5cv3GV5nIdB0bC/zXsx2G7juDhkt3SrUz1NbCGJEc5JKc/nswWqzeh/S8AuQwC+GxSLpTqs2g49Y/o0iP0YqKKIpTS2R1VBRVGZGGDoMO/3EDMPXEVeQWsvD4e0SVcZhlkccRFoWaaJZ9YeVwby8M9/b6o53pR/e+Yu1yYd5vVZYTqqZseHP7E5YN3o6uo9vgxdUgZKZk424u0XlyiMsMZCRnoU0/X6QnZeHzsx+4k+MvOLez3kgMmOmH9KQsaOlqIiU2DSsvEHrrZzffAADkZeULtgfNFsorjvCYDe+O9ZGVmoNnV94JrlnWOJkbo1ejOiqda0+S55yeK/87W51o0Kjg/GHL8BVFwEvJ1Id/u7dS+3UKWGylUjWKqcj71NFNukhCefPsyQ+sWHQBm3YNh2cDor5s7oxTCp8fF1M6fXp1U2Wc6bCkNHg5WOPxvPFot+GgRESZSqHg+aJJMNKRn9D/fNEkcHl8tFt/UKJVOEBEsB/NGwdNBfWoAWBMK3IH3spQH4lZRJFAIyfZbTF9atrh7dIpOPf2M5ZdEYqyazFYYLKEUkY9vGpjoI/kUyofPMTmPoZ9Ufe/pWMCsPzIUIXfg7oR7RwIAA3NppHahaakwc3cFJHpGXAyMcacK7exqXdXJGbnwspAD6feB6OutSX86hAFhnueE0V3k1v4YvL5a6hrbSl4/f/ASf9n1Q50NTJZMmCrwJGdvm0kfn2JxsJeG7Hm6r84HS6uiNPXZpLE+b5dvVCvubvE/mLH+bZ/oJgTLbhuwHS4eBI/jD0tlGsyVBpUdVAAwEBLUtmCrA13WaLq0n81iuHjbF+q822MDRCfIR6guRIUItHGvixR9T49F7QM9y4EoXN/b+gZSl8d7jmiOf5e3EuluXV1VV6Hf8ta4mF82fzzuHx3DgDgY1GTsapIlXGm2VwucpiFsDTUw7fV0mXM2nZaj8f35skdj0alIHDBBKnHu9ZeAP8Hc2FpayzVJmSNbDk1AHg0TzF5I1EG+tTHQJ/iluN8XI/siR5O1+WeJ6p4EbJmFs6GByg0R1U4HdEWZloecDHoAWsdb2jRhFKE2awoPEtcjPRC8fwucy3yHDNrAz1cCv6G9zHxWN29IyY0Iwo+rYo6Xg5rJP6F1aW2q+Bh6l1UHOa0a1HqdtHx6dmCNury4HB5yMwrgJkBufSb1nI/XF88unQTkkFCfKZY29Vqx1qS+7zzFT2FCqdkQSClyGEryGPi0ZlXuH7gAZKi05CfIxndInOkFaHYkQYAE0vllC1KQ8MasgMVFUlKdh4+/I7Dz8RUJGXmICO/AIVsDrILCpGVz0RWPlNqqmBFwOFwkZOZD2MzyfTGLvUW4c6X1RUwq4qlqauDhPb085+R5epMq4q+oQ76jZUfmberoZisrLq4fHcO3r2OgHcT8Z4DJqZ6OHttppSzhAzssRUZ6fJr5cqLKuNM/79y8VcbcHj5OBvujUEu7wAAb5NXIrkgCFweEx3sjkKXLrsILZX5GakFwahlPFxt8+LwCpCYH4TEfEKlQZNmCDpVF1xeIQq4kjlUdY2lV9nraWqir6cH1j54itXdO+LQqyBs6NUFMRlZsDeWlKS7853o3DilpS+a1XAQe10eaNCoUh1pAGXqSAPA7ScLynT8aqo+NA0aek8mz80c12A+UuMzMOTfHnCsY4cDC06X8+zUjyIrkuVJSnYeDj1+iytBIVWu3beGBo3UkZbGBf9n6D+KvE7pT8FEV7J4MTmbvJlKVcXQuPz7ApR0pAHAQEb0XBRdXc1qZ7qsGTZqP9as6A9HB1N09NuEf2d1wflL73Bw72jMnncGVCoVC+d2w5iJR3Bo32hwOTxMnnECF05PwY1bn+B/glD8uHPhHd4++YHdl6cjIy0XswbtgYGRDnZcmIrc7AJM6b0DDi4WWHlgNILf/MKm+ecwalZntO/ZAD09F6NT30ZgFrAxZ90AwfmLtg+Dq4fiUZR+NQPFHGkA8LFYLNi+ENEc/Z1fkJ0KAIjJfQAaRVOtjjQZhdwsFHKzJPZr0ozgY/4PnPSlF10UL3C+m/03AGBDry4AIHCkbY3EI8ai6Rzb+3UjHbPkObIYuP4k2tZ3xt9diQ6IU/ddQVpOPk7/OxTZ+UxsvvIUz0Mi8XDVBJx++glXXn/D1nE9YGNigCuvv2Hv7VfgcHmC4+suPEbwDmJFICkzF8M2n8bZucNgqq+DxrN2wM7MEBM6+8KvcS2F5yiNfyYfx5Y98uXA+Hw2MnOPIjv/Eri8dLA5CdCgmUOLUQ8GhAeUswAAIABJREFUuoOgq9UW1FJ01stjPkVm7hEUFAaBx88DBTRo0Kyho9UcRrp/gcGoBUopvm5SslYjO+8yONwkUCna0GJ4wkjvL+jrKL4syeNlIzlzKXIL7oPHz4EmvQ406XVgYbxK5ffO5aUjNWsz8pgPwOPlgMdnQoNmCV2t1jDS/QuaDA9Ahma1tDFzC+4jK+80WOxQwZh0DXvoaXWGsf4YuWNyOVxMWDOY9FhWWg5uZx0FtaiB1Pqx+5SaHwBw2LJ1+ssbsi6D5c2XmEQM23VGoMpUVZjQeztysgpw+jEh7zhl4G4s2TYUljbG+PQmAv477iMyLAl+A4gVw/E9tyE/rxCnHs7D6tmn8ezeV9y5GIRD18tmFbQyYG0s+XARl/5n1eXYOatepKlO7B3IFc9KYmFliNhKlDf9RzrTp/wnolvvbbh5ZSY4HC7c3axwcC8RLZw5rRP4fD5GjjuE1i3dsWL1NYDPh693TQBAndq22Ln1L4xpuw5tu3uhfc8GAICJ3baCoaWB9FQi/3lsl804+1K4vK6tw4ClrTE2zTuH9j0bgM3i4GZRQ4056wYIzl817SSOPZKfhiKLezHD0cBsFsy1G4LLlx31iM97gTrGo0p1PTKGuTxDWuEP/M65h5SCYOSwY8HhMaFB1YIu3Ro19bugjvEwGc1WKg8bRncT0+D8HpssyGHssdIfB6f1x/KhxMPAkFZeGNLKC/FFX6TpOfno6OWGbkWO8ZBWXlh34bFgrH5rj+P5+sloNX8vnq77G2wuF1cWjYTn9K0qO9OiKR6y4HATkZl7HGnZ5FJ0HG4icgsSkVtwHwBAoWjBze6XwvPg8jKRkrkSWXmSkU0+ABYnAqzcCGTmHgcA6Gq1gZ259BbjP2Nsiuzaws78FPh8FpIy5iErT1ynmcfPRX7hC+QXvoB+wW3YmMp2BjNyjyI5Y5HEfiYrGExWMLLyTkODZglnm4/y3rKApIyFRe9LMmeRzYlCZu5xwfsGAHd7+d1U+Xw2QmNrSB2TzYlCPvM5kjMXyx1z092F6Kw3Ep1HtEJ2ei5iQxPQb3pXdB3VGuxCDoa6zoTf2La4uucePJoo3uyomJTYdOyceQwZydlYEkBeC1GeaEhRSSovmizZjVxm1YpAF8NmcbBS5IF897kpSIrPAACs+fcMNh4hct8dXSxw6fgLHLw2E4lxxPFFm4egS71Ff7QjDYC00DCXWbmk2UqLfc3yTfMgY+jIFqjv5aCQrbmFcp0/y5oq6UwPn38cJ9aNwO+4NNSwJX+KqVNbmPqgqSX8Q3jy9Af4fMDL0wEtmrvhx48E8Hg81KpF2OvoCAv9Xj0MAZ/Px+CJbdGgmQvmbx4s0LBs1NwVbBYHaUnZsLI3waJxR3D+zRJ0rU2+BF98fsyvFKXfrwHDCbnsOOjRiYi2IcMZenR7hGWVdDI44EM8987XcinuxYxAR7ujoFAkxedVhUqhw1yrnlgedBcDYXrDhZh+VcKRBoBHweGga1DhbE3cS63r1sSige0AAM1qO+LYwyCsHt6F9NyGLrbwqmGDn3Hkn2vTWkQOaWNXO9LjqjBlVmf07k9EiWZPPSHVToNmjux88eZEVIoOGHRn0DVqgM2JBZP1QXCMz2fiZ4yNQo5fHvMhYlPIVzsoFAYoYIDHF18GtTU/TmpfkgJWEAAuQmOdSsxdG3zwweczBfssjdfJHCsxfZaEM67FaAANmhnyma8Ec+RwkxR+78kZ/yEz119sn7ZmY9CopuCDC2bhB3B5ohETxSLTobGOYq9pVBNoa3qrNGa95u5SlTRE949Y1EfmcWmUtAl5FSqxz//LRnBYHBxdeg7j11ZcIXRZU3eudNUlS0M9NHFxwMCm9eHpYC3VTtYYZc2Rm//g109yqTczC0MUFrLhVmI1VbReUkubgT+dfJJUHT2SgsCqyO2wDRU9BQGjJ7RR2Hbmv36YMkuyQ2VFQeFXjiUpqZMQlYd7s2Qy9EVuYD5f/I+6mopF3JneDT3Dil96rWok/E4Gh82FnYsVKNTS39x8fiHiUkfC1uwEKBRyGaeEtCnIzr8seO1gcQnamk2kjsnj5yIsVjya6WT1AJp0ckUFFjscOQVXYWowW+ZciyPTBFQAPDDoLqhh9ZTUns2JBF3DSep4LHYYfie2Frw2N1oME/2/JezSsrcgNWsTAIBGM0MNq6egUaUXz4nO08pkKwx1B0mx5CO/8DV4vFzoaXeUOh4AJGcuQ0bOAQXGBPILXyk0ZnnB5/Mx3GUGTkYo3om0NJA5nq+WT4a+tmrOTU5BIZou3SOx/+sG2dHWQg4HPTceQ1yG5HJ/n8YeSukJk70neddXdVxl/q0Gt16DZTuHo1Z9e/RvvgoX1FTsrO7PUN7Ypf233HLrGY48Ee/iWsfWAudmDCu3uah6n5YHGam5KFYBMDZXPN++glGr91g1QocluPviO8KikrH+8P2Knko11aiVcY0WYHzjhcgjUVgoZsOqa+jYfJXgP1lQKJqwMz8j1ZEGACuTbdBk1BW8zmM+lzlmapZ4JMPUYIZURxoAGHQXuY60JDzoarWBo8UNqRayHGkAgnQIADAznEvqSAOAqcE/gm0uNxWpWbKj3aLIcnoBCnQ0myrk9OYznyk4JhQes7zoZzUByTGp6MQYik4MYQT6YcBzdGIMxfYph8Xs7xx9guktlmBq0/8w2HGyYH9hfiFG1Z4FP70RWDdid7nNX1UCXnwidaSpFIrKjTkqG3y+cGXX3EqyGPz/BTI9Z3MDPRLL/0+MzfRgbK5flRxptVMlnenOzWvD1dEC88dVnh+UaqpRB1yOfN1QTU3lGwXIgkKhw8nyjuB1TonUkJJk5BwSbGsx6sPMsHQ1AORQYWceACpVtby4xPSZyGMKI9qmBrKlluzMzwi2RXOdywsWJ1yt4+2/9BIjlhINEHxGbkFCajYSUoWOX/Ox29FrNvE5Xn/2DT1mHUTX6fsF9qL/T8/KR6/Zh/AjMglkXEo6CAC4xwrAPZYwJ7790BZir4t5eS0IP96GY9erVajXXFg30NNkDPy/b8Wt3OOYtGk41g7fpfL7Lw8233wmsc/XxR7B6+TLelUVzj5diBpFjT72Xqz43PiK4mVYlMS+Zm6OJJbV/L9S6XOmy0onuZpqKhupRUU98rh7U7LDV+kRPlezONFSrQrZIYJthoYzHEWccHViZy49F1wRsvLOCbalRaRF0dUS12EtZH0Vi9ZLIyPnAIz1pevVK4quVjvkFtxV25idm9ZCl6a1pR5nc7i4upnQwE/PykN7Hzep9gMX+EOToYG5O67h2pbSN2IxtRFq9+uJyHHxeXyxyDaFQsGCE1NLfb3y5PCE/hU9hf976DQa2Fzx2qHnPyPRwt1J5TGTsyRl8Ho2lP73VY1q/Pwej9cvwjByXGv5xpWMSu9Ml6TvjINISCEiLNqadDw6Or2CZ1RNNerh8JJz8o0A3CpznWnp0fGMnIOCbQtjxVRFVEFXq63axjIq0bxEEdJzD8LaZDvpMYZGDbA4RKeu5MxlSMlaCyfLu2DQlVfFKMbG9ICgADE5cxmSM5fBSO8vWBqrVhz05H04+Hw+RvfwhZmRLkJ+JyI8JhUT+zaTsG3gbof6rjYIjSaKaM2MxPVmfTwcsHpyd0TGS+rHqxNbFyscDdlSpteo5s9nWudm2HJLfNVgw/XAUjnTZKgjv7sacY4eeIL3b39VO9PlwaXt5deithrVKe62lpddgOdX3uHynnuICU2AqZUxTKwMMfCfbmjWvaFSY17ecw/BT38gODAEWnpaqN/CHVM2DYeBqXK5a4EX3uDm0SdIjk5DcmwaTKwM0bhDPYxe2h+GSjQrIOPagYe4tPMukmPToKnNQP0W7hj4Tzd4NHGVe+6nwBC5NgAwadRB7POvmL8DFkconafFqPzdvwCArqGYkgqFwgC/SGqSzZYuEWhlugPRST0Er/n8QvxObAMdzaawMz8FCkX5BiIUCh0UCh18PluwLzP3JFjsCJXGLGCy8ezTL4zu4YsZg1tj88nHGNuLvKh0z4XniE/Jgp62JgJWj8CMwa0xcL4/6BqE+s+cv9qh+8wDGNa1kVT1JGX/BsmICxdXlODz+YLvkT+ZspRYo1GpEi2nC1jsP9oR7FDPRcKZ/pWsuh7x1xjy9KZq1E9yomSviqpClXOmy4ujYX5g8cS769jr+sDPbmMFzQjY/5N4WpvoHqiQXTF9HQ/AXEu19sCqomugjQk+ixD9Q1xqLDmWcGBXDN0JALicsA/aurK/2J9dCcLqEgVJBXmFCLz4FoEX3wIAdj1bJtbKmIxh7rOQlpApsT81LgN3jj3FnWNEju2663Ph1Vr2El6xcsmK8zPh09kTGcnZGOIyQ3yOuUy8uROMN3eCcSf7qMLzAYD+9lOkXnv22VmIikyFlibx52tpLb9tc0bOIaRkrgAfpWu2Ucj6LtiWpXhRuVCsNIROsxVEnAvZP6TaaTMawdnmPZIyFgpSMwBCZSM0ltCrtzbdDQMdSdk5WbjZRSEudbTUMbUYnnC0vAFAvsRl7zb18Hf/5gCIlI/OTcU1zd8eExZd7lswUOxYSXsTQx3c3C477eTAhw3oazke5rYm2P9hPQCIpWzcPPgQzXo0wrKL0gtRb+efwGTfRYj5GQ8TS0MsPjsTLl5Ost/oH0DfrSfLbGwrI33EpYs7KF9ik9De8M8tnnMwJf9eis/Iho2x8jUYf+05I7FvRpfmSo9TjXziFUx1rIxUSWe6y4Q9yCqqrn0VoKxKgHxeJG8Hi5cHTZoBRrlcF+zniUSNKgIXg/Yo4Mi/2USd7ZKOdXnxr986gSPt6uWEgbP8YGxpiNe3P+HpxbdIjiWWjPtYTyJ1NIt5dfOjwJHWYGigabcG6Dy8Jfg8Pi7tvouPj4lo7tSWy3D82yZY2EvvnpSbmQ8AoNKo6D2pA2rWd4CdixVCP0ZizxzhD9r8HhtkzkmUb6/DcH77bXx5/hMAULOePZp1bwgqlYqEyBQ8CHgBmga5M5eRnC3oQgcAPJHGMaL7S9Kxa32F5gYAmblHkUTSsEQUGtUIFIoOOFz5Gss8fr7C165qUChCKUc+X3a0UINmDVsz4h6JT5uAnHxx1ZGEtClISJsCbc3GcLC4pvAciscsKHyHmOR+Yg8/TFYwfsbYKzSmtVn5NjQwsTYSFCIWQ1Z8CAAzdo/FjN1jBdvF0DRo2PNmddlNshIS9CsO8SSKIOqiuZsjzr3+LLZvw/VAtPeQbOP8J7G8f0csvSCu9tVp7WGlZeSuvg8BhyuZ9ja+nU+p5leZWDvzFBq1dEenfo0reiqo5WGLb59jKnoaKlElnek7BybLNyoFP7NuAwA62awQ20+VIS9WHrS3XlKh11eGL89/wq2BE3YELhXbX7eZG8atHIiA9ddwfDWhbRz04Asad6hHNgyWDyG0a1v28caiY+Kfu3en+kiOTcPUFsuQnZ6LER5zZDrBB4PWkDrbtbyd0XNCe3Q3HQcOmyhcObXuKobNl9+q+t6JZ8hIzoaugTYuxkpqgM7eO5bkLIJbGeKSYaI63ecid5Zap1tctxmwMFoms7CtpD0ZGjRTcLjKNx6qCnB5qYJtDZqlwufZmB4ATAGAj/i0v5GTL3R0CwqDEBrrBDe7SKXmoq3pDTf7aLWOWU3Z02fLCZyeNgRadPk/rS9CozDxkGzlnNIyvp2PhDMdl56FuIxs2KoQpa0q9POpi+WXHgiarBXTaOFOvF+jmCrJw28RWHT2rsT+tYPJG3hVRd4++Y6nN4Px9GYwts4/V+ENXBYt74OhfXaAyWRDS6ti/S1lqZLSeOlZ+eg34xA6jS8bLVI2j4h606nVTUdKQ0lHWpSh83oKts9uuUlqs3++sE11SUe6GAs7UwSECoXxIz5LV6KQFbUGgP9OCFMrHgS8kGlbTEZyNgbN7kbqSJcVk8ccxpDeRHHc0D7kjTJKdv1zs4tSi+qENsNbsF3Ael/q8cqD4tQNeXC4wtxIba2mKlyJAhvTfXC3j4eedlfBXj6fhez8iyqMJz6maLvz0o1ZjTqY3a2lxL6wxFQ0XrQTbyOkR9d23n2J5sv2ijnSHnaKP7wpg7UReQ1I57WHseLSQ5m5xLnMQjz98VvCGS8thWzyVLO0XPWuegWvlZQoLORwUHfuVvj8twufoiRX4ng8PlZfeYS6c7dixjHJ1R97UyP0+INUPG6ceiXYrlFLeofO8sLcwgDtOtVFzw7rcePKB/knVCKqZGTaxFAHF7ePU+uY9+OXII+ThjRmmGDfpShx54MsV/lTegCSCr4iLv8DKKDCTrcx2lothAZVsmBo/8/WmOgeiItR40Gj0NHMYiostOrgeswMpBdGYoDTUehomIidcyPmH8Tlizst8nKmFWX/z9bwMhkKX/OJMm3MtWqhr+N+pcZmKPFUmRIj+YXOLuTgwWnCodVgyL5NRY9/efETzvUdFL62KC6eToLtnEzFv9j7TS3fSEV2trCBQMnISzEl0w5kNW1RBk1GHeQU3AIAMFmfoc1opJZxyxIWOwwMjRpKnaNJL90Ppq3ZYbFIf27+bRjo9CvVmBo0SxjrjxcoqqhjzGpUZ1BTTxx/9gEp2XkSx8bsv4BRrRqhY31X6Gtpgsfn42tMIk69+ITvcckS9nO6tcLo/efLZJ52JoaITZcs7Dr3+jPOvf6Mdh7OcDI3BpfHRyGbg/iMbEQkpYk1pBnYRLHUMi6Ph2+xyUjIzEZCZg5ymYVIyMhBQmaO4HVGHnlDqu4b/UGjUmFlpA89TQasjPRhbaQPq6L/9LWIfe7W5grNhUIBattakP5757PY+Gv3WTRwskFdeytQAGQXFOLB13CpBaGGOlrYMbIn6bGqSkKUUKGnYXP5RfLlwfzFvfDo3lds33gLDo6mqN+gauh5V0lnOje/EHo66q1GNmI4wIjhAFudBviQRmjc1jL0g46G9GhmcT5ysRPN5bPwKycQv3ICwaDqYbSrZMT1YcJKaNEMEZv3Dpej/oappgu0NYzB5GbiREQftLb6F7UMuwvsW1nNQS47GZmsaDxL2qzW92xAt8Gn9ADoapijrnFfiePF6S69HHYqPfbwhb0Vtk2KSZXYd/3QI+RkED9SvSd1UHisO8efovffqjXzMbMV6t/mZkr+QEpDHUoGyrDzwGiMHbYPfbpswpEAcg3lgkJhxIFBl/8lyWIr1jTERH+qoPV2csYi6Gq1BkOjpkLnlicaNBtBDnhyxiLoaSvXkc5EDVF8Y/2JyMghHkJzmQ9KPR4AWBgtFzrTahqzGtXQYdDx+L8JpC2jAcD/6Xv4P5W/elOcx+vtbId3EbFqnSMA3Jk/RuocAeDRtwi1XSsxKxdDd52WbygFLo8nKJj8mUCeTqZM3vP5GcOQmc9Ei2V7SY9/jIzHx0j5tSLWRvq4v1C9AbzKQKJIIKtFF8VrccqKkh19Z0+V32/gvppa3JeWKulMn7z+Dr3aER+8tbl68r68zYR/KMXOdB2j3jJVMCa4PwaFJFNm/8/WYPEkRd4BQJtmjPbWiwWOuD7dEp1t1+B71g08TdyIT+mnxZxpA7oNDOg2sNHxUrszPcDpKA6HdcaL5O2kzvSTxHWggAoahaH02D6dFZdN45NEVx+fFTqDF3bcwYUdijUHiY+QL2PE5/MRePEtfn+Nwe9vsUiKTkV2ei6y03IUnnNFYmyii0u3ZRfe0mgm4HGI6DqXK/mwIgqbE43IJMUeQCgl7oXfCS3gbi//x6i8cbS8hl8JTcHns8HmxgHgA5AusxaZJOpsU6CIYoY8RAs65bU+V4WyGLMa5fmyfhbqz98KPvkikVQsDfXwcJFQ4nJKx2YYFaGY1ryyfN0wC/sfvsHOuy/LZPzKjJGOFr5umIX2qw8iiaT5ijwW9W6HIc2qhgyosugaaCErnQgc6ej9uXKJ5UGVdKYnDWpR0VMAAFJHWh52uuLL4u6GfgAAEwYR3ctmlZ9jokHVApVCB4/PRgrzp9iDQx6HcMC62K1RaWwTq9LJpiVGqVbkxmJKV1xJiU3H8DrqV38pTzLS8zBjoj827hgGAJg06hAu350jYWekNwopmcRTPpeXAT44oJD8ubPYYfidqJziS03rl/iVIGz+8TPGDi62X6VK5fH5LOQxA6GnrdqKgSpo0GzgbPMZ4XG1i+ZoCzPD+TA1kGzylJa9A4WsrwAAKkUHTtay06gS0mfA2mQbZDnnHG4KcvKFSkDmhgtljhkaWxP25qehrekr0y4qyU/hMaspHygUwqG+E/wT/wbckutUT+7YBH2860rkMzeuaVuGswQmtvfFxPa+mHf6Nm5+lC79KEpTV0fUd7Aq03mVFw8XjUcBi41Jhy/jQ2SczM+pvoMVejSs88c60cX4tKmN+5eCAACRoYlwcCmb3H1FqSxRZlWoks50ZSKhIBgJ+Z8QnfcGOexECW3qkmjRDMVe62qYAQCoFCISxpfRfa4s6Ou4Hxcix+BK9GSMd3sIgJAAvBhFROoddFUpxAIo1NI1W+CwhEUqU7eMgFsj5XJeSxL9Ix4TfIQScX0md0ITPy94thLmxuZm5cvUd64MGJvoQk9fU6AtTeZIA4CJ/mSBMw0AoTEO0NFqAT2tDgBoKGT/QFZeAIiILcCgu4HFjgDAJR1PFLqGE8wMFyA1a23RHh7C4+oUbVNAoxqAxy8En88UO6+8I9g0qiEsjVcLpAFTs9YhNWsdtBgNoUGzQH7hS/B44rJkrnby012y884jO0+Y36pJrwO6hiMoFAY43HgUFL4Ts6dAQ26aCZ/PRHSyUJeaQtGCtmZj0KimKo9Zmbj06DPW+z/Am+P/yDcuwnfEFswb1QF924kvP5dc5p+z7SpGLw1ATGIGqb089LU1lZZMI6OLpzu6eJZOz18d85BFowlb8f7ALKwf0lW+cQm+/U7El98JOP3wE66uHk1qY2tsUObvoTRoM+g49vdA+YZqQp3/Fuq6T0WZ+F9PPLv9GcwCFgJ2PUArvz/74aEsqZLO9Iy1FxASkQgPF2tsm19xBThfMs7jZfIupc6hSCwfV2yHL1NNZ9jpNkZsXpBgX0TOYxRwMkCrQClAfWM9FOQRhSBG5vpwa+Ck8lh8Ph/bZ/gLXvef3gXjVg0q5QwrDmuR3G5ZaDHqgcn6Inidz3yOfOZzCTtNujvszE8jPm0CCgqDJI6TYWowDWnZm8Q69hHwweVVni5WRnqjkZSxGKIt0pks8ipxE33y/HN5FLJDUMiW3r3SxuyQ0mPy+UzSz6o0Y/6pbJpJSFj6jqhuRV6WeNSwgkcNK5x++Kmip1KNmtDV10LXwb64fPQZosKqOz2WhirpTG9f0L+ip4Dg9NN4nbIP3mZjUd94oJh6R0U1SlGVbnabsf9na3zLvAIPo954lEA0TujpQC67Vh44edgJGruEvAlHi16qC8rvnHUc314RKi02NS2kOtLKFB1WJItXKvYA6Wh5F3xwEBHnBS6PXALL2nSnQBHCwmgZopK6k9qR4WYXBYCP6OS+KCh8I9WOQqFDV6u9wuOqG3f7WKRmrUVGrj94PMm8eCpFBzWsX0GDpphKAPEgIb8o18JoOYz0RimkpOJs8x5RSd3B4SbItGPQ3eBkeV9t6izV/P+RmpWHIStPwkBHCz2be2BkZ+F3a1RSBqZsu4S8AhaWje6E1p6KNXf5HpWEY3eD8PhjODo2dsOqscLId6MJW3Fz3TgMWXkSzEI2lo7qjC4+wgj+r4Q0TNp8EWkiqihrxvuhs7c73v+MxfLj95Cdx4SJvg7GdfOFXxP1S9PNeXgH7xLiEPiX9L4AfyoTFvbA9ZMvwWFz4b/5NkbNVn7Vopoq5kw3HSpZgFcWHRAV4V3qEQBAQ9MRFXJ9daOjYYrnSVvhaiDMa7XQqiPjjLKl//QueHs3GABw8/BjTFgzWOWxnl8VRlvHLB8g1e7Dw28qX6M8mTzmMDLSc3H6ygwM7bMDAZcl84CLoUADLrZfFRpXi9FQhVQMChwsLitk2dXlXwDA7fCNpMfLMg3EzHABzAwXVLqxitGgWcPZpmrodqsCRcUFOA0ZnUCrUY3VJx/g/qaJKChkY/ym86hpbYKW9Wui5bRd0GRo4MHmSQCAiZsvgEqhoGV92Wo9vxLSMGfvdRz8dyDWTeiGuJQstJi2C893ThXYrDpxH4+3Eis/jSZsFTjT03dewYsvv/H+wCzBseJtAJi5+yqe7SBS75x2b0YdF0s08d8PbTodA2vXxd8NiU6Er+NisOL5E8TnZoNOpWFLh65oaS+UVHPavRmRU2aj3amjyGEVoqW9I7Z0IJzGbudO4FtKssAOACKnEH5FzT1b8GuyMDUpLicb429dxa1Bw5X6N6/sXA9Zi76e/+HsvseICInHuPnd4ehasfnThUw2Dux5iFfPQpGelgtTM31YWhmiV//GaN2u4nwTaVQpZ7qiHGcybHS8EJP3FrnsJOjRiZuODx5OhEuqYlQFBjr5wz+8Bx4nEHmw9Y3LL6+MjPota6HnhPa4duAhCgtY4LA4cvWmpSGqFiJL/3rP3FMqja8ujMwNkJlC5PBmJGVJ7YBobKKLtNQcRIQlwa12xQvtK8rt8I0Ch7qaysnktefx/nsMPF1tEBxGPNy4OphjUKcG6NGqLgAgKT0HPWcKW4e7O1lg+7/9YKyvLdj3JTwB41YIJdJmDWuj0nxy8pjoMnUfMrIJZRptLTqeHFCsg50oY1ecxtdwYdTf2EAHd3ZNErNpO2EX8pkssX0lc7wVsansbJ1CpMVoa9JxcM4A9Ft6DC3r10R+IRtX14wR2O2d1Q/tZ+8TOMHSmLXrGs4sGQ79IrlaW3NDFBSKp3/tnC78XbQ1F9YNfQiNhaWJsBDTwkhcZjSfycKJe+8xvBNRuL/67TO8HjUR+Ww2Bl0+CzcTM7R3qgkDTU0xB7fYeRal5/mTeDSMyPUu4Ajnd3PgcDjt3gxHQyPZdeHUAAAgAElEQVSJyDSdKp6WOfL6RZzrq3pgp7JSkFeIhTuHY+XkYwh6+hNBT38KjlnYGIGmobi60ZGH80o1lx8h8Zg2/ojE/uSkLCQnZeFLcDRWLb6E3YfHwq0SNJoppko508W8Do5EE08ncLk80CoocuFntxEHQ9vh1C9xp7OV5RzE5L/F75ynpb4Gm1eAI2GSDUFE00hK6lKTpZgo0nxGk2YACqiIzH0Ge10fNLWo+EK8yZv+wrUDRFFkd7PxMluFA8D3t+Go7eMisb9ptwa4d5LIPz2x+gqpbN/dE8/Eih4rgiZ+XrhzjLhvtk45gi33F5Hard4k/DJftkZ6pL0qsXb6SXx59wsUCgVrj08Qqyrfs+wystLz8OrBN/yzfiDa9GggOBYdnoT5w/cjKz0PPC6RFz1/2zC07u5V7u+hKtD2yBE8HjNG6vH332PEnMMdpwPx8nOkwJG+9+oHFu+9hUNLhqCeC/FD5jtiC7pM2Ss478LDYGw89lDMpuVY1VLGDl55hcubxsLYQEdwrfP3P2FAR8U/35fBv/E1PEHsfbUcuwMBd95jaBehulI+kyXXMVbEpiqhrUlHRg7RRIVGpeLYHfGaiZ7NPOSOkZyZK3CkRccVRXRlgiJSJ7RrRh9M3HwBJ++/B4VCQWaueEOX9wdm4carEHhP3AbUB1Y3I9LFdOh0nO0zCO0DjqK90wTUMbMQO8/NRLI/xJX+w4Tz01AsTcq/R1/8++guNrbrjBXPHyM8Ix0mWtpS7Xl8NnJY3/E2fhA61vgutr+Qm4jnMZ3E9qsKj89GRMZ2uJqQF6ArQ1fXuTKPJ8dnlvoaisJmcwWONJ1Ow5LV/dGkqJkMnw+kpmTD/8AT3Lv9GVPGHsbtJwugQS+9jKk6qJJraE2KOtVRqRU7/f5OR2DMcIIGVQvaGsZoaDoStY16wFJL/hdQZcRJrzkAwMOojxzL8sPWWehULRu8A9E/SVrAcnk4te4qZnVYTTpGo/b1BNthnyIljnNYHGybKttRLw8athXeNyFvwsFXVri2ivLgUhDePA6BRyMn1G7giGm9tokdD/kQhYjv8fBtVwfrZwXg5T1h2sqMPjvQub8PZqzuD10DbbTv0wiNW9cq77dQJeCpcD/VsDVFfIqwoPT+GyJiVewkA4C7o7gj8/xjhISNbz3Vupg1rVdD4EgDQC0nSzz/9EupMW6//A4nG/HOss29aiDwvaRyS24+efc7ZW0qM6K3QX4hGyZFKwpcHg+ju3pj1oBWYv/Jw9pUHzkl/k1KRqal4eVii+3TemPHxec4cust/OdLRn27N62Da0UR89UnhI2KdOh0pBUQKxZ5bDYm37mOLmeOoe7BnQhNT5MYh6pCrlETW3vcCifu+WthP2CmQ75aKLwGHYaakmoyVAod2hr2Sl9f1nXU4UhXNh7fJ77b3Wvb4Ni5KQJHGiAeyMwtDPDvfz3h6k58tzx6UHlSM6tkZHrxzht48zkKPvUcsWq64gVTiqJou25jhhMG1jgmsd/TZDA8TSS/FETHLXkNcy13iX10qrbSrcNL02o8Ou81AMBRr5kcy/Lj8Md16Gs7Gfk5BXh96yNe3/qo9Bit+/mAoUXH8iFEdKyLAbms07GvG/H+4VfsmCH5mZYHrfr6YM0oYaeuroYkEUSGBoauH45W7WqDRqXiQ9Av9OrnXY6zVD+b554Vy6N+dPUD9q64gr+XEF00I0LiBMd711uIzXPPolknIlKqpcPAyNnE6k2n/t4Y1Hgp5mxUzzJs/9OnUcjloqG1NV5ER+N3RgYi/iGikpdCQjD/7l10dHEBH8CT37+xo1s3dHB2xsGgIFAoFIxrJIx6Om/ZIjj30a9fmHT1KgbVq4e74eHo5+GBeS1bil0zJDkZNYyNxa4JAB47dqCxrS30NTVxOzQUE7y9Bef2OHkSBWw2mjk44MyXL9jVvTs6uRArNfvevgUAZDOZgu1JPj6k7zsyIR1O1iaITEjHrrPP0Ket0Dl4/TlSwr6FV038jBK2bH4fEiNh413HAc8+KN9pr2EtO7HXzb1q4MSNd1KsyQl8H45CFkdC7aOkc7VxZi+0n7SbuG5te+xdILnqI2qz+Z/eaOFV+bp/ymP6jsvYOaMPkTO98RwW/kV0mNXT1kS/JcfwcIsw/SUuJUssLYOMndP7YNCKEzg4ZwBszQwRl5oFBl1x12Le/pu4s2E8TAwkHVUujwcalQprU6I5W3RShuBYHpsNMx1dAIDHgR1iaR3Njh+EOqAAYHKIFcvU/HzcHTISABCVdRS/Mw9Ag6oLC91OcDORHd2VRUTGDkRmHYKFbme4GE+HtoY9+ODhbfwgZBcKAwfN7e5Ch+6A+7+JAkw7/UGobbZMcFx0Ts3sboBKIUQR4nMvIzLzIPjgwkq3O5yNhWlSX1PmYdK5e+CyqDhYdB9oaHLhOyQMjQdGIOypNW6ta6jye1OW44eJldldh6SvngHAniNj0bH5Khw7GIhOXSu+cyNQRZ3pldPU60A/jvkFL3NrNDq5G7/GzUGLMwfwfPAEXAz7hvlP72JrWz90r1kLTgc3YknTdjBgaGL5q0f4MnI6onMysevja1wJD0E7e2fs69gLTgc34pTfQIy/dxkt7JxwoKPirbUrCh6fAy6fLZYyUlm4FLcHt448wY6Z0p1cbV1NrLwoffm1abcGWHRsMlaP3CNxjEKl4EL0bugaaMNvdJsKc6YB4E72Uby6+VHg+EvA4uDF059o25GIYt+8+rFUznROLhNjpx8Dh8vFpWOTAQB3H33DuatBOLx9JC5d/4DtBx4i8DqR69yh7xb4dagHZiEbC2f5ISMzD5Nmn8KKBb3grqLgv7au+BJxu14NsX3RBYEzbWknlAI0MTdAQrQw6lTcvQsgmg44uqmvwURoWhpeT5wIn7178XX6dDQ7cEBw7N87d7DVzw89axFR8Cvfv2Pi1auI+OcfjG/cGM5btgic6ciMDPjaEU7hqidPcPTDB4GDvLJDBzhv2YLvycnw79dPcM16O3fiwejRYtdc9eQJVrRvj34exGf/PSUF3U+cEDjTIcnJgnGXt28Pr1270GkqUQRW7Dif/fpVqhMNAIGHpqP1uB2gUiio52qDcb2biqVUmBjpIjFVXJs7rSifuRh9XS2kZYkr45TMM1aUksv+6Vn5MNSXvsxOhpGeNlo3csHs4W1l2rVq6Iw3x/9BfEoWjl1/C98RWyRSOkRt+s45DD5fsZxpDoeH7OwCmJjoKjX3smDxyI7oOHs/9HU10bt5XTSv6wQACNw+Gek5+Ri68iR+J6SjjpMV1owTV+Uouf3+wCzYmhli5/Q+2Hv1Je4HhaJ9Q1e82q1YXvv604+gxdDAsbtEesmrb5FoVtcJM/sTEfHxG8/j6+9EmBroAI6AgS/hVBfnTK9p3UFizKxCJuJzsiX2y8LF2AS/MzNIj+3t0hNzH93Filbt4W5C9IVwNBwNR0MiKPM2fohS1xIlMuswzHTawNl4OljcNLyI7YK2ju8QGNUcbRyFXYADo1tCh+4AAII0ke+py8TGEp3Ts5j2aGlPpEiGpPyHDjW+AeDjVVwvgTP9M20trPV6om6D9QCAvoTgFR789oC3zWkYatZHu5ppaNNzLeqZb1LqfXF4PGTmF8BMT7n7nVmg2IqGwF6B75U+B08hJDEZPxeXrf55lXKmE1Ik/0DU0U78+LePeKAXgUmeRPex2Y1bYMD102hm44Cwsf9gc9BzdC8KQOjSGZgTeBs72hFOp4O+ETa06oINrbrgeoSwq9SNXz8QMnomAr4Hl3p+ZQ2Xz8Lh0M4AiBxsVZGX01wae78xbeA3po1S45ekZR9v3Okj/5qKzEvZ96oMTbs1UHj8A8cnyDeSwbCJh3Dt1FSxfe6uVji8nYjA9O3RENuL8tYBIqft6m1CZ3bhLD+MmHwEDIYGFq+5gnNHJqo0h2I98WJyswpgYSPspigrnWvV0XHo7j4PPD4fzTrWxYYA1bSiyTD9X3vnHV5F0TXw3wkBAgk9oYSqNJEioIgdEYOoFFEpIgKfWEFEfBVBeX2xYkNEUEGliShSXpoFXkBAUGmKoIIovQhIBwk1me+P2Zvs3bs3Nwmhyfk9zz7Jzs6ePTu7994zZ86cyZ+f/LlzkxBnJ0XljU7/uozNkyfNkAa4rVo1/j0reAg6wENTpzKurfWWf7piBWA91W4WbNwYdM0A7mt+umIFR06coOeMGb76limY/l0owN/Hsm7Atuo5gk9e7kDFMvG+x59o35An3prC8t+3ckkVu2Lf5Dkrgup0bFqPN8fMZeW67Vx8oe3cjPp8cZZ1Afjo8yU0u64GJYvZSWqT5qzgyY5ZS7P4ZMdGPDFgcogxnZpqiPJZXCoxoRC9701i8tyfQ4656/Rodz1vjpmbKR2io6POCkM6kCljZn//z2rRAvn55N/tMzzXj4qJxXix881BKfHCnede8OWnP/5kxuvp32E9Wl3HNd0GpxnTw59KT2Na4Z3+vHrDTVw6/D0K5Y2hzcU1uL68XcxrwI23UPODwRxLSaFz7Ut56sprw+rqx4y7OvH+siVUGfIWNRNKMPGOdAO58YWVeOCrKbx2w01pZbsPf8vq3f04fGILqSb7YT9r9w4m1bO4FUCpuOZsPvApxfJdze7D31IiNnTulJdwOpWMCzjIhMJ5073MWw6OpWqx0KxEAa94OpJlYzo6KirLhjTAzc1rM3Z06JL3NwwaxtfdQtMW3trc32vurj/p/rup+sIA33o5yTllTN/ePXToJicyfCzfuZ2NB/Yx1PEgX5VYjr7fzebBS6wHp1ZCurcrLnceYqKjiXZ+4I+mnGD4zz8w7JcfOHziOM0q2h/YuiUSASgcE0M4Dh0aweHkCcQnfHHS95Adpm1+DGNS2XtsPYZUSuQ7/elmLvi4H+vbh36gT6SmcuO095nb4iGfs+zxvUcPk5Dv1PxAXT9lSNhrnyyf/zmPD9aNZ8o16Qv+PLT0OYZc9p9Mnd/jp1fofdH9FI8JnWSTVfzismPyZv5rwRiYODLnDFiARXNWUvvKypErApNGzGf0gj4USSgQufJppHGlSvz455/UTUzkj927KZjXet8NdqLX/9Wpk7EAHwwEhY54yYk5JAeTjzBz4WouvCPeN53dNXUqctnF5eg96HMm9e/MdyvWA3BJ5cS0OrdeW51Rny+h58Cp/Ld/Z35Zs43U1OzF/59ISaH76xMZ/UJ7Fv+6ycq/OmvfU4FQjLc+mUfrpNokHznG7MW/c13dSlS7IH00ZdjkhbS7+VKOHU9h6cpNvrLcdUZMS+8gdHl0NOs37KTZLbXp8tAN/OupsURFRfF6PztB/YEuI3n+Py0pWaIQSbe8QfdHbmTk6G+Z8GlXfly2kWEjv2Hd+vTzA1ze8U0Wjwr2fN/RczgTX8t4GPxcYcuu/fy17++0LB5fLFxF3crhl1UvGRvHD/eGft+0rFqNllXD55/2ZvbwkkuEh+tenpZqLxI/br+PWsUHUDBvddbuzdrCbcEYahV/K6S0SrGezFpfg+ioOPJFl6F+6QlZ0mnB5vTVUXNJ1kZyCua5mAqFT85J0/KDMQxu1YzShW0Hv9fUGWzdd4DRHVqRNHgETWtUZd6aDfz3vnZsP/A3vabOIJcIfW9uwNjR3zFp+Urenvc9cx7tTPeJX7B13wGavDuS6V06sWjDZp6cPJ0TidEk3VKLGi+/TdkihehybX2a1bgopL6XrfsOIAKJhU7eEevmnDKmH+94A61uyvqPUCSuKFWW+Hz5qVykGP0WzaN3/QZUK5rA8r+2cWO5iizfuY2k8jb2UASiXLORa40axOBGzVjavguvLknP4BGbO0+Eqxr27+tDYumtYWukpGwmV66cm7TgZd+xjRxJOUBMroI0KvVvKhUMHTI7U0RHRWVozEZHRUU0pLf8vZ8ycRnH+wW4dvK7zL+tS9r+qTKkAZomNuCDdeODyryG9P1L/8MHlz3nuz+gdi/+OhI6wSY7jBl6P63+bwipqYaJo0J/pLr3HgtAt16fMuiV0OHM0e/dyx0d36NNy3q0vi38wjpbN+zi16XW8JoyagEJpQpz4cWJlCxTlGff68htNZ+mXoNqgGHhrJVM++2VTOlf/dIKtLvyeQDy5I2mXbck2riMkVPFoWPHmLJqFS2q2R/wSStXknw8fYjytSZNuGroUL5/8EEK5E0PY2lbsyajli2jd4OsL+zUtmZNKsfHc2f17E9wPp6S8XLxdzaqzYipixgxNXgRnkB8sAi80+tOxnz1A427vEv5xKJ88+Gj5HWlrYzLn5cvBz1I36HTueGBwbS4viaz3utCg/siL3Tj5fuRPdi17xB3PDmC1NRUJr5xL/lc6S3fGTefj1wx1K+OnMWrI+0IQSD8QgQWjnqcJwdOoVXPERTIn5cGl1WmaoXgiZPrtu6iSdf3kCihXMkizHyvC17cddrddCltm1jPWE9noYsK5a1H/7FujYM6qu+/24ntO+xEzhMnUri4WmkGDbAe4OdfnsLk8Y+yYeOutPMzwmtIt/jXh0zpf1/E885GXnuwKS9/PJtvf1lP4bh8tE+6lLcfPXsmwAO8+v18nr8ueDSkWL5rKBHbhKMpO9mZPCfbsisW6YYgFI9tHFQu5AqJiY6EW6fMULpAa/YcXkjRfFcElR84ttKjU9Y7wpPuv5ut+9IjCbpcWz/t/01799GsxkU0r2m/O5sN/Yhx996FMYay8UW5s219BvaczEWlEti96yAD77iVqit/TzOMl8xfw75N+zlaKy9lyxXjeEoKXz3ckaovDKBZjYtC6nvp8/lMAEa0z9nVs88pY/pUGNIA3epcQak420t5f8VietdvwNimbZmyZhWVhvXn9QbhVwSa1vIe+nw7k8fnfsm4plmZ+CS4X9KUFDtpZ8f2+iSWDs1YETgeMK7/3JqYVm/vnoeIiWlMVFQR8sZkHBfo5p6KmVtsIyfYdeQQ8TGx1B3/Fj+2eowOs8fyUaP09rrgY5vfOn90Hn5t+6+0soDXut+Pc6hVrCQvLJ3FwjtszJfbWP59304qFChKnlz+aXLcsgK6LN25hcsSyqTJClf/wXkTGdrgDrrNn8yga29LO3bFxEFpupwsLRY8EuSp9hrLGRnP83YuoUB0LHWLZH1koWCBGMaPCO44lCye3gEZ2C/4nQ7ETgcoUjjW1wj3UrpCPKUrxNP4ztD47iuTajD555fDnjv8616+/7/2+Ce0eySJtl3Sf+jaX/XCaTGmhzRvzqNffMHMtWsxxjBr7VoG3npr2vFcIuxKTubGESMY2rx5WvmzDRvSpHJlKr75Jq1q1GDv4cPMWruWl5OSaFOzpt+lgs699N13Gffzz1SJj2fxli2s3bMnaIJiJLYdPMizs2cj2LhqN+2e/ohbr7k4JAb46yW/0/vtacwf3j2t7O6bL+Xum8N7yQH6PtiEvg+mD09/PyprMYsBPeILxzLtrft963RtfS1dW0ce0hdJX3Y8HC91jTxfJFydo0dPUNUVrz/3m98wBjrc7T+ZO3/+dGdLvBPCUqF8PNt2HWDQZ9/Q4+7rSXDlXL61+/t8MdB6C73e6m2uGPbp36+iUFw+Bn02n09ePPsXFrmyenmurJ69TC+ng6pDBtKqWnWeqhn8juXNlcDsDZdwcfzzXFJ8YFp5YHJg4P+E/I2oXWJw2PIKhTqz6cBHfL2hDnlyJVA4pg41El5l4daWlCvUgR2HZmDMCVbt7kvD8kswJoVZG2qkydpy8LO0GGq3TpnhomLP8MvOnvy8818Iubmu3FwAbqzwC5sPjknT6ZISAymQ5+RWncwlwaNmM1evYfiQORRcd5wTtfPSpoedG1JorXVISD5h7R87aNvCtq0kxZJ09Yv2nhvlp8yiI2xqEkvnu4eAT/KmfLnDpz685/I6LNm45aTux49zypgOkNN5pqsVS/dQrL8/3VhoUakaLSqlv0QbnGO3XJC+FGqVIvGMaxrssdvgkuGumzEGk5oc+biPrXj06DziCnQjd+6zNyXf7dM/4pvbHmbvUTuhaNku/9Xukk/4x3neU8V6gHYc/tv3eKnYgrSZ+TGTmnTMtC6F82Ru+GvRDjvku2DbhqDycLqcbsrlL8UFsWUiV/yH8fPideSLDR4B2v1X1iYeZUQgH7P3L0BSpUqs6t7d97wA4Yzcy8uUCXsscI3AcW9O6B+6hHpLvedmdP2MDO/8MbkZP+snWjWuQ57oXBw5doLVG//i6cGf061t1j3p5xMpTo7z5rcPZOp/u3NPu1AjumQJ20md87/gRS1270n/Hrmn63BmffYYE2Yv585G6fnwd+7L3HfNhaXjqVIugStrVsjqLZz1RArVOBWsfsj/M1494WWqJ4Q6AMLlkM4ot3S5gh0oVzB4JeWCeauTGJfuod9y0C6AJJIrrCy3TqXi0juObu+219NdI+G1EDkiuXx1yiqBEA/v/wDNalzEhHX/AyD+p9CY8+jDwd7wsjPTJzSXmW3tpHLTD7GJQ6we0wcgaILhT72C5wG5j91Q5UIaVsn5LDznpDG9/+/D/LHxLybOXE6v+5Iin3AOsGtnC+IKPIZIeo9q519JlCz1W9Dx6Nyh3bDiJb5h375eHD+2nBIll4YcPxt4qPoVJE17P82AnXhTBxpOGRqywhTYfLhNv7SJ21v/72PGNW7ve/x4agrDGramXFxhGk4ZQnxMcNjHrV8OZ3nrUG9YQJe7K9elUiEbd/z4JdeRNO19ZjZ7gLYzxwRd+3/N7ueKiYP4qmnoBIjs8MzPtrfde8UAule5h0F/jEnb71fL6tuu/K10/fFF3qnbJ2h/cN1n6LHsFY6bFApGx9KvVg/GbvqKNX9vYli9F3JEv3OF0Qv60PeB4SyZt5qoKOHiuhWYsOz8aoOc5MNn72LU54u5rceH7D2QTMn4gpQtUZiJr3emdPHMhUudr/QfOJ3jx1IY9Jb/5L2MeLLHzXTs/CHGGA7ms0b566NnBxnTYL/3urxiw8MeePkz3n/aThJ78ParaN17JOP6deLDyd+zav0O7rqpbtCCNMq5RWzuiny9wTqQYqJLUaP46xHOOLcwBmZ+2+eMXPvOYZ8woXO7HJcrZ8nCEFlS4lTnmVYURVEURVH+sWR9FZ+MhJ2LxrSiKIqiKIqiZJMcNabPyeXEFUVRFEVRFOVs4Jw0pvu+8yVrN+/i+fe+OtOqKIqiKIqiKOcxGuahKIqiKIqinE/kaJjH2ZLNI0dvSlEURVEURVFOB+dkmIeiKIqiKIqinA2oMa0oiqIoiqIo2USNaUVRFEVRFEXJJmpMK4qiKIqiKEo2UWNaURRFURRFUbKJGtOKoiiKoiiKkk3UmFYURVEURVGUbKLGtKIoiqIoiqJkEzWmFUVRFEVRFCWbqDGtKIqiKIqiKNlEjWlFURRFURRFySZqTCuKoiiKoihKNlFjWjnvEJG+ImJEZIbPsQkiMvcMqHVKEJE3RGTDmdYjEiLSWEQeO4XyT2k7eN8b5x3bdaqudzYjInHO56vTSci43pGR4ZaDap92RKSCiPwtImWd/bIiMkBEVorIIRHZJCLDRKSEz7m1RGSuiCSLyBYR+beIRHnqPCoiX4nIHqe9rvCRszCD9q3j0bPMqWoLRTnXiT7TCijKGaSxiNQzxiw504ooNAbuBN4604rkEB8C0860EucwPwJXuvavBt4Abge2nRGNcp7/AOONMZud/frALdh3ZylQCngeWCAitYwxhwFEpDgwC/gBaA5UxbaNAV50yf8/IBn4H9AmjA6dgQKesleAKsByAGPMBhGZAvQBHsruzSrKPxk1ppXzlT3AVuAZ4LYzrIvyD8MYswXYcqb1yCwiEmOMOXKm9QhgjDkALAzsi0i88+8yY8yGjM4VkVxAlDHm+KnT8OQQkWJAO+BGV/FsYJIxJsVV7xesUdsc+Mwp7goIcKcx5hAwy5HXU0T6B4xu4FJjTKqIXEYYY9oY86tHr3zApcCHxphU16ERwFQR6ek8G0VRXGiYh3K+YoCXgOYiUjNcpXDD9c4w6COu/Q4issAZUt0rInOcHzHveY+IyGZnGHeyiDRyZF3vqhMlIr1EZI2IHBWR30WkY6QbEpHCIvKJMyS7TUSeCVOvnIiMdXRNFpEZIlI1guxOjp51XcPLPzn7sSIyQkT2i8g6EbkrzH3/4dzPGhHp4TrWF/gXUN41xDzSOVZdRKY7uh4SkVUi0vVk2yGzzzWM/LIi8qWIHBaRDSJyXyT5IpJbbKjJJqcN/hSRSSKSx1WnvIh8KiK7nPZdISLtXMfjRWSUiOx2js/1vmN++vvoEniWlzsyDgNPOsd6O8/niIjscNq+ZIT2uMN5Rw+LyDfARWHq3Scivzr3v1FEemYkN7M47/ICEWktIquAo0BtEXlFRLZ46sY4936fq2y7iLwkNlRih4jsE5F+zrEWzjt3QGwoT0HXeU0cWQ2ddkp23od7M6H2XdgO/YJAgTFmr9uQdvgZSAESXWU3A184hnSAsVgP8zUueW5jOLM0A+KATz3lc4DDQKtsyFSUfzzqmVbOZ8Zjh1GfAdqepKwLgDHAH0Bu7I/lfBGpboxZByAiLYFBwLvAFOwP3zAfWYOAjo5uPwJJwHAR2W2M+TwDHUYA1wM9gO3AE0BF4ESggogUxf6A78YO2SYDvbDerSour1Y4RgGDgVexw8ETgMXAWmyYxr3ARyIy3/HOIiL3O/f0JjADaAj0F5G8xphXsMPalYEbgJbOdXY6f6cBq4D2WCOpKpBm0GS3HbKLiAj22cVjh8iPAM8BRbHPPhy9gbuxbb0eKIkd0s/lyC0OfI99Hk8Am4EaQFmXjMlAJef4LqwBPEdE6hhj1mTjdj7FvovPAftEpAPwNPAU8CtQDPtMYsMJEJG6WI/pJKC7o/M4n3pPAi8DrwFzsd7PF0Qk2RgzOBu6e6mC/bw8j22bzRlXD6Ej8C3QAbgKeKSio+0AAAnESURBVNbp6FyLfXYFse/984A3tn8U9p0bALQGhonIJmPMrAyu1whYaIyJFPddD/uO/O4quwj4r6feGuz7fREwM4LMjGgLrDXGLHYXGmNSRGQx1pPu952lKOc3xhjddDuvNqAvsMv5vxPW81PF2Z8AzPWr65FhgEfCyI/CdlR/A551lS/BepTcdd91ZF3v7FcCUoGOnnofAUsyuKfqjpw2rrI4rPdrg6vsBawhXdRVVgTYD3TNQH4nR35HV9ktTtlwV1kh4DjwsKsttgIjfO57PxDj7L/h1tMpi3fk18zCs81sO2T5uXruub6rrDzWkAn73gCfA/0zkNsPOASUCnO8iXPdBq6yWGynY2hG+vvoEniW3T31BgMTs/hZGgesBMRV9owjv5OzXxD4G/iP59znsZ2dXJm4TlNHZgWfY2Odz0w1T/krwBZPWYwj5z5X2XZs58F9DyuAY0AZV9nbwEafZ/K25xrfuN+FMPezCXghQp1orIH/a6CNsIa1AR7yqb8L1/eNq/wy55wrIlyvINb7/FKY469gDe1Mvx+66Xa+bBrmoZzvfIz9Yet9MkJEpJozbL8Da5wfx3pRqzjHo4E6wFTPqd79RljDYJKIRAc2bDxlbbHxoH7Uc/5OCRQYY/4m1Et1o1N2wCX7IHYyU0hYig+zXf8HvKFfu665H2vglXaKymCHqMd75HyG/fEOG2KDNYA3A0NEpI3jvY1EZtshu1wO7DDGLHLJ34htv4z4CegkIj3FZmIQz/EbgOnGmHCT6y4H/jLGzHNd9xDWSL8mzDmR+MJHx1tE5DknBCTcu+bVa6oxxu1h9XpNr8Qa/uM97/TXQAnsO3KyrDPGrDqJ8+d47mEN8LtxRldcZYk+z26Sz349MqYk1vjNiP7Y74z2JjT841TQEtvZ8IZ4BNiF1VtRFA9qTCvnNcaYE9ih5/YiUj47MkSkAHbGfFngcezQcD3sxKEYp1o81qu003O6dz9Qbz/WIA9sI7GeqlJh1CgJHDShk8j+8pHfxiP7ODb0oiyR2ef6/5hPWaA8cN8BfXd46gT2i4a7kLExn42xnsPhwHYRmS9Oyq4wZLYdskvJMLIiyX8ReAfogn0vNotId9fxYmScpaJUmGvsIIM2jID3mQzHhnm0BhYBO0TkxQhGtV97+L1zYD2s7ndujlOemfcuEt57ySp+77BfWTROaI4Lv/vPLyKF/C7ktGdubNiSLyLyOPAI0M4YsyxQ7hjVB7EjQO76UdjO6d5wMjNBW+AXY8wvYY4fBfKehHxF+ceiMdOKYo2IPthYUS9HgDzuAhEp4qlzJda7lmSM+c1Vz/2DtwvrsU7wnOvd34MNGbga66H2Es5o2w4UkNCsDF5v7h6sN/wFHxkHw8g+GQIGolePQO7cPRmd7LTnHSKSG9tJeRX4QkTKGP8JVplth8w8Vz+2+8gKyA8bb+7o8iw2FrcyNl79LRFZbYyZjg29CddRAtuOftctQXAbHsVzX9gwHl+1PDqmYuN+B4jNfXw3dpLuFmBIGBl+7eH3zoEN1fAzeleHkZ0V/GKPQ54x4dviZCiO7Si495OdUZoQjI0/3g8U9jvuTDp9A3jUGDPZp8pvhE7yrIg10H8LrR4ZsdlSbsSm6wtHYU7OWFeUfyzqmVbOe4wxR7E/XvcSatBswRpnpV1ljT118jl/0zxNInIVUMF1jRPAMqCF59zmnv2vsZ6vQsaYpT7bMfwJ5MpOky8icdjJi25mY+OKf/WRnRNGjZctwJ+EZgFoDRzAZiuAYG92CMaY48aYr7GTGEsRxhAh8+2QmecaTn4JEanvkl8OqJuJcwEwxvyBnUR4FLjYKZ4N3CQ+C3Q4LAKKi8h1ruvmB27FlRECe1/VXHWisKFDWcIYs9nYyaFrXDr6sQSbEccd+nC7p8732I5GYph3+lR04sC2Rbykp9WDzD3jrNLSZz9S7vrV2EnLQYhIY+wo1Gsm/MTMr7DhOPldZW2wneEF/qdE5E6sc21sBnUqEDwRUlEUB/VMK4plKHaI+ypgnqt8OtYQGC4i/bE/gN6FCxZiJ1h9ICKvYb3UfbET79z0AyaKyGCsd/hqrDEEjhfaGLNaRIYAYx1ZS7FGZnXsJMmQNGzOeb+KyFTgPSd91zZstodkT9U3sZkxvhaRQY6OJYAGwAJjTLh4yWxhbJ7bvsBQEdmNjV1uADwMPO3yHv+GNVI7Ab9gPfkFsZ2cz4B1WK/iU8ByY4yvRzsL7ZCZ5+rHl9gwjfEi8hTWIH6OCGEeIjIJG1e9zLluwHj5xqkyAJtJYr6IvISNFa8GxBpjXjPGzBCR74DPRKQX1pP9BLYj97rrUpOAriKyDNtm9xE5+0lAx6FYL/JCbJhRQ2yWFb8RmwCvYg39cSIyDJvNo7O7gjFmn/MODHRCqb7BOnKqAA2NMV5jNKf4AidESkText7Lg6fgOreJyF7gO2wn8VrgpgjnfAtc5y4QkVrARGzs+hQJXrFwhzFmvfP/O9jPzwTn3a2K/e562biy8TgdvrLAhU5RQ7GrGK51h444tAUWGSfzUBguw2bjURTFy5meAambbqd7I3wmh6exw8VzPeU3Y4dxk4H5WCMnKGsCdmb/L1hDaQU268NcYIJHVjesxywZa5i1cmTVdtURbPqtX7HG2k6sgd8hwn0VwXqWDmGH05/FP0tGIjaV1w5H/gbsRMzqGcju5OgZ5yqr4JQ19dTdALzhc99rsB7odUAPz/EYR6e/HJkjscPlo536R7AhBZ8C5XKoHSI+1zDyy5FujG/EGmgZZoHBGvRLsUbqQawB2sIjtzy247DX0Wk50NZ1PAGb1WWvc+15QD2PjDhsqrY9Tnv1wRr7ftk84jzndsIaeXuc668AOmfi89TKebZHsJ7Reriyebjqtcd2KA4797AIeDyTn9lI2TwWhDmvBTa1YjI2Rrsm/tk8XowkE9vZMkC06zNvsJNHZzr3tcktO4P7uQYb9lXCR77fNsRzfi3n+R/Gjvw8i12oxnsPmZGV6OjyWAb6lsZ2+OtHujfddDsfNzHGL9RMUZTTgYj0waYSK2oi53hWFOUsQUSaYEMuKpts5PkWkd+Ad4wxg3JcuRzGmSx7vzGmxpnWRVHORjTMQ1FOEyKSgE3BNwfrKbsWO4Q+TA1pRTnveAnoIyLvmOytVnhacLKPdMOOciiK4oMa04py+jiGnYXfAZvaahswEPj3mVRKUZQzwhhsTHMpQudXnE0kYlcp/exMK6IoZysa5qEoiqIoiqIo2URT4ymKoiiKoihKNlFjWlEURVEURVGyiRrTiqIoiqIoipJN1JhWFEVRFEVRlGyixrSiKIqiKIqiZJP/B5rhSKfbn2lcAAAAAElFTkSuQmCC">
            <a:extLst>
              <a:ext uri="{FF2B5EF4-FFF2-40B4-BE49-F238E27FC236}">
                <a16:creationId xmlns:a16="http://schemas.microsoft.com/office/drawing/2014/main" id="{2F030D68-8B71-4759-815A-F3364301D58F}"/>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u numéro de diapositive 2">
            <a:extLst>
              <a:ext uri="{FF2B5EF4-FFF2-40B4-BE49-F238E27FC236}">
                <a16:creationId xmlns:a16="http://schemas.microsoft.com/office/drawing/2014/main" id="{832C0E1F-11E0-475C-83B8-991D334EC4E5}"/>
              </a:ext>
            </a:extLst>
          </p:cNvPr>
          <p:cNvSpPr>
            <a:spLocks noGrp="1"/>
          </p:cNvSpPr>
          <p:nvPr>
            <p:ph type="sldNum" sz="quarter" idx="12"/>
          </p:nvPr>
        </p:nvSpPr>
        <p:spPr/>
        <p:txBody>
          <a:bodyPr/>
          <a:lstStyle/>
          <a:p>
            <a:fld id="{8452B741-BA8A-465F-B1E8-35B6000A97B0}" type="slidenum">
              <a:rPr lang="fr-FR" smtClean="0"/>
              <a:t>16</a:t>
            </a:fld>
            <a:endParaRPr lang="fr-FR"/>
          </a:p>
        </p:txBody>
      </p:sp>
      <p:sp>
        <p:nvSpPr>
          <p:cNvPr id="6" name="ZoneTexte 5">
            <a:extLst>
              <a:ext uri="{FF2B5EF4-FFF2-40B4-BE49-F238E27FC236}">
                <a16:creationId xmlns:a16="http://schemas.microsoft.com/office/drawing/2014/main" id="{1995C35D-7594-4498-9B9A-22D857BBAD46}"/>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410826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TF-IDF</a:t>
            </a:r>
          </a:p>
        </p:txBody>
      </p:sp>
      <p:sp>
        <p:nvSpPr>
          <p:cNvPr id="3" name="Espace réservé du numéro de diapositive 2">
            <a:extLst>
              <a:ext uri="{FF2B5EF4-FFF2-40B4-BE49-F238E27FC236}">
                <a16:creationId xmlns:a16="http://schemas.microsoft.com/office/drawing/2014/main" id="{A1D83E87-7195-49B2-8C08-687CA798D502}"/>
              </a:ext>
            </a:extLst>
          </p:cNvPr>
          <p:cNvSpPr>
            <a:spLocks noGrp="1"/>
          </p:cNvSpPr>
          <p:nvPr>
            <p:ph type="sldNum" sz="quarter" idx="12"/>
          </p:nvPr>
        </p:nvSpPr>
        <p:spPr/>
        <p:txBody>
          <a:bodyPr/>
          <a:lstStyle/>
          <a:p>
            <a:fld id="{8452B741-BA8A-465F-B1E8-35B6000A97B0}" type="slidenum">
              <a:rPr lang="fr-FR" smtClean="0"/>
              <a:t>17</a:t>
            </a:fld>
            <a:endParaRPr lang="fr-FR"/>
          </a:p>
        </p:txBody>
      </p:sp>
      <p:sp>
        <p:nvSpPr>
          <p:cNvPr id="9" name="Rectangle 8">
            <a:extLst>
              <a:ext uri="{FF2B5EF4-FFF2-40B4-BE49-F238E27FC236}">
                <a16:creationId xmlns:a16="http://schemas.microsoft.com/office/drawing/2014/main" id="{B45BA999-EE1F-4074-80AD-282001CCEB32}"/>
              </a:ext>
            </a:extLst>
          </p:cNvPr>
          <p:cNvSpPr/>
          <p:nvPr/>
        </p:nvSpPr>
        <p:spPr>
          <a:xfrm>
            <a:off x="778934" y="990870"/>
            <a:ext cx="10329333" cy="1754326"/>
          </a:xfrm>
          <a:prstGeom prst="rect">
            <a:avLst/>
          </a:prstGeom>
        </p:spPr>
        <p:txBody>
          <a:bodyPr wrap="square">
            <a:spAutoFit/>
          </a:bodyPr>
          <a:lstStyle/>
          <a:p>
            <a:pPr algn="just"/>
            <a:r>
              <a:rPr lang="fr-FR" dirty="0"/>
              <a:t>Cette mesure statistique permet d'évaluer l'importance d'un terme contenu dans un document, relativement à une collection ou un corpus. Le poids </a:t>
            </a:r>
            <a:r>
              <a:rPr lang="fr-FR" b="1" dirty="0"/>
              <a:t>augmente proportionnellement au nombre d'occurrences </a:t>
            </a:r>
            <a:r>
              <a:rPr lang="fr-FR" dirty="0"/>
              <a:t>du mot dans le document. Il varie également </a:t>
            </a:r>
            <a:r>
              <a:rPr lang="fr-FR" b="1" dirty="0"/>
              <a:t>en fonction de la fréquence du mot dans le corpus</a:t>
            </a:r>
            <a:r>
              <a:rPr lang="fr-FR" dirty="0"/>
              <a:t>.</a:t>
            </a:r>
          </a:p>
          <a:p>
            <a:pPr algn="just"/>
            <a:r>
              <a:rPr lang="fr-FR" dirty="0"/>
              <a:t>Chaque document est représenté par un vecteur dans l’espace de tous les mots utilisés par le corpus</a:t>
            </a:r>
          </a:p>
          <a:p>
            <a:pPr algn="ctr"/>
            <a:r>
              <a:rPr lang="fr-FR" dirty="0"/>
              <a:t>TF : </a:t>
            </a:r>
            <a:r>
              <a:rPr lang="fr-FR" dirty="0" err="1"/>
              <a:t>term</a:t>
            </a:r>
            <a:r>
              <a:rPr lang="fr-FR" dirty="0"/>
              <a:t> </a:t>
            </a:r>
            <a:r>
              <a:rPr lang="fr-FR" dirty="0" err="1"/>
              <a:t>frequency</a:t>
            </a:r>
            <a:endParaRPr lang="fr-FR" dirty="0"/>
          </a:p>
          <a:p>
            <a:pPr algn="ctr"/>
            <a:r>
              <a:rPr lang="fr-FR" dirty="0"/>
              <a:t>IDF : inverse document </a:t>
            </a:r>
            <a:r>
              <a:rPr lang="fr-FR" dirty="0" err="1"/>
              <a:t>frequency</a:t>
            </a:r>
            <a:endParaRPr lang="fr-FR" dirty="0"/>
          </a:p>
        </p:txBody>
      </p:sp>
      <p:pic>
        <p:nvPicPr>
          <p:cNvPr id="7" name="Image 6">
            <a:extLst>
              <a:ext uri="{FF2B5EF4-FFF2-40B4-BE49-F238E27FC236}">
                <a16:creationId xmlns:a16="http://schemas.microsoft.com/office/drawing/2014/main" id="{80243641-8804-470A-B544-8734622A1AFA}"/>
              </a:ext>
            </a:extLst>
          </p:cNvPr>
          <p:cNvPicPr>
            <a:picLocks noChangeAspect="1"/>
          </p:cNvPicPr>
          <p:nvPr/>
        </p:nvPicPr>
        <p:blipFill rotWithShape="1">
          <a:blip r:embed="rId3">
            <a:extLst>
              <a:ext uri="{28A0092B-C50C-407E-A947-70E740481C1C}">
                <a14:useLocalDpi xmlns:a14="http://schemas.microsoft.com/office/drawing/2010/main" val="0"/>
              </a:ext>
            </a:extLst>
          </a:blip>
          <a:srcRect b="61872"/>
          <a:stretch/>
        </p:blipFill>
        <p:spPr>
          <a:xfrm>
            <a:off x="1443600" y="2727548"/>
            <a:ext cx="9000000" cy="878653"/>
          </a:xfrm>
          <a:prstGeom prst="rect">
            <a:avLst/>
          </a:prstGeom>
        </p:spPr>
      </p:pic>
      <p:pic>
        <p:nvPicPr>
          <p:cNvPr id="14" name="Image 13">
            <a:extLst>
              <a:ext uri="{FF2B5EF4-FFF2-40B4-BE49-F238E27FC236}">
                <a16:creationId xmlns:a16="http://schemas.microsoft.com/office/drawing/2014/main" id="{DA9359E5-D9F1-489A-970D-FBD8B4DEED2B}"/>
              </a:ext>
            </a:extLst>
          </p:cNvPr>
          <p:cNvPicPr>
            <a:picLocks noChangeAspect="1"/>
          </p:cNvPicPr>
          <p:nvPr/>
        </p:nvPicPr>
        <p:blipFill rotWithShape="1">
          <a:blip r:embed="rId3">
            <a:extLst>
              <a:ext uri="{28A0092B-C50C-407E-A947-70E740481C1C}">
                <a14:useLocalDpi xmlns:a14="http://schemas.microsoft.com/office/drawing/2010/main" val="0"/>
              </a:ext>
            </a:extLst>
          </a:blip>
          <a:srcRect t="35332" b="22726"/>
          <a:stretch/>
        </p:blipFill>
        <p:spPr>
          <a:xfrm>
            <a:off x="1470314" y="3783889"/>
            <a:ext cx="9000000" cy="966554"/>
          </a:xfrm>
          <a:prstGeom prst="rect">
            <a:avLst/>
          </a:prstGeom>
        </p:spPr>
      </p:pic>
      <p:pic>
        <p:nvPicPr>
          <p:cNvPr id="16" name="Image 15">
            <a:extLst>
              <a:ext uri="{FF2B5EF4-FFF2-40B4-BE49-F238E27FC236}">
                <a16:creationId xmlns:a16="http://schemas.microsoft.com/office/drawing/2014/main" id="{9EE8220E-417A-4244-9694-5E72E103F870}"/>
              </a:ext>
            </a:extLst>
          </p:cNvPr>
          <p:cNvPicPr>
            <a:picLocks noChangeAspect="1"/>
          </p:cNvPicPr>
          <p:nvPr/>
        </p:nvPicPr>
        <p:blipFill rotWithShape="1">
          <a:blip r:embed="rId3">
            <a:extLst>
              <a:ext uri="{28A0092B-C50C-407E-A947-70E740481C1C}">
                <a14:useLocalDpi xmlns:a14="http://schemas.microsoft.com/office/drawing/2010/main" val="0"/>
              </a:ext>
            </a:extLst>
          </a:blip>
          <a:srcRect t="74058"/>
          <a:stretch/>
        </p:blipFill>
        <p:spPr>
          <a:xfrm>
            <a:off x="1470314" y="4885307"/>
            <a:ext cx="9000000" cy="597840"/>
          </a:xfrm>
          <a:prstGeom prst="rect">
            <a:avLst/>
          </a:prstGeom>
        </p:spPr>
      </p:pic>
      <p:sp>
        <p:nvSpPr>
          <p:cNvPr id="17" name="Rectangle 16">
            <a:extLst>
              <a:ext uri="{FF2B5EF4-FFF2-40B4-BE49-F238E27FC236}">
                <a16:creationId xmlns:a16="http://schemas.microsoft.com/office/drawing/2014/main" id="{3410F22A-ED71-4987-AB27-750C0394B2DD}"/>
              </a:ext>
            </a:extLst>
          </p:cNvPr>
          <p:cNvSpPr/>
          <p:nvPr/>
        </p:nvSpPr>
        <p:spPr>
          <a:xfrm>
            <a:off x="778934" y="5892581"/>
            <a:ext cx="10329333" cy="646331"/>
          </a:xfrm>
          <a:prstGeom prst="rect">
            <a:avLst/>
          </a:prstGeom>
        </p:spPr>
        <p:txBody>
          <a:bodyPr wrap="square">
            <a:spAutoFit/>
          </a:bodyPr>
          <a:lstStyle/>
          <a:p>
            <a:pPr algn="just"/>
            <a:r>
              <a:rPr lang="fr-FR" dirty="0"/>
              <a:t>Après avoir calculé les poids de chaque mot dans un document, on obtient un vecteur pour chaque document, il est parfois utile de normaliser (norme L1 ou L2) le vecteur.</a:t>
            </a:r>
          </a:p>
        </p:txBody>
      </p:sp>
      <p:sp>
        <p:nvSpPr>
          <p:cNvPr id="11" name="ZoneTexte 10">
            <a:extLst>
              <a:ext uri="{FF2B5EF4-FFF2-40B4-BE49-F238E27FC236}">
                <a16:creationId xmlns:a16="http://schemas.microsoft.com/office/drawing/2014/main" id="{2003FC22-AF09-4744-A8EE-CEE858F1A1DE}"/>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0426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TF-IDF</a:t>
            </a:r>
          </a:p>
        </p:txBody>
      </p:sp>
      <p:sp>
        <p:nvSpPr>
          <p:cNvPr id="3" name="Espace réservé du numéro de diapositive 2">
            <a:extLst>
              <a:ext uri="{FF2B5EF4-FFF2-40B4-BE49-F238E27FC236}">
                <a16:creationId xmlns:a16="http://schemas.microsoft.com/office/drawing/2014/main" id="{A1D83E87-7195-49B2-8C08-687CA798D502}"/>
              </a:ext>
            </a:extLst>
          </p:cNvPr>
          <p:cNvSpPr>
            <a:spLocks noGrp="1"/>
          </p:cNvSpPr>
          <p:nvPr>
            <p:ph type="sldNum" sz="quarter" idx="12"/>
          </p:nvPr>
        </p:nvSpPr>
        <p:spPr/>
        <p:txBody>
          <a:bodyPr/>
          <a:lstStyle/>
          <a:p>
            <a:fld id="{8452B741-BA8A-465F-B1E8-35B6000A97B0}" type="slidenum">
              <a:rPr lang="fr-FR" smtClean="0"/>
              <a:t>18</a:t>
            </a:fld>
            <a:endParaRPr lang="fr-FR"/>
          </a:p>
        </p:txBody>
      </p:sp>
      <p:pic>
        <p:nvPicPr>
          <p:cNvPr id="5" name="Image 4">
            <a:extLst>
              <a:ext uri="{FF2B5EF4-FFF2-40B4-BE49-F238E27FC236}">
                <a16:creationId xmlns:a16="http://schemas.microsoft.com/office/drawing/2014/main" id="{35BCAEEB-0732-4B2E-8A3D-76DCDA8E59F1}"/>
              </a:ext>
            </a:extLst>
          </p:cNvPr>
          <p:cNvPicPr>
            <a:picLocks noChangeAspect="1"/>
          </p:cNvPicPr>
          <p:nvPr/>
        </p:nvPicPr>
        <p:blipFill>
          <a:blip r:embed="rId3"/>
          <a:stretch>
            <a:fillRect/>
          </a:stretch>
        </p:blipFill>
        <p:spPr>
          <a:xfrm>
            <a:off x="647700" y="845576"/>
            <a:ext cx="10706100" cy="1581150"/>
          </a:xfrm>
          <a:prstGeom prst="rect">
            <a:avLst/>
          </a:prstGeom>
        </p:spPr>
      </p:pic>
      <p:sp>
        <p:nvSpPr>
          <p:cNvPr id="6" name="Rectangle 5">
            <a:extLst>
              <a:ext uri="{FF2B5EF4-FFF2-40B4-BE49-F238E27FC236}">
                <a16:creationId xmlns:a16="http://schemas.microsoft.com/office/drawing/2014/main" id="{D2074366-4659-4A95-BB99-75C99C9F0D2B}"/>
              </a:ext>
            </a:extLst>
          </p:cNvPr>
          <p:cNvSpPr/>
          <p:nvPr/>
        </p:nvSpPr>
        <p:spPr>
          <a:xfrm>
            <a:off x="1862667" y="3567674"/>
            <a:ext cx="7687734" cy="145626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M</a:t>
            </a:r>
          </a:p>
        </p:txBody>
      </p:sp>
      <p:cxnSp>
        <p:nvCxnSpPr>
          <p:cNvPr id="8" name="Connecteur droit avec flèche 7">
            <a:extLst>
              <a:ext uri="{FF2B5EF4-FFF2-40B4-BE49-F238E27FC236}">
                <a16:creationId xmlns:a16="http://schemas.microsoft.com/office/drawing/2014/main" id="{85A7EECD-371D-4719-A29A-2BA6BCBCDB39}"/>
              </a:ext>
            </a:extLst>
          </p:cNvPr>
          <p:cNvCxnSpPr>
            <a:cxnSpLocks/>
          </p:cNvCxnSpPr>
          <p:nvPr/>
        </p:nvCxnSpPr>
        <p:spPr>
          <a:xfrm>
            <a:off x="1642533" y="3543935"/>
            <a:ext cx="0" cy="1456267"/>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98C77394-6B96-453F-9DF3-476758FB1E6F}"/>
              </a:ext>
            </a:extLst>
          </p:cNvPr>
          <p:cNvCxnSpPr/>
          <p:nvPr/>
        </p:nvCxnSpPr>
        <p:spPr>
          <a:xfrm>
            <a:off x="1862667" y="5215465"/>
            <a:ext cx="768773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9EBA76A-02E5-4EA2-A58C-5CA1321067E0}"/>
              </a:ext>
            </a:extLst>
          </p:cNvPr>
          <p:cNvSpPr txBox="1"/>
          <p:nvPr/>
        </p:nvSpPr>
        <p:spPr>
          <a:xfrm>
            <a:off x="647700" y="5452534"/>
            <a:ext cx="5859425" cy="1200329"/>
          </a:xfrm>
          <a:prstGeom prst="rect">
            <a:avLst/>
          </a:prstGeom>
          <a:noFill/>
        </p:spPr>
        <p:txBody>
          <a:bodyPr wrap="none" rtlCol="0">
            <a:spAutoFit/>
          </a:bodyPr>
          <a:lstStyle/>
          <a:p>
            <a:r>
              <a:rPr lang="fr-FR" dirty="0"/>
              <a:t>Matrice M : </a:t>
            </a:r>
          </a:p>
          <a:p>
            <a:pPr marL="285750" indent="-285750">
              <a:buFontTx/>
              <a:buChar char="-"/>
            </a:pPr>
            <a:r>
              <a:rPr lang="fr-FR" dirty="0"/>
              <a:t>Normalisée ligne par ligne</a:t>
            </a:r>
          </a:p>
          <a:p>
            <a:pPr marL="285750" indent="-285750">
              <a:buFontTx/>
              <a:buChar char="-"/>
            </a:pPr>
            <a:r>
              <a:rPr lang="fr-FR" dirty="0" err="1"/>
              <a:t>Sparce</a:t>
            </a:r>
            <a:r>
              <a:rPr lang="fr-FR" dirty="0"/>
              <a:t> : beaucoup d’éléments nuls</a:t>
            </a:r>
          </a:p>
          <a:p>
            <a:pPr marL="285750" indent="-285750">
              <a:buFontTx/>
              <a:buChar char="-"/>
            </a:pPr>
            <a:r>
              <a:rPr lang="fr-FR" dirty="0"/>
              <a:t>De grande dimension, en général, </a:t>
            </a:r>
            <a:r>
              <a:rPr lang="fr-FR" dirty="0" err="1"/>
              <a:t>n_vocabulary</a:t>
            </a:r>
            <a:r>
              <a:rPr lang="fr-FR" dirty="0"/>
              <a:t> &gt;&gt; </a:t>
            </a:r>
            <a:r>
              <a:rPr lang="fr-FR" dirty="0" err="1"/>
              <a:t>n_doc</a:t>
            </a:r>
            <a:endParaRPr lang="fr-FR" dirty="0"/>
          </a:p>
        </p:txBody>
      </p:sp>
      <p:sp>
        <p:nvSpPr>
          <p:cNvPr id="14" name="ZoneTexte 13">
            <a:extLst>
              <a:ext uri="{FF2B5EF4-FFF2-40B4-BE49-F238E27FC236}">
                <a16:creationId xmlns:a16="http://schemas.microsoft.com/office/drawing/2014/main" id="{14C3753F-F3DC-467E-B59C-845FBB501C88}"/>
              </a:ext>
            </a:extLst>
          </p:cNvPr>
          <p:cNvSpPr txBox="1"/>
          <p:nvPr/>
        </p:nvSpPr>
        <p:spPr>
          <a:xfrm>
            <a:off x="647700" y="2620605"/>
            <a:ext cx="6407267" cy="923330"/>
          </a:xfrm>
          <a:prstGeom prst="rect">
            <a:avLst/>
          </a:prstGeom>
          <a:noFill/>
        </p:spPr>
        <p:txBody>
          <a:bodyPr wrap="none" rtlCol="0">
            <a:spAutoFit/>
          </a:bodyPr>
          <a:lstStyle/>
          <a:p>
            <a:r>
              <a:rPr lang="fr-FR" dirty="0"/>
              <a:t>On obtient une matrice M de dimension :</a:t>
            </a:r>
          </a:p>
          <a:p>
            <a:pPr marL="285750" indent="-285750">
              <a:buFontTx/>
              <a:buChar char="-"/>
            </a:pPr>
            <a:r>
              <a:rPr lang="fr-FR" dirty="0"/>
              <a:t>Nombre de lignes = nombre de documents</a:t>
            </a:r>
          </a:p>
          <a:p>
            <a:pPr marL="285750" indent="-285750">
              <a:buFontTx/>
              <a:buChar char="-"/>
            </a:pPr>
            <a:r>
              <a:rPr lang="fr-FR" dirty="0"/>
              <a:t>Nombre de colonnes = nombre de mots uniques dans le corpus</a:t>
            </a:r>
          </a:p>
        </p:txBody>
      </p:sp>
      <p:sp>
        <p:nvSpPr>
          <p:cNvPr id="15" name="ZoneTexte 14">
            <a:extLst>
              <a:ext uri="{FF2B5EF4-FFF2-40B4-BE49-F238E27FC236}">
                <a16:creationId xmlns:a16="http://schemas.microsoft.com/office/drawing/2014/main" id="{73CEC1D6-3739-4267-AA53-D81C240C608C}"/>
              </a:ext>
            </a:extLst>
          </p:cNvPr>
          <p:cNvSpPr txBox="1"/>
          <p:nvPr/>
        </p:nvSpPr>
        <p:spPr>
          <a:xfrm>
            <a:off x="894417" y="4042093"/>
            <a:ext cx="665567" cy="323165"/>
          </a:xfrm>
          <a:prstGeom prst="rect">
            <a:avLst/>
          </a:prstGeom>
          <a:noFill/>
        </p:spPr>
        <p:txBody>
          <a:bodyPr wrap="none" rtlCol="0">
            <a:spAutoFit/>
          </a:bodyPr>
          <a:lstStyle/>
          <a:p>
            <a:r>
              <a:rPr lang="fr-FR" sz="1500" dirty="0" err="1">
                <a:solidFill>
                  <a:schemeClr val="tx2"/>
                </a:solidFill>
              </a:rPr>
              <a:t>n_doc</a:t>
            </a:r>
            <a:endParaRPr lang="fr-FR" sz="1500" dirty="0">
              <a:solidFill>
                <a:schemeClr val="tx2"/>
              </a:solidFill>
            </a:endParaRPr>
          </a:p>
        </p:txBody>
      </p:sp>
      <p:sp>
        <p:nvSpPr>
          <p:cNvPr id="16" name="ZoneTexte 15">
            <a:extLst>
              <a:ext uri="{FF2B5EF4-FFF2-40B4-BE49-F238E27FC236}">
                <a16:creationId xmlns:a16="http://schemas.microsoft.com/office/drawing/2014/main" id="{527F4138-F66F-45E6-8D10-EB54043C4748}"/>
              </a:ext>
            </a:extLst>
          </p:cNvPr>
          <p:cNvSpPr txBox="1"/>
          <p:nvPr/>
        </p:nvSpPr>
        <p:spPr>
          <a:xfrm>
            <a:off x="5090435" y="5271217"/>
            <a:ext cx="1232197" cy="323165"/>
          </a:xfrm>
          <a:prstGeom prst="rect">
            <a:avLst/>
          </a:prstGeom>
          <a:noFill/>
        </p:spPr>
        <p:txBody>
          <a:bodyPr wrap="none" rtlCol="0">
            <a:spAutoFit/>
          </a:bodyPr>
          <a:lstStyle/>
          <a:p>
            <a:r>
              <a:rPr lang="fr-FR" sz="1500" dirty="0" err="1">
                <a:solidFill>
                  <a:schemeClr val="tx2"/>
                </a:solidFill>
              </a:rPr>
              <a:t>n_vocabulary</a:t>
            </a:r>
            <a:endParaRPr lang="fr-FR" sz="1500" dirty="0">
              <a:solidFill>
                <a:schemeClr val="tx2"/>
              </a:solidFill>
            </a:endParaRPr>
          </a:p>
        </p:txBody>
      </p:sp>
      <p:sp>
        <p:nvSpPr>
          <p:cNvPr id="19" name="ZoneTexte 18">
            <a:extLst>
              <a:ext uri="{FF2B5EF4-FFF2-40B4-BE49-F238E27FC236}">
                <a16:creationId xmlns:a16="http://schemas.microsoft.com/office/drawing/2014/main" id="{C08D909D-AD3B-4BB0-8EFF-EE8575EB5F25}"/>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49985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TF-IDF</a:t>
            </a:r>
          </a:p>
        </p:txBody>
      </p:sp>
      <p:sp>
        <p:nvSpPr>
          <p:cNvPr id="3" name="Espace réservé du numéro de diapositive 2">
            <a:extLst>
              <a:ext uri="{FF2B5EF4-FFF2-40B4-BE49-F238E27FC236}">
                <a16:creationId xmlns:a16="http://schemas.microsoft.com/office/drawing/2014/main" id="{A1D83E87-7195-49B2-8C08-687CA798D502}"/>
              </a:ext>
            </a:extLst>
          </p:cNvPr>
          <p:cNvSpPr>
            <a:spLocks noGrp="1"/>
          </p:cNvSpPr>
          <p:nvPr>
            <p:ph type="sldNum" sz="quarter" idx="12"/>
          </p:nvPr>
        </p:nvSpPr>
        <p:spPr/>
        <p:txBody>
          <a:bodyPr/>
          <a:lstStyle/>
          <a:p>
            <a:fld id="{8452B741-BA8A-465F-B1E8-35B6000A97B0}" type="slidenum">
              <a:rPr lang="fr-FR" smtClean="0"/>
              <a:t>19</a:t>
            </a:fld>
            <a:endParaRPr lang="fr-FR"/>
          </a:p>
        </p:txBody>
      </p:sp>
      <p:pic>
        <p:nvPicPr>
          <p:cNvPr id="7" name="Image 6">
            <a:extLst>
              <a:ext uri="{FF2B5EF4-FFF2-40B4-BE49-F238E27FC236}">
                <a16:creationId xmlns:a16="http://schemas.microsoft.com/office/drawing/2014/main" id="{1DD4BCBD-BE0E-4555-9A99-23B094CD1AE9}"/>
              </a:ext>
            </a:extLst>
          </p:cNvPr>
          <p:cNvPicPr>
            <a:picLocks noChangeAspect="1"/>
          </p:cNvPicPr>
          <p:nvPr/>
        </p:nvPicPr>
        <p:blipFill>
          <a:blip r:embed="rId2">
            <a:clrChange>
              <a:clrFrom>
                <a:srgbClr val="000000">
                  <a:alpha val="0"/>
                </a:srgbClr>
              </a:clrFrom>
              <a:clrTo>
                <a:srgbClr val="000000">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1487" y="1792810"/>
            <a:ext cx="765843" cy="720000"/>
          </a:xfrm>
          <a:prstGeom prst="rect">
            <a:avLst/>
          </a:prstGeom>
        </p:spPr>
      </p:pic>
      <p:pic>
        <p:nvPicPr>
          <p:cNvPr id="8" name="Image 7">
            <a:extLst>
              <a:ext uri="{FF2B5EF4-FFF2-40B4-BE49-F238E27FC236}">
                <a16:creationId xmlns:a16="http://schemas.microsoft.com/office/drawing/2014/main" id="{1FF96617-E25E-437E-ACC8-E76A97C34FA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696882" y="3574100"/>
            <a:ext cx="780448" cy="720000"/>
          </a:xfrm>
          <a:prstGeom prst="rect">
            <a:avLst/>
          </a:prstGeom>
        </p:spPr>
      </p:pic>
      <p:sp>
        <p:nvSpPr>
          <p:cNvPr id="9" name="ZoneTexte 8">
            <a:extLst>
              <a:ext uri="{FF2B5EF4-FFF2-40B4-BE49-F238E27FC236}">
                <a16:creationId xmlns:a16="http://schemas.microsoft.com/office/drawing/2014/main" id="{D2962014-3F54-4298-89B9-FCEF3163658A}"/>
              </a:ext>
            </a:extLst>
          </p:cNvPr>
          <p:cNvSpPr txBox="1"/>
          <p:nvPr/>
        </p:nvSpPr>
        <p:spPr>
          <a:xfrm>
            <a:off x="2099732" y="1866479"/>
            <a:ext cx="3459473" cy="646331"/>
          </a:xfrm>
          <a:prstGeom prst="rect">
            <a:avLst/>
          </a:prstGeom>
          <a:noFill/>
        </p:spPr>
        <p:txBody>
          <a:bodyPr wrap="none" rtlCol="0">
            <a:spAutoFit/>
          </a:bodyPr>
          <a:lstStyle/>
          <a:p>
            <a:r>
              <a:rPr lang="fr-FR" dirty="0"/>
              <a:t>- Modélisation facile à comprendre</a:t>
            </a:r>
          </a:p>
          <a:p>
            <a:r>
              <a:rPr lang="fr-FR" dirty="0"/>
              <a:t>- Beaucoup de variantes possibles</a:t>
            </a:r>
          </a:p>
        </p:txBody>
      </p:sp>
      <p:sp>
        <p:nvSpPr>
          <p:cNvPr id="10" name="ZoneTexte 9">
            <a:extLst>
              <a:ext uri="{FF2B5EF4-FFF2-40B4-BE49-F238E27FC236}">
                <a16:creationId xmlns:a16="http://schemas.microsoft.com/office/drawing/2014/main" id="{EFF20E3D-34E6-4B2A-9EAE-87FC0C1475CE}"/>
              </a:ext>
            </a:extLst>
          </p:cNvPr>
          <p:cNvSpPr txBox="1"/>
          <p:nvPr/>
        </p:nvSpPr>
        <p:spPr>
          <a:xfrm>
            <a:off x="2099732" y="3386667"/>
            <a:ext cx="9254068" cy="1754326"/>
          </a:xfrm>
          <a:prstGeom prst="rect">
            <a:avLst/>
          </a:prstGeom>
          <a:noFill/>
        </p:spPr>
        <p:txBody>
          <a:bodyPr wrap="square" rtlCol="0">
            <a:spAutoFit/>
          </a:bodyPr>
          <a:lstStyle/>
          <a:p>
            <a:r>
              <a:rPr lang="fr-FR" dirty="0"/>
              <a:t>- Beaucoup de variantes possibles</a:t>
            </a:r>
          </a:p>
          <a:p>
            <a:r>
              <a:rPr lang="fr-FR" dirty="0"/>
              <a:t>- Matrice </a:t>
            </a:r>
            <a:r>
              <a:rPr lang="fr-FR" dirty="0" err="1"/>
              <a:t>sparse</a:t>
            </a:r>
            <a:r>
              <a:rPr lang="fr-FR" dirty="0"/>
              <a:t> de grande dimension : visualisation difficile</a:t>
            </a:r>
          </a:p>
          <a:p>
            <a:r>
              <a:rPr lang="fr-FR" dirty="0"/>
              <a:t>- Ne tient pas compte de l’ordre des mots (le chat mange la souris VS la souris mange le chat)</a:t>
            </a:r>
          </a:p>
          <a:p>
            <a:r>
              <a:rPr lang="fr-FR" dirty="0"/>
              <a:t>- Ne tient pas compte de la polysémie (souris d’ordinateur, souris de laboratoire) : voir algorithme de </a:t>
            </a:r>
            <a:r>
              <a:rPr lang="fr-FR" dirty="0" err="1"/>
              <a:t>Lesk</a:t>
            </a:r>
            <a:r>
              <a:rPr lang="fr-FR" dirty="0"/>
              <a:t> pour résoudre l’ambiguïté</a:t>
            </a:r>
          </a:p>
          <a:p>
            <a:r>
              <a:rPr lang="fr-FR" dirty="0"/>
              <a:t>- Ne tient pas compte du sens des mots (le félin dévore la souris VS le chat mange le rongeur)</a:t>
            </a:r>
          </a:p>
        </p:txBody>
      </p:sp>
      <p:sp>
        <p:nvSpPr>
          <p:cNvPr id="13" name="ZoneTexte 12">
            <a:extLst>
              <a:ext uri="{FF2B5EF4-FFF2-40B4-BE49-F238E27FC236}">
                <a16:creationId xmlns:a16="http://schemas.microsoft.com/office/drawing/2014/main" id="{517A44F9-999D-45DA-93E4-19E2456BEA9D}"/>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75587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5F217C5-2F83-448C-A79C-D24533E42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286" y="2614109"/>
            <a:ext cx="5470772" cy="4107366"/>
          </a:xfrm>
          <a:prstGeom prst="rect">
            <a:avLst/>
          </a:prstGeom>
        </p:spPr>
      </p:pic>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INTRODUCTION</a:t>
            </a:r>
          </a:p>
        </p:txBody>
      </p:sp>
      <p:sp>
        <p:nvSpPr>
          <p:cNvPr id="3" name="ZoneTexte 2">
            <a:extLst>
              <a:ext uri="{FF2B5EF4-FFF2-40B4-BE49-F238E27FC236}">
                <a16:creationId xmlns:a16="http://schemas.microsoft.com/office/drawing/2014/main" id="{6F6DB5AF-135C-4C60-B28E-2B5D035FCBBE}"/>
              </a:ext>
            </a:extLst>
          </p:cNvPr>
          <p:cNvSpPr txBox="1"/>
          <p:nvPr/>
        </p:nvSpPr>
        <p:spPr>
          <a:xfrm>
            <a:off x="426722" y="984739"/>
            <a:ext cx="7183900" cy="2585323"/>
          </a:xfrm>
          <a:prstGeom prst="rect">
            <a:avLst/>
          </a:prstGeom>
          <a:noFill/>
        </p:spPr>
        <p:txBody>
          <a:bodyPr wrap="square" rtlCol="0">
            <a:spAutoFit/>
          </a:bodyPr>
          <a:lstStyle/>
          <a:p>
            <a:pPr algn="just"/>
            <a:r>
              <a:rPr lang="fr-FR" b="1" dirty="0"/>
              <a:t>Analyse textuelle (</a:t>
            </a:r>
            <a:r>
              <a:rPr lang="fr-FR" b="1" dirty="0" err="1"/>
              <a:t>text</a:t>
            </a:r>
            <a:r>
              <a:rPr lang="fr-FR" b="1" dirty="0"/>
              <a:t> </a:t>
            </a:r>
            <a:r>
              <a:rPr lang="fr-FR" b="1" dirty="0" err="1"/>
              <a:t>mining</a:t>
            </a:r>
            <a:r>
              <a:rPr lang="fr-FR" b="1" dirty="0"/>
              <a:t>) </a:t>
            </a:r>
            <a:r>
              <a:rPr lang="fr-FR" dirty="0"/>
              <a:t>: vise à extraire de l’information à partir de données textuelles (document, paragraphe, phrase, mots, caractères, …)</a:t>
            </a:r>
          </a:p>
          <a:p>
            <a:pPr algn="just"/>
            <a:endParaRPr lang="fr-FR" dirty="0"/>
          </a:p>
          <a:p>
            <a:pPr algn="just"/>
            <a:r>
              <a:rPr lang="fr-FR" b="1" dirty="0"/>
              <a:t>Analyse sémantique / traitement du langage naturel (</a:t>
            </a:r>
            <a:r>
              <a:rPr lang="fr-FR" b="1" dirty="0" err="1"/>
              <a:t>natural</a:t>
            </a:r>
            <a:r>
              <a:rPr lang="fr-FR" b="1" dirty="0"/>
              <a:t> </a:t>
            </a:r>
            <a:r>
              <a:rPr lang="fr-FR" b="1" dirty="0" err="1"/>
              <a:t>language</a:t>
            </a:r>
            <a:r>
              <a:rPr lang="fr-FR" b="1" dirty="0"/>
              <a:t> </a:t>
            </a:r>
            <a:r>
              <a:rPr lang="fr-FR" b="1" dirty="0" err="1"/>
              <a:t>processing</a:t>
            </a:r>
            <a:r>
              <a:rPr lang="fr-FR" b="1" dirty="0"/>
              <a:t> – NLP)</a:t>
            </a:r>
            <a:r>
              <a:rPr lang="fr-FR" dirty="0"/>
              <a:t> : va plus loin dans la compréhension du message</a:t>
            </a:r>
          </a:p>
          <a:p>
            <a:pPr algn="just"/>
            <a:endParaRPr lang="fr-FR" dirty="0"/>
          </a:p>
          <a:p>
            <a:pPr algn="just"/>
            <a:endParaRPr lang="fr-FR" dirty="0"/>
          </a:p>
          <a:p>
            <a:pPr algn="just"/>
            <a:endParaRPr lang="fr-FR" dirty="0"/>
          </a:p>
          <a:p>
            <a:pPr algn="just"/>
            <a:endParaRPr lang="fr-FR" dirty="0"/>
          </a:p>
        </p:txBody>
      </p:sp>
      <p:pic>
        <p:nvPicPr>
          <p:cNvPr id="5" name="Image 4">
            <a:extLst>
              <a:ext uri="{FF2B5EF4-FFF2-40B4-BE49-F238E27FC236}">
                <a16:creationId xmlns:a16="http://schemas.microsoft.com/office/drawing/2014/main" id="{5C8113BA-1D94-4254-A477-899F22B77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0867" y="3823281"/>
            <a:ext cx="1150487" cy="1015664"/>
          </a:xfrm>
          <a:prstGeom prst="rect">
            <a:avLst/>
          </a:prstGeom>
        </p:spPr>
      </p:pic>
      <p:sp>
        <p:nvSpPr>
          <p:cNvPr id="4" name="Espace réservé du numéro de diapositive 3">
            <a:extLst>
              <a:ext uri="{FF2B5EF4-FFF2-40B4-BE49-F238E27FC236}">
                <a16:creationId xmlns:a16="http://schemas.microsoft.com/office/drawing/2014/main" id="{16ECC8DA-7E81-4F39-81F1-200A3F612A23}"/>
              </a:ext>
            </a:extLst>
          </p:cNvPr>
          <p:cNvSpPr>
            <a:spLocks noGrp="1"/>
          </p:cNvSpPr>
          <p:nvPr>
            <p:ph type="sldNum" sz="quarter" idx="12"/>
          </p:nvPr>
        </p:nvSpPr>
        <p:spPr/>
        <p:txBody>
          <a:bodyPr/>
          <a:lstStyle/>
          <a:p>
            <a:fld id="{8452B741-BA8A-465F-B1E8-35B6000A97B0}" type="slidenum">
              <a:rPr lang="fr-FR" smtClean="0"/>
              <a:t>2</a:t>
            </a:fld>
            <a:endParaRPr lang="fr-FR"/>
          </a:p>
        </p:txBody>
      </p:sp>
      <p:sp>
        <p:nvSpPr>
          <p:cNvPr id="7" name="Rectangle 6">
            <a:extLst>
              <a:ext uri="{FF2B5EF4-FFF2-40B4-BE49-F238E27FC236}">
                <a16:creationId xmlns:a16="http://schemas.microsoft.com/office/drawing/2014/main" id="{67457320-4BBA-474A-B745-09EC546D095F}"/>
              </a:ext>
            </a:extLst>
          </p:cNvPr>
          <p:cNvSpPr/>
          <p:nvPr/>
        </p:nvSpPr>
        <p:spPr>
          <a:xfrm>
            <a:off x="8707902" y="5046359"/>
            <a:ext cx="2996418" cy="1015663"/>
          </a:xfrm>
          <a:prstGeom prst="rect">
            <a:avLst/>
          </a:prstGeom>
        </p:spPr>
        <p:txBody>
          <a:bodyPr wrap="square">
            <a:spAutoFit/>
          </a:bodyPr>
          <a:lstStyle/>
          <a:p>
            <a:pPr algn="ctr"/>
            <a:r>
              <a:rPr lang="fr-FR" sz="3000" b="1" dirty="0"/>
              <a:t>Données non structurées ! </a:t>
            </a:r>
          </a:p>
        </p:txBody>
      </p:sp>
      <p:cxnSp>
        <p:nvCxnSpPr>
          <p:cNvPr id="9" name="Connecteur droit avec flèche 8">
            <a:extLst>
              <a:ext uri="{FF2B5EF4-FFF2-40B4-BE49-F238E27FC236}">
                <a16:creationId xmlns:a16="http://schemas.microsoft.com/office/drawing/2014/main" id="{2AE3B732-DB60-485A-B6AC-4DA0822736C1}"/>
              </a:ext>
            </a:extLst>
          </p:cNvPr>
          <p:cNvCxnSpPr>
            <a:cxnSpLocks/>
          </p:cNvCxnSpPr>
          <p:nvPr/>
        </p:nvCxnSpPr>
        <p:spPr>
          <a:xfrm flipH="1">
            <a:off x="8074855" y="1280160"/>
            <a:ext cx="703385" cy="0"/>
          </a:xfrm>
          <a:prstGeom prst="straightConnector1">
            <a:avLst/>
          </a:prstGeom>
          <a:ln w="3810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2" name="ZoneTexte 11">
            <a:extLst>
              <a:ext uri="{FF2B5EF4-FFF2-40B4-BE49-F238E27FC236}">
                <a16:creationId xmlns:a16="http://schemas.microsoft.com/office/drawing/2014/main" id="{0C24C1F3-F170-4EFD-8648-0C30A6D2E839}"/>
              </a:ext>
            </a:extLst>
          </p:cNvPr>
          <p:cNvSpPr txBox="1"/>
          <p:nvPr/>
        </p:nvSpPr>
        <p:spPr>
          <a:xfrm>
            <a:off x="8932985" y="1095494"/>
            <a:ext cx="2771335" cy="369332"/>
          </a:xfrm>
          <a:prstGeom prst="rect">
            <a:avLst/>
          </a:prstGeom>
          <a:noFill/>
        </p:spPr>
        <p:txBody>
          <a:bodyPr wrap="square" rtlCol="0">
            <a:spAutoFit/>
          </a:bodyPr>
          <a:lstStyle/>
          <a:p>
            <a:pPr algn="just"/>
            <a:r>
              <a:rPr lang="fr-FR" dirty="0"/>
              <a:t>Sujet de cette présentation</a:t>
            </a:r>
          </a:p>
        </p:txBody>
      </p:sp>
      <p:sp>
        <p:nvSpPr>
          <p:cNvPr id="11" name="ZoneTexte 10">
            <a:extLst>
              <a:ext uri="{FF2B5EF4-FFF2-40B4-BE49-F238E27FC236}">
                <a16:creationId xmlns:a16="http://schemas.microsoft.com/office/drawing/2014/main" id="{41558653-B8A5-4085-BE7B-3EDE74645340}"/>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151913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TF-IDF (VISUALISATION PAR ACP)</a:t>
            </a:r>
          </a:p>
        </p:txBody>
      </p:sp>
      <p:sp>
        <p:nvSpPr>
          <p:cNvPr id="3" name="Espace réservé du numéro de diapositive 2">
            <a:extLst>
              <a:ext uri="{FF2B5EF4-FFF2-40B4-BE49-F238E27FC236}">
                <a16:creationId xmlns:a16="http://schemas.microsoft.com/office/drawing/2014/main" id="{A1D83E87-7195-49B2-8C08-687CA798D502}"/>
              </a:ext>
            </a:extLst>
          </p:cNvPr>
          <p:cNvSpPr>
            <a:spLocks noGrp="1"/>
          </p:cNvSpPr>
          <p:nvPr>
            <p:ph type="sldNum" sz="quarter" idx="12"/>
          </p:nvPr>
        </p:nvSpPr>
        <p:spPr/>
        <p:txBody>
          <a:bodyPr/>
          <a:lstStyle/>
          <a:p>
            <a:fld id="{8452B741-BA8A-465F-B1E8-35B6000A97B0}" type="slidenum">
              <a:rPr lang="fr-FR" smtClean="0"/>
              <a:t>20</a:t>
            </a:fld>
            <a:endParaRPr lang="fr-FR"/>
          </a:p>
        </p:txBody>
      </p:sp>
      <p:pic>
        <p:nvPicPr>
          <p:cNvPr id="11" name="Image 10">
            <a:extLst>
              <a:ext uri="{FF2B5EF4-FFF2-40B4-BE49-F238E27FC236}">
                <a16:creationId xmlns:a16="http://schemas.microsoft.com/office/drawing/2014/main" id="{93B21E4A-B402-4246-A1CA-A6607427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1" y="961475"/>
            <a:ext cx="11027849" cy="5760000"/>
          </a:xfrm>
          <a:prstGeom prst="rect">
            <a:avLst/>
          </a:prstGeom>
        </p:spPr>
      </p:pic>
      <p:sp>
        <p:nvSpPr>
          <p:cNvPr id="7" name="ZoneTexte 6">
            <a:extLst>
              <a:ext uri="{FF2B5EF4-FFF2-40B4-BE49-F238E27FC236}">
                <a16:creationId xmlns:a16="http://schemas.microsoft.com/office/drawing/2014/main" id="{A61867BA-0C8B-4E70-B6DB-81C81DE32BDC}"/>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44882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TF-IDF (VISUALISATION PAR t-SNE)</a:t>
            </a:r>
          </a:p>
        </p:txBody>
      </p:sp>
      <p:sp>
        <p:nvSpPr>
          <p:cNvPr id="3" name="Espace réservé du numéro de diapositive 2">
            <a:extLst>
              <a:ext uri="{FF2B5EF4-FFF2-40B4-BE49-F238E27FC236}">
                <a16:creationId xmlns:a16="http://schemas.microsoft.com/office/drawing/2014/main" id="{A1D83E87-7195-49B2-8C08-687CA798D502}"/>
              </a:ext>
            </a:extLst>
          </p:cNvPr>
          <p:cNvSpPr>
            <a:spLocks noGrp="1"/>
          </p:cNvSpPr>
          <p:nvPr>
            <p:ph type="sldNum" sz="quarter" idx="12"/>
          </p:nvPr>
        </p:nvSpPr>
        <p:spPr/>
        <p:txBody>
          <a:bodyPr/>
          <a:lstStyle/>
          <a:p>
            <a:fld id="{8452B741-BA8A-465F-B1E8-35B6000A97B0}" type="slidenum">
              <a:rPr lang="fr-FR" smtClean="0"/>
              <a:t>21</a:t>
            </a:fld>
            <a:endParaRPr lang="fr-FR"/>
          </a:p>
        </p:txBody>
      </p:sp>
      <p:pic>
        <p:nvPicPr>
          <p:cNvPr id="7" name="Image 6">
            <a:extLst>
              <a:ext uri="{FF2B5EF4-FFF2-40B4-BE49-F238E27FC236}">
                <a16:creationId xmlns:a16="http://schemas.microsoft.com/office/drawing/2014/main" id="{DEB9540F-BF81-4ACF-9F46-479D8E515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961475"/>
            <a:ext cx="11273925" cy="5760000"/>
          </a:xfrm>
          <a:prstGeom prst="rect">
            <a:avLst/>
          </a:prstGeom>
        </p:spPr>
      </p:pic>
      <p:sp>
        <p:nvSpPr>
          <p:cNvPr id="8" name="ZoneTexte 7">
            <a:extLst>
              <a:ext uri="{FF2B5EF4-FFF2-40B4-BE49-F238E27FC236}">
                <a16:creationId xmlns:a16="http://schemas.microsoft.com/office/drawing/2014/main" id="{4ACD5E08-E6D9-4CE9-B9AC-7EC9D78C122A}"/>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73277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LSA</a:t>
            </a:r>
          </a:p>
        </p:txBody>
      </p:sp>
      <p:sp>
        <p:nvSpPr>
          <p:cNvPr id="3" name="Espace réservé du numéro de diapositive 2">
            <a:extLst>
              <a:ext uri="{FF2B5EF4-FFF2-40B4-BE49-F238E27FC236}">
                <a16:creationId xmlns:a16="http://schemas.microsoft.com/office/drawing/2014/main" id="{89F88B27-B00C-465E-8784-E3A88389997B}"/>
              </a:ext>
            </a:extLst>
          </p:cNvPr>
          <p:cNvSpPr>
            <a:spLocks noGrp="1"/>
          </p:cNvSpPr>
          <p:nvPr>
            <p:ph type="sldNum" sz="quarter" idx="12"/>
          </p:nvPr>
        </p:nvSpPr>
        <p:spPr/>
        <p:txBody>
          <a:bodyPr/>
          <a:lstStyle/>
          <a:p>
            <a:fld id="{8452B741-BA8A-465F-B1E8-35B6000A97B0}" type="slidenum">
              <a:rPr lang="fr-FR" smtClean="0"/>
              <a:t>22</a:t>
            </a:fld>
            <a:endParaRPr lang="fr-FR"/>
          </a:p>
        </p:txBody>
      </p:sp>
      <p:sp>
        <p:nvSpPr>
          <p:cNvPr id="4" name="Rectangle 3">
            <a:extLst>
              <a:ext uri="{FF2B5EF4-FFF2-40B4-BE49-F238E27FC236}">
                <a16:creationId xmlns:a16="http://schemas.microsoft.com/office/drawing/2014/main" id="{279E5B3B-4A56-450D-B40D-8F2CCD43C9BF}"/>
              </a:ext>
            </a:extLst>
          </p:cNvPr>
          <p:cNvSpPr/>
          <p:nvPr/>
        </p:nvSpPr>
        <p:spPr>
          <a:xfrm>
            <a:off x="778934" y="990870"/>
            <a:ext cx="10329333" cy="369332"/>
          </a:xfrm>
          <a:prstGeom prst="rect">
            <a:avLst/>
          </a:prstGeom>
        </p:spPr>
        <p:txBody>
          <a:bodyPr wrap="square">
            <a:spAutoFit/>
          </a:bodyPr>
          <a:lstStyle/>
          <a:p>
            <a:pPr algn="just"/>
            <a:r>
              <a:rPr lang="fr-FR" dirty="0"/>
              <a:t>LSA : analyse sémantique latente (Latent </a:t>
            </a:r>
            <a:r>
              <a:rPr lang="fr-FR" dirty="0" err="1"/>
              <a:t>semantic</a:t>
            </a:r>
            <a:r>
              <a:rPr lang="fr-FR" dirty="0"/>
              <a:t> </a:t>
            </a:r>
            <a:r>
              <a:rPr lang="fr-FR" dirty="0" err="1"/>
              <a:t>analysis</a:t>
            </a:r>
            <a:r>
              <a:rPr lang="fr-FR" dirty="0"/>
              <a:t>) </a:t>
            </a:r>
          </a:p>
        </p:txBody>
      </p:sp>
      <p:pic>
        <p:nvPicPr>
          <p:cNvPr id="5" name="Image 4">
            <a:extLst>
              <a:ext uri="{FF2B5EF4-FFF2-40B4-BE49-F238E27FC236}">
                <a16:creationId xmlns:a16="http://schemas.microsoft.com/office/drawing/2014/main" id="{F9A2BDA8-BB4D-43B3-8CD0-09628BC35791}"/>
              </a:ext>
            </a:extLst>
          </p:cNvPr>
          <p:cNvPicPr>
            <a:picLocks noChangeAspect="1"/>
          </p:cNvPicPr>
          <p:nvPr/>
        </p:nvPicPr>
        <p:blipFill rotWithShape="1">
          <a:blip r:embed="rId2">
            <a:extLst>
              <a:ext uri="{28A0092B-C50C-407E-A947-70E740481C1C}">
                <a14:useLocalDpi xmlns:a14="http://schemas.microsoft.com/office/drawing/2010/main" val="0"/>
              </a:ext>
            </a:extLst>
          </a:blip>
          <a:srcRect l="12398" r="11467"/>
          <a:stretch/>
        </p:blipFill>
        <p:spPr>
          <a:xfrm>
            <a:off x="474134" y="1619552"/>
            <a:ext cx="1223888" cy="1607523"/>
          </a:xfrm>
          <a:prstGeom prst="rect">
            <a:avLst/>
          </a:prstGeom>
        </p:spPr>
      </p:pic>
      <p:pic>
        <p:nvPicPr>
          <p:cNvPr id="6" name="Image 5">
            <a:extLst>
              <a:ext uri="{FF2B5EF4-FFF2-40B4-BE49-F238E27FC236}">
                <a16:creationId xmlns:a16="http://schemas.microsoft.com/office/drawing/2014/main" id="{CF583A77-7833-465D-84EF-9E66816E7311}"/>
              </a:ext>
            </a:extLst>
          </p:cNvPr>
          <p:cNvPicPr>
            <a:picLocks noChangeAspect="1"/>
          </p:cNvPicPr>
          <p:nvPr/>
        </p:nvPicPr>
        <p:blipFill rotWithShape="1">
          <a:blip r:embed="rId2">
            <a:extLst>
              <a:ext uri="{28A0092B-C50C-407E-A947-70E740481C1C}">
                <a14:useLocalDpi xmlns:a14="http://schemas.microsoft.com/office/drawing/2010/main" val="0"/>
              </a:ext>
            </a:extLst>
          </a:blip>
          <a:srcRect l="12398" r="11467"/>
          <a:stretch/>
        </p:blipFill>
        <p:spPr>
          <a:xfrm>
            <a:off x="626534" y="1771952"/>
            <a:ext cx="1223888" cy="1607523"/>
          </a:xfrm>
          <a:prstGeom prst="rect">
            <a:avLst/>
          </a:prstGeom>
        </p:spPr>
      </p:pic>
      <p:pic>
        <p:nvPicPr>
          <p:cNvPr id="7" name="Image 6">
            <a:extLst>
              <a:ext uri="{FF2B5EF4-FFF2-40B4-BE49-F238E27FC236}">
                <a16:creationId xmlns:a16="http://schemas.microsoft.com/office/drawing/2014/main" id="{C52D7E3C-FAA8-480D-A1B9-A8B6E1FBBFDF}"/>
              </a:ext>
            </a:extLst>
          </p:cNvPr>
          <p:cNvPicPr>
            <a:picLocks noChangeAspect="1"/>
          </p:cNvPicPr>
          <p:nvPr/>
        </p:nvPicPr>
        <p:blipFill rotWithShape="1">
          <a:blip r:embed="rId2">
            <a:extLst>
              <a:ext uri="{28A0092B-C50C-407E-A947-70E740481C1C}">
                <a14:useLocalDpi xmlns:a14="http://schemas.microsoft.com/office/drawing/2010/main" val="0"/>
              </a:ext>
            </a:extLst>
          </a:blip>
          <a:srcRect l="12398" r="11467"/>
          <a:stretch/>
        </p:blipFill>
        <p:spPr>
          <a:xfrm>
            <a:off x="778934" y="1924352"/>
            <a:ext cx="1223888" cy="1607523"/>
          </a:xfrm>
          <a:prstGeom prst="rect">
            <a:avLst/>
          </a:prstGeom>
        </p:spPr>
      </p:pic>
      <p:sp>
        <p:nvSpPr>
          <p:cNvPr id="8" name="Rectangle : coins arrondis 7">
            <a:extLst>
              <a:ext uri="{FF2B5EF4-FFF2-40B4-BE49-F238E27FC236}">
                <a16:creationId xmlns:a16="http://schemas.microsoft.com/office/drawing/2014/main" id="{E33B6E46-8D80-4D14-B169-2C9460887252}"/>
              </a:ext>
            </a:extLst>
          </p:cNvPr>
          <p:cNvSpPr/>
          <p:nvPr/>
        </p:nvSpPr>
        <p:spPr>
          <a:xfrm>
            <a:off x="3151685" y="1936413"/>
            <a:ext cx="1894448" cy="1607522"/>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Vectorisation via TF-IDF</a:t>
            </a:r>
          </a:p>
        </p:txBody>
      </p:sp>
      <p:cxnSp>
        <p:nvCxnSpPr>
          <p:cNvPr id="9" name="Connecteur droit avec flèche 8">
            <a:extLst>
              <a:ext uri="{FF2B5EF4-FFF2-40B4-BE49-F238E27FC236}">
                <a16:creationId xmlns:a16="http://schemas.microsoft.com/office/drawing/2014/main" id="{672404C4-0AD6-4FE7-878E-D39074C95653}"/>
              </a:ext>
            </a:extLst>
          </p:cNvPr>
          <p:cNvCxnSpPr>
            <a:cxnSpLocks/>
            <a:stCxn id="7" idx="3"/>
            <a:endCxn id="8" idx="1"/>
          </p:cNvCxnSpPr>
          <p:nvPr/>
        </p:nvCxnSpPr>
        <p:spPr>
          <a:xfrm>
            <a:off x="2002822" y="2728114"/>
            <a:ext cx="114886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836388C0-9663-4DB8-88B2-144005DF1A7D}"/>
              </a:ext>
            </a:extLst>
          </p:cNvPr>
          <p:cNvCxnSpPr>
            <a:cxnSpLocks/>
            <a:stCxn id="8" idx="3"/>
          </p:cNvCxnSpPr>
          <p:nvPr/>
        </p:nvCxnSpPr>
        <p:spPr>
          <a:xfrm flipV="1">
            <a:off x="5046133" y="2728114"/>
            <a:ext cx="1390619" cy="120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 coins arrondis 16">
            <a:extLst>
              <a:ext uri="{FF2B5EF4-FFF2-40B4-BE49-F238E27FC236}">
                <a16:creationId xmlns:a16="http://schemas.microsoft.com/office/drawing/2014/main" id="{BAC8E918-4CAF-48B8-BC56-D422B911FE2C}"/>
              </a:ext>
            </a:extLst>
          </p:cNvPr>
          <p:cNvSpPr/>
          <p:nvPr/>
        </p:nvSpPr>
        <p:spPr>
          <a:xfrm>
            <a:off x="6436752" y="1936413"/>
            <a:ext cx="1894448" cy="1607522"/>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Décomposition en valeurs singulières</a:t>
            </a:r>
          </a:p>
        </p:txBody>
      </p:sp>
      <p:cxnSp>
        <p:nvCxnSpPr>
          <p:cNvPr id="18" name="Connecteur droit avec flèche 17">
            <a:extLst>
              <a:ext uri="{FF2B5EF4-FFF2-40B4-BE49-F238E27FC236}">
                <a16:creationId xmlns:a16="http://schemas.microsoft.com/office/drawing/2014/main" id="{43A44531-DDB5-4025-B948-77E01AD31DE9}"/>
              </a:ext>
            </a:extLst>
          </p:cNvPr>
          <p:cNvCxnSpPr>
            <a:cxnSpLocks/>
          </p:cNvCxnSpPr>
          <p:nvPr/>
        </p:nvCxnSpPr>
        <p:spPr>
          <a:xfrm flipV="1">
            <a:off x="8331200" y="2728114"/>
            <a:ext cx="1390619" cy="120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 coins arrondis 18">
            <a:extLst>
              <a:ext uri="{FF2B5EF4-FFF2-40B4-BE49-F238E27FC236}">
                <a16:creationId xmlns:a16="http://schemas.microsoft.com/office/drawing/2014/main" id="{968C88D2-7455-4188-B1B1-F4F90D8E2F8A}"/>
              </a:ext>
            </a:extLst>
          </p:cNvPr>
          <p:cNvSpPr/>
          <p:nvPr/>
        </p:nvSpPr>
        <p:spPr>
          <a:xfrm>
            <a:off x="9721819" y="1936413"/>
            <a:ext cx="1894448" cy="1607522"/>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Conserver qu’une partie de l’inertie</a:t>
            </a:r>
          </a:p>
        </p:txBody>
      </p:sp>
      <p:sp>
        <p:nvSpPr>
          <p:cNvPr id="20" name="Rectangle 19">
            <a:extLst>
              <a:ext uri="{FF2B5EF4-FFF2-40B4-BE49-F238E27FC236}">
                <a16:creationId xmlns:a16="http://schemas.microsoft.com/office/drawing/2014/main" id="{71F7D0AF-2BE3-4E6E-A7DF-EEACBA33C7FF}"/>
              </a:ext>
            </a:extLst>
          </p:cNvPr>
          <p:cNvSpPr/>
          <p:nvPr/>
        </p:nvSpPr>
        <p:spPr>
          <a:xfrm>
            <a:off x="1185332" y="4101750"/>
            <a:ext cx="1930400" cy="79803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M</a:t>
            </a:r>
          </a:p>
        </p:txBody>
      </p:sp>
      <p:sp>
        <p:nvSpPr>
          <p:cNvPr id="21" name="Rectangle 20">
            <a:extLst>
              <a:ext uri="{FF2B5EF4-FFF2-40B4-BE49-F238E27FC236}">
                <a16:creationId xmlns:a16="http://schemas.microsoft.com/office/drawing/2014/main" id="{F47C7445-121B-422E-935C-F7504B6A8D88}"/>
              </a:ext>
            </a:extLst>
          </p:cNvPr>
          <p:cNvSpPr/>
          <p:nvPr/>
        </p:nvSpPr>
        <p:spPr>
          <a:xfrm>
            <a:off x="3984019" y="4086665"/>
            <a:ext cx="771355" cy="81311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U</a:t>
            </a:r>
          </a:p>
        </p:txBody>
      </p:sp>
      <p:sp>
        <p:nvSpPr>
          <p:cNvPr id="22" name="Rectangle 21">
            <a:extLst>
              <a:ext uri="{FF2B5EF4-FFF2-40B4-BE49-F238E27FC236}">
                <a16:creationId xmlns:a16="http://schemas.microsoft.com/office/drawing/2014/main" id="{F690B278-D653-4630-A0AB-E636208B8821}"/>
              </a:ext>
            </a:extLst>
          </p:cNvPr>
          <p:cNvSpPr/>
          <p:nvPr/>
        </p:nvSpPr>
        <p:spPr>
          <a:xfrm>
            <a:off x="5604931" y="4086665"/>
            <a:ext cx="1930400" cy="787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D</a:t>
            </a:r>
          </a:p>
        </p:txBody>
      </p:sp>
      <p:sp>
        <p:nvSpPr>
          <p:cNvPr id="23" name="Rectangle 22">
            <a:extLst>
              <a:ext uri="{FF2B5EF4-FFF2-40B4-BE49-F238E27FC236}">
                <a16:creationId xmlns:a16="http://schemas.microsoft.com/office/drawing/2014/main" id="{82171B31-9C38-438A-9835-3BB5753CBD65}"/>
              </a:ext>
            </a:extLst>
          </p:cNvPr>
          <p:cNvSpPr/>
          <p:nvPr/>
        </p:nvSpPr>
        <p:spPr>
          <a:xfrm>
            <a:off x="8556518" y="4039945"/>
            <a:ext cx="1930400" cy="19428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V</a:t>
            </a:r>
          </a:p>
        </p:txBody>
      </p:sp>
      <p:sp>
        <p:nvSpPr>
          <p:cNvPr id="26" name="ZoneTexte 25">
            <a:extLst>
              <a:ext uri="{FF2B5EF4-FFF2-40B4-BE49-F238E27FC236}">
                <a16:creationId xmlns:a16="http://schemas.microsoft.com/office/drawing/2014/main" id="{3EB94BBF-E1AA-4C58-8DF7-8E2E57A4A94F}"/>
              </a:ext>
            </a:extLst>
          </p:cNvPr>
          <p:cNvSpPr txBox="1"/>
          <p:nvPr/>
        </p:nvSpPr>
        <p:spPr>
          <a:xfrm>
            <a:off x="5926206" y="4539245"/>
            <a:ext cx="575799" cy="430887"/>
          </a:xfrm>
          <a:prstGeom prst="rect">
            <a:avLst/>
          </a:prstGeom>
          <a:noFill/>
        </p:spPr>
        <p:txBody>
          <a:bodyPr wrap="none" rtlCol="0">
            <a:spAutoFit/>
          </a:bodyPr>
          <a:lstStyle/>
          <a:p>
            <a:r>
              <a:rPr lang="fr-FR" sz="1100" dirty="0">
                <a:solidFill>
                  <a:schemeClr val="tx2"/>
                </a:solidFill>
              </a:rPr>
              <a:t>     *</a:t>
            </a:r>
          </a:p>
          <a:p>
            <a:r>
              <a:rPr lang="fr-FR" sz="1100" dirty="0">
                <a:solidFill>
                  <a:schemeClr val="tx2"/>
                </a:solidFill>
              </a:rPr>
              <a:t>          *</a:t>
            </a:r>
          </a:p>
        </p:txBody>
      </p:sp>
      <p:sp>
        <p:nvSpPr>
          <p:cNvPr id="27" name="ZoneTexte 26">
            <a:extLst>
              <a:ext uri="{FF2B5EF4-FFF2-40B4-BE49-F238E27FC236}">
                <a16:creationId xmlns:a16="http://schemas.microsoft.com/office/drawing/2014/main" id="{7DA1DA79-6B78-42BF-AB6E-0EAFA3BD3A3A}"/>
              </a:ext>
            </a:extLst>
          </p:cNvPr>
          <p:cNvSpPr txBox="1"/>
          <p:nvPr/>
        </p:nvSpPr>
        <p:spPr>
          <a:xfrm>
            <a:off x="5981472" y="4508018"/>
            <a:ext cx="646331" cy="430887"/>
          </a:xfrm>
          <a:prstGeom prst="rect">
            <a:avLst/>
          </a:prstGeom>
          <a:noFill/>
        </p:spPr>
        <p:txBody>
          <a:bodyPr wrap="none" rtlCol="0">
            <a:spAutoFit/>
          </a:bodyPr>
          <a:lstStyle/>
          <a:p>
            <a:r>
              <a:rPr lang="fr-FR" sz="1100" b="1" dirty="0">
                <a:solidFill>
                  <a:schemeClr val="tx2"/>
                </a:solidFill>
              </a:rPr>
              <a:t>  0	</a:t>
            </a:r>
          </a:p>
          <a:p>
            <a:r>
              <a:rPr lang="fr-FR" sz="1100" b="1" dirty="0">
                <a:solidFill>
                  <a:schemeClr val="tx2"/>
                </a:solidFill>
              </a:rPr>
              <a:t>         0</a:t>
            </a:r>
          </a:p>
        </p:txBody>
      </p:sp>
      <p:sp>
        <p:nvSpPr>
          <p:cNvPr id="29" name="ZoneTexte 28">
            <a:extLst>
              <a:ext uri="{FF2B5EF4-FFF2-40B4-BE49-F238E27FC236}">
                <a16:creationId xmlns:a16="http://schemas.microsoft.com/office/drawing/2014/main" id="{D3C9857C-FB13-4870-A0DE-CAD36BE63898}"/>
              </a:ext>
            </a:extLst>
          </p:cNvPr>
          <p:cNvSpPr txBox="1"/>
          <p:nvPr/>
        </p:nvSpPr>
        <p:spPr>
          <a:xfrm>
            <a:off x="3371259" y="4577680"/>
            <a:ext cx="344966" cy="477054"/>
          </a:xfrm>
          <a:prstGeom prst="rect">
            <a:avLst/>
          </a:prstGeom>
          <a:noFill/>
        </p:spPr>
        <p:txBody>
          <a:bodyPr wrap="none" rtlCol="0">
            <a:spAutoFit/>
          </a:bodyPr>
          <a:lstStyle/>
          <a:p>
            <a:r>
              <a:rPr lang="fr-FR" sz="2500" dirty="0">
                <a:solidFill>
                  <a:schemeClr val="tx2"/>
                </a:solidFill>
              </a:rPr>
              <a:t>=</a:t>
            </a:r>
          </a:p>
        </p:txBody>
      </p:sp>
      <p:sp>
        <p:nvSpPr>
          <p:cNvPr id="30" name="ZoneTexte 29">
            <a:extLst>
              <a:ext uri="{FF2B5EF4-FFF2-40B4-BE49-F238E27FC236}">
                <a16:creationId xmlns:a16="http://schemas.microsoft.com/office/drawing/2014/main" id="{67956F79-AE6C-44AF-80CE-EF012CDA7456}"/>
              </a:ext>
            </a:extLst>
          </p:cNvPr>
          <p:cNvSpPr txBox="1"/>
          <p:nvPr/>
        </p:nvSpPr>
        <p:spPr>
          <a:xfrm>
            <a:off x="4995376" y="4499364"/>
            <a:ext cx="324128" cy="477054"/>
          </a:xfrm>
          <a:prstGeom prst="rect">
            <a:avLst/>
          </a:prstGeom>
          <a:noFill/>
        </p:spPr>
        <p:txBody>
          <a:bodyPr wrap="square" rtlCol="0">
            <a:spAutoFit/>
          </a:bodyPr>
          <a:lstStyle/>
          <a:p>
            <a:r>
              <a:rPr lang="fr-FR" sz="2500" dirty="0">
                <a:solidFill>
                  <a:schemeClr val="tx2"/>
                </a:solidFill>
              </a:rPr>
              <a:t>x</a:t>
            </a:r>
          </a:p>
        </p:txBody>
      </p:sp>
      <p:sp>
        <p:nvSpPr>
          <p:cNvPr id="31" name="ZoneTexte 30">
            <a:extLst>
              <a:ext uri="{FF2B5EF4-FFF2-40B4-BE49-F238E27FC236}">
                <a16:creationId xmlns:a16="http://schemas.microsoft.com/office/drawing/2014/main" id="{496E5B30-5C7F-4047-8487-DD4BA4F8709D}"/>
              </a:ext>
            </a:extLst>
          </p:cNvPr>
          <p:cNvSpPr txBox="1"/>
          <p:nvPr/>
        </p:nvSpPr>
        <p:spPr>
          <a:xfrm>
            <a:off x="7902470" y="4488349"/>
            <a:ext cx="324128" cy="477054"/>
          </a:xfrm>
          <a:prstGeom prst="rect">
            <a:avLst/>
          </a:prstGeom>
          <a:noFill/>
        </p:spPr>
        <p:txBody>
          <a:bodyPr wrap="none" rtlCol="0">
            <a:spAutoFit/>
          </a:bodyPr>
          <a:lstStyle/>
          <a:p>
            <a:r>
              <a:rPr lang="fr-FR" sz="2500" dirty="0">
                <a:solidFill>
                  <a:schemeClr val="tx2"/>
                </a:solidFill>
              </a:rPr>
              <a:t>x</a:t>
            </a:r>
          </a:p>
        </p:txBody>
      </p:sp>
      <p:cxnSp>
        <p:nvCxnSpPr>
          <p:cNvPr id="32" name="Connecteur droit avec flèche 31">
            <a:extLst>
              <a:ext uri="{FF2B5EF4-FFF2-40B4-BE49-F238E27FC236}">
                <a16:creationId xmlns:a16="http://schemas.microsoft.com/office/drawing/2014/main" id="{2FB15AF8-6A6C-44DA-89FB-48F33EDE0684}"/>
              </a:ext>
            </a:extLst>
          </p:cNvPr>
          <p:cNvCxnSpPr>
            <a:cxnSpLocks/>
          </p:cNvCxnSpPr>
          <p:nvPr/>
        </p:nvCxnSpPr>
        <p:spPr>
          <a:xfrm>
            <a:off x="862993" y="4101750"/>
            <a:ext cx="0" cy="798033"/>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B4EB0291-0AC1-47F6-ADD6-3ED9F32F29B7}"/>
              </a:ext>
            </a:extLst>
          </p:cNvPr>
          <p:cNvCxnSpPr>
            <a:cxnSpLocks/>
          </p:cNvCxnSpPr>
          <p:nvPr/>
        </p:nvCxnSpPr>
        <p:spPr>
          <a:xfrm>
            <a:off x="5606729" y="5069688"/>
            <a:ext cx="1930400"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A2184692-E42E-4183-B65C-44BA8D4DF08D}"/>
              </a:ext>
            </a:extLst>
          </p:cNvPr>
          <p:cNvSpPr txBox="1"/>
          <p:nvPr/>
        </p:nvSpPr>
        <p:spPr>
          <a:xfrm>
            <a:off x="114877" y="4674359"/>
            <a:ext cx="665567" cy="323165"/>
          </a:xfrm>
          <a:prstGeom prst="rect">
            <a:avLst/>
          </a:prstGeom>
          <a:noFill/>
        </p:spPr>
        <p:txBody>
          <a:bodyPr wrap="none" rtlCol="0">
            <a:spAutoFit/>
          </a:bodyPr>
          <a:lstStyle/>
          <a:p>
            <a:r>
              <a:rPr lang="fr-FR" sz="1500" dirty="0" err="1">
                <a:solidFill>
                  <a:schemeClr val="tx2"/>
                </a:solidFill>
              </a:rPr>
              <a:t>n_doc</a:t>
            </a:r>
            <a:endParaRPr lang="fr-FR" sz="1500" dirty="0">
              <a:solidFill>
                <a:schemeClr val="tx2"/>
              </a:solidFill>
            </a:endParaRPr>
          </a:p>
        </p:txBody>
      </p:sp>
      <p:sp>
        <p:nvSpPr>
          <p:cNvPr id="35" name="ZoneTexte 34">
            <a:extLst>
              <a:ext uri="{FF2B5EF4-FFF2-40B4-BE49-F238E27FC236}">
                <a16:creationId xmlns:a16="http://schemas.microsoft.com/office/drawing/2014/main" id="{6B8BD042-5373-4D38-901E-A3CAC51C4CAE}"/>
              </a:ext>
            </a:extLst>
          </p:cNvPr>
          <p:cNvSpPr txBox="1"/>
          <p:nvPr/>
        </p:nvSpPr>
        <p:spPr>
          <a:xfrm>
            <a:off x="5955830" y="5160705"/>
            <a:ext cx="1232197" cy="323165"/>
          </a:xfrm>
          <a:prstGeom prst="rect">
            <a:avLst/>
          </a:prstGeom>
          <a:noFill/>
        </p:spPr>
        <p:txBody>
          <a:bodyPr wrap="none" rtlCol="0">
            <a:spAutoFit/>
          </a:bodyPr>
          <a:lstStyle/>
          <a:p>
            <a:r>
              <a:rPr lang="fr-FR" sz="1500" dirty="0" err="1">
                <a:solidFill>
                  <a:schemeClr val="tx2"/>
                </a:solidFill>
              </a:rPr>
              <a:t>n_vocabulary</a:t>
            </a:r>
            <a:endParaRPr lang="fr-FR" sz="1500" dirty="0">
              <a:solidFill>
                <a:schemeClr val="tx2"/>
              </a:solidFill>
            </a:endParaRPr>
          </a:p>
        </p:txBody>
      </p:sp>
      <p:cxnSp>
        <p:nvCxnSpPr>
          <p:cNvPr id="39" name="Connecteur droit avec flèche 38">
            <a:extLst>
              <a:ext uri="{FF2B5EF4-FFF2-40B4-BE49-F238E27FC236}">
                <a16:creationId xmlns:a16="http://schemas.microsoft.com/office/drawing/2014/main" id="{2C67BB9C-B61F-40AA-98BC-27A3D5FD1195}"/>
              </a:ext>
            </a:extLst>
          </p:cNvPr>
          <p:cNvCxnSpPr>
            <a:cxnSpLocks/>
          </p:cNvCxnSpPr>
          <p:nvPr/>
        </p:nvCxnSpPr>
        <p:spPr>
          <a:xfrm>
            <a:off x="3861079" y="4039945"/>
            <a:ext cx="0" cy="85983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DF0A0B-FCB6-4338-AE47-C959143D9706}"/>
              </a:ext>
            </a:extLst>
          </p:cNvPr>
          <p:cNvSpPr txBox="1"/>
          <p:nvPr/>
        </p:nvSpPr>
        <p:spPr>
          <a:xfrm>
            <a:off x="3196745" y="4326767"/>
            <a:ext cx="665567" cy="323165"/>
          </a:xfrm>
          <a:prstGeom prst="rect">
            <a:avLst/>
          </a:prstGeom>
          <a:noFill/>
        </p:spPr>
        <p:txBody>
          <a:bodyPr wrap="none" rtlCol="0">
            <a:spAutoFit/>
          </a:bodyPr>
          <a:lstStyle/>
          <a:p>
            <a:r>
              <a:rPr lang="fr-FR" sz="1500" dirty="0" err="1">
                <a:solidFill>
                  <a:schemeClr val="tx2"/>
                </a:solidFill>
              </a:rPr>
              <a:t>n_doc</a:t>
            </a:r>
            <a:endParaRPr lang="fr-FR" sz="1500" dirty="0">
              <a:solidFill>
                <a:schemeClr val="tx2"/>
              </a:solidFill>
            </a:endParaRPr>
          </a:p>
        </p:txBody>
      </p:sp>
      <p:sp>
        <p:nvSpPr>
          <p:cNvPr id="44" name="ZoneTexte 43">
            <a:extLst>
              <a:ext uri="{FF2B5EF4-FFF2-40B4-BE49-F238E27FC236}">
                <a16:creationId xmlns:a16="http://schemas.microsoft.com/office/drawing/2014/main" id="{D6CC2474-36BB-45ED-9696-008105AFB35E}"/>
              </a:ext>
            </a:extLst>
          </p:cNvPr>
          <p:cNvSpPr txBox="1"/>
          <p:nvPr/>
        </p:nvSpPr>
        <p:spPr>
          <a:xfrm>
            <a:off x="3980041" y="5177039"/>
            <a:ext cx="665567" cy="323165"/>
          </a:xfrm>
          <a:prstGeom prst="rect">
            <a:avLst/>
          </a:prstGeom>
          <a:noFill/>
        </p:spPr>
        <p:txBody>
          <a:bodyPr wrap="none" rtlCol="0">
            <a:spAutoFit/>
          </a:bodyPr>
          <a:lstStyle/>
          <a:p>
            <a:r>
              <a:rPr lang="fr-FR" sz="1500" dirty="0" err="1">
                <a:solidFill>
                  <a:schemeClr val="tx2"/>
                </a:solidFill>
              </a:rPr>
              <a:t>n_doc</a:t>
            </a:r>
            <a:endParaRPr lang="fr-FR" sz="1500" dirty="0">
              <a:solidFill>
                <a:schemeClr val="tx2"/>
              </a:solidFill>
            </a:endParaRPr>
          </a:p>
        </p:txBody>
      </p:sp>
      <p:cxnSp>
        <p:nvCxnSpPr>
          <p:cNvPr id="45" name="Connecteur droit avec flèche 44">
            <a:extLst>
              <a:ext uri="{FF2B5EF4-FFF2-40B4-BE49-F238E27FC236}">
                <a16:creationId xmlns:a16="http://schemas.microsoft.com/office/drawing/2014/main" id="{6E5CA2B1-AE6B-47BD-9162-76F9C65F80D8}"/>
              </a:ext>
            </a:extLst>
          </p:cNvPr>
          <p:cNvCxnSpPr>
            <a:cxnSpLocks/>
          </p:cNvCxnSpPr>
          <p:nvPr/>
        </p:nvCxnSpPr>
        <p:spPr>
          <a:xfrm>
            <a:off x="3980041" y="5066514"/>
            <a:ext cx="775333"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787DE72-DDE9-4211-A03D-6A27D06C95EA}"/>
              </a:ext>
            </a:extLst>
          </p:cNvPr>
          <p:cNvSpPr/>
          <p:nvPr/>
        </p:nvSpPr>
        <p:spPr>
          <a:xfrm>
            <a:off x="626534" y="6103434"/>
            <a:ext cx="10329333" cy="369332"/>
          </a:xfrm>
          <a:prstGeom prst="rect">
            <a:avLst/>
          </a:prstGeom>
        </p:spPr>
        <p:txBody>
          <a:bodyPr wrap="square">
            <a:spAutoFit/>
          </a:bodyPr>
          <a:lstStyle/>
          <a:p>
            <a:pPr algn="just"/>
            <a:r>
              <a:rPr lang="fr-FR" dirty="0"/>
              <a:t>U est unitaire, D est « diagonale » et V est unitaire</a:t>
            </a:r>
          </a:p>
        </p:txBody>
      </p:sp>
      <p:cxnSp>
        <p:nvCxnSpPr>
          <p:cNvPr id="48" name="Connecteur droit avec flèche 47">
            <a:extLst>
              <a:ext uri="{FF2B5EF4-FFF2-40B4-BE49-F238E27FC236}">
                <a16:creationId xmlns:a16="http://schemas.microsoft.com/office/drawing/2014/main" id="{E74EBD33-5375-4D94-8BDD-1C10BF3B6F22}"/>
              </a:ext>
            </a:extLst>
          </p:cNvPr>
          <p:cNvCxnSpPr>
            <a:cxnSpLocks/>
          </p:cNvCxnSpPr>
          <p:nvPr/>
        </p:nvCxnSpPr>
        <p:spPr>
          <a:xfrm>
            <a:off x="5462217" y="4021446"/>
            <a:ext cx="0" cy="85983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BB84E4CE-42C0-4EB1-9C5C-10B86E21E052}"/>
              </a:ext>
            </a:extLst>
          </p:cNvPr>
          <p:cNvSpPr txBox="1"/>
          <p:nvPr/>
        </p:nvSpPr>
        <p:spPr>
          <a:xfrm>
            <a:off x="4796650" y="4055598"/>
            <a:ext cx="665567" cy="323165"/>
          </a:xfrm>
          <a:prstGeom prst="rect">
            <a:avLst/>
          </a:prstGeom>
          <a:noFill/>
        </p:spPr>
        <p:txBody>
          <a:bodyPr wrap="none" rtlCol="0">
            <a:spAutoFit/>
          </a:bodyPr>
          <a:lstStyle/>
          <a:p>
            <a:r>
              <a:rPr lang="fr-FR" sz="1500" dirty="0" err="1">
                <a:solidFill>
                  <a:schemeClr val="tx2"/>
                </a:solidFill>
              </a:rPr>
              <a:t>n_doc</a:t>
            </a:r>
            <a:endParaRPr lang="fr-FR" sz="1500" dirty="0">
              <a:solidFill>
                <a:schemeClr val="tx2"/>
              </a:solidFill>
            </a:endParaRPr>
          </a:p>
        </p:txBody>
      </p:sp>
      <p:cxnSp>
        <p:nvCxnSpPr>
          <p:cNvPr id="50" name="Connecteur droit avec flèche 49">
            <a:extLst>
              <a:ext uri="{FF2B5EF4-FFF2-40B4-BE49-F238E27FC236}">
                <a16:creationId xmlns:a16="http://schemas.microsoft.com/office/drawing/2014/main" id="{67BC8064-A2CC-47FF-86D7-FC54F2AD43AF}"/>
              </a:ext>
            </a:extLst>
          </p:cNvPr>
          <p:cNvCxnSpPr>
            <a:cxnSpLocks/>
          </p:cNvCxnSpPr>
          <p:nvPr/>
        </p:nvCxnSpPr>
        <p:spPr>
          <a:xfrm>
            <a:off x="1199772" y="5069688"/>
            <a:ext cx="1930400"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ZoneTexte 50">
            <a:extLst>
              <a:ext uri="{FF2B5EF4-FFF2-40B4-BE49-F238E27FC236}">
                <a16:creationId xmlns:a16="http://schemas.microsoft.com/office/drawing/2014/main" id="{B273FF7C-851B-42BF-9774-F40B18F0039A}"/>
              </a:ext>
            </a:extLst>
          </p:cNvPr>
          <p:cNvSpPr txBox="1"/>
          <p:nvPr/>
        </p:nvSpPr>
        <p:spPr>
          <a:xfrm>
            <a:off x="1548873" y="5160705"/>
            <a:ext cx="1232197" cy="323165"/>
          </a:xfrm>
          <a:prstGeom prst="rect">
            <a:avLst/>
          </a:prstGeom>
          <a:noFill/>
        </p:spPr>
        <p:txBody>
          <a:bodyPr wrap="none" rtlCol="0">
            <a:spAutoFit/>
          </a:bodyPr>
          <a:lstStyle/>
          <a:p>
            <a:r>
              <a:rPr lang="fr-FR" sz="1500" dirty="0" err="1">
                <a:solidFill>
                  <a:schemeClr val="tx2"/>
                </a:solidFill>
              </a:rPr>
              <a:t>n_vocabulary</a:t>
            </a:r>
            <a:endParaRPr lang="fr-FR" sz="1500" dirty="0">
              <a:solidFill>
                <a:schemeClr val="tx2"/>
              </a:solidFill>
            </a:endParaRPr>
          </a:p>
        </p:txBody>
      </p:sp>
      <p:cxnSp>
        <p:nvCxnSpPr>
          <p:cNvPr id="52" name="Connecteur droit avec flèche 51">
            <a:extLst>
              <a:ext uri="{FF2B5EF4-FFF2-40B4-BE49-F238E27FC236}">
                <a16:creationId xmlns:a16="http://schemas.microsoft.com/office/drawing/2014/main" id="{A5106E54-55F8-44F4-B1BF-AA11B5AF8232}"/>
              </a:ext>
            </a:extLst>
          </p:cNvPr>
          <p:cNvCxnSpPr>
            <a:cxnSpLocks/>
          </p:cNvCxnSpPr>
          <p:nvPr/>
        </p:nvCxnSpPr>
        <p:spPr>
          <a:xfrm>
            <a:off x="8508138" y="6138617"/>
            <a:ext cx="1930400"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ZoneTexte 52">
            <a:extLst>
              <a:ext uri="{FF2B5EF4-FFF2-40B4-BE49-F238E27FC236}">
                <a16:creationId xmlns:a16="http://schemas.microsoft.com/office/drawing/2014/main" id="{871324E3-7E50-4E5F-BB98-BA130DB92557}"/>
              </a:ext>
            </a:extLst>
          </p:cNvPr>
          <p:cNvSpPr txBox="1"/>
          <p:nvPr/>
        </p:nvSpPr>
        <p:spPr>
          <a:xfrm>
            <a:off x="8857239" y="6229634"/>
            <a:ext cx="1232197" cy="323165"/>
          </a:xfrm>
          <a:prstGeom prst="rect">
            <a:avLst/>
          </a:prstGeom>
          <a:noFill/>
        </p:spPr>
        <p:txBody>
          <a:bodyPr wrap="none" rtlCol="0">
            <a:spAutoFit/>
          </a:bodyPr>
          <a:lstStyle/>
          <a:p>
            <a:r>
              <a:rPr lang="fr-FR" sz="1500" dirty="0" err="1">
                <a:solidFill>
                  <a:schemeClr val="tx2"/>
                </a:solidFill>
              </a:rPr>
              <a:t>n_vocabulary</a:t>
            </a:r>
            <a:endParaRPr lang="fr-FR" sz="1500" dirty="0">
              <a:solidFill>
                <a:schemeClr val="tx2"/>
              </a:solidFill>
            </a:endParaRPr>
          </a:p>
        </p:txBody>
      </p:sp>
      <p:sp>
        <p:nvSpPr>
          <p:cNvPr id="55" name="ZoneTexte 54">
            <a:extLst>
              <a:ext uri="{FF2B5EF4-FFF2-40B4-BE49-F238E27FC236}">
                <a16:creationId xmlns:a16="http://schemas.microsoft.com/office/drawing/2014/main" id="{36CF7784-309D-43BD-8FFC-44A658E909D9}"/>
              </a:ext>
            </a:extLst>
          </p:cNvPr>
          <p:cNvSpPr txBox="1"/>
          <p:nvPr/>
        </p:nvSpPr>
        <p:spPr>
          <a:xfrm>
            <a:off x="7143515" y="5458683"/>
            <a:ext cx="1232197" cy="323165"/>
          </a:xfrm>
          <a:prstGeom prst="rect">
            <a:avLst/>
          </a:prstGeom>
          <a:noFill/>
        </p:spPr>
        <p:txBody>
          <a:bodyPr wrap="none" rtlCol="0">
            <a:spAutoFit/>
          </a:bodyPr>
          <a:lstStyle/>
          <a:p>
            <a:r>
              <a:rPr lang="fr-FR" sz="1500" dirty="0" err="1">
                <a:solidFill>
                  <a:schemeClr val="tx2"/>
                </a:solidFill>
              </a:rPr>
              <a:t>n_vocabulary</a:t>
            </a:r>
            <a:endParaRPr lang="fr-FR" sz="1500" dirty="0">
              <a:solidFill>
                <a:schemeClr val="tx2"/>
              </a:solidFill>
            </a:endParaRPr>
          </a:p>
        </p:txBody>
      </p:sp>
      <p:cxnSp>
        <p:nvCxnSpPr>
          <p:cNvPr id="56" name="Connecteur droit avec flèche 55">
            <a:extLst>
              <a:ext uri="{FF2B5EF4-FFF2-40B4-BE49-F238E27FC236}">
                <a16:creationId xmlns:a16="http://schemas.microsoft.com/office/drawing/2014/main" id="{1D29BE93-A71B-4FFC-8CB6-AE1BDF2A50C1}"/>
              </a:ext>
            </a:extLst>
          </p:cNvPr>
          <p:cNvCxnSpPr>
            <a:cxnSpLocks/>
          </p:cNvCxnSpPr>
          <p:nvPr/>
        </p:nvCxnSpPr>
        <p:spPr>
          <a:xfrm flipH="1">
            <a:off x="8331200" y="4014227"/>
            <a:ext cx="0" cy="1883164"/>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280EF9E7-F7D7-4817-8791-29CAAE9E88F0}"/>
              </a:ext>
            </a:extLst>
          </p:cNvPr>
          <p:cNvSpPr txBox="1"/>
          <p:nvPr/>
        </p:nvSpPr>
        <p:spPr>
          <a:xfrm>
            <a:off x="5606374" y="4066421"/>
            <a:ext cx="575799" cy="600164"/>
          </a:xfrm>
          <a:prstGeom prst="rect">
            <a:avLst/>
          </a:prstGeom>
          <a:noFill/>
        </p:spPr>
        <p:txBody>
          <a:bodyPr wrap="none" rtlCol="0">
            <a:spAutoFit/>
          </a:bodyPr>
          <a:lstStyle/>
          <a:p>
            <a:r>
              <a:rPr lang="fr-FR" sz="1100" dirty="0">
                <a:solidFill>
                  <a:schemeClr val="tx2"/>
                </a:solidFill>
              </a:rPr>
              <a:t>*</a:t>
            </a:r>
          </a:p>
          <a:p>
            <a:r>
              <a:rPr lang="fr-FR" sz="1100" dirty="0">
                <a:solidFill>
                  <a:schemeClr val="tx2"/>
                </a:solidFill>
              </a:rPr>
              <a:t>     *</a:t>
            </a:r>
          </a:p>
          <a:p>
            <a:r>
              <a:rPr lang="fr-FR" sz="1100" dirty="0">
                <a:solidFill>
                  <a:schemeClr val="tx2"/>
                </a:solidFill>
              </a:rPr>
              <a:t>          *</a:t>
            </a:r>
          </a:p>
        </p:txBody>
      </p:sp>
      <p:sp>
        <p:nvSpPr>
          <p:cNvPr id="43" name="ZoneTexte 42">
            <a:extLst>
              <a:ext uri="{FF2B5EF4-FFF2-40B4-BE49-F238E27FC236}">
                <a16:creationId xmlns:a16="http://schemas.microsoft.com/office/drawing/2014/main" id="{0965426F-02F4-4757-8082-536411D3C945}"/>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28854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9" grpId="0" animBg="1"/>
      <p:bldP spid="20" grpId="0" animBg="1"/>
      <p:bldP spid="21" grpId="0" animBg="1"/>
      <p:bldP spid="22" grpId="0" animBg="1"/>
      <p:bldP spid="23" grpId="0" animBg="1"/>
      <p:bldP spid="26" grpId="0"/>
      <p:bldP spid="27" grpId="0"/>
      <p:bldP spid="29" grpId="0"/>
      <p:bldP spid="30" grpId="0"/>
      <p:bldP spid="31" grpId="0"/>
      <p:bldP spid="34" grpId="0"/>
      <p:bldP spid="35" grpId="0"/>
      <p:bldP spid="40" grpId="0"/>
      <p:bldP spid="44" grpId="0"/>
      <p:bldP spid="47" grpId="0"/>
      <p:bldP spid="49" grpId="0"/>
      <p:bldP spid="51" grpId="0"/>
      <p:bldP spid="53" grpId="0"/>
      <p:bldP spid="55"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LSA</a:t>
            </a:r>
          </a:p>
        </p:txBody>
      </p:sp>
      <p:sp>
        <p:nvSpPr>
          <p:cNvPr id="3" name="Espace réservé du numéro de diapositive 2">
            <a:extLst>
              <a:ext uri="{FF2B5EF4-FFF2-40B4-BE49-F238E27FC236}">
                <a16:creationId xmlns:a16="http://schemas.microsoft.com/office/drawing/2014/main" id="{89F88B27-B00C-465E-8784-E3A88389997B}"/>
              </a:ext>
            </a:extLst>
          </p:cNvPr>
          <p:cNvSpPr>
            <a:spLocks noGrp="1"/>
          </p:cNvSpPr>
          <p:nvPr>
            <p:ph type="sldNum" sz="quarter" idx="12"/>
          </p:nvPr>
        </p:nvSpPr>
        <p:spPr/>
        <p:txBody>
          <a:bodyPr/>
          <a:lstStyle/>
          <a:p>
            <a:fld id="{8452B741-BA8A-465F-B1E8-35B6000A97B0}" type="slidenum">
              <a:rPr lang="fr-FR" smtClean="0"/>
              <a:t>23</a:t>
            </a:fld>
            <a:endParaRPr lang="fr-FR"/>
          </a:p>
        </p:txBody>
      </p:sp>
      <p:pic>
        <p:nvPicPr>
          <p:cNvPr id="4" name="Image 3">
            <a:extLst>
              <a:ext uri="{FF2B5EF4-FFF2-40B4-BE49-F238E27FC236}">
                <a16:creationId xmlns:a16="http://schemas.microsoft.com/office/drawing/2014/main" id="{62ED9D18-A9AD-4ECE-8F92-CE76F3C16A70}"/>
              </a:ext>
            </a:extLst>
          </p:cNvPr>
          <p:cNvPicPr>
            <a:picLocks noChangeAspect="1"/>
          </p:cNvPicPr>
          <p:nvPr/>
        </p:nvPicPr>
        <p:blipFill>
          <a:blip r:embed="rId2">
            <a:clrChange>
              <a:clrFrom>
                <a:srgbClr val="000000">
                  <a:alpha val="0"/>
                </a:srgbClr>
              </a:clrFrom>
              <a:clrTo>
                <a:srgbClr val="000000">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1487" y="1792810"/>
            <a:ext cx="765843" cy="720000"/>
          </a:xfrm>
          <a:prstGeom prst="rect">
            <a:avLst/>
          </a:prstGeom>
        </p:spPr>
      </p:pic>
      <p:pic>
        <p:nvPicPr>
          <p:cNvPr id="5" name="Image 4">
            <a:extLst>
              <a:ext uri="{FF2B5EF4-FFF2-40B4-BE49-F238E27FC236}">
                <a16:creationId xmlns:a16="http://schemas.microsoft.com/office/drawing/2014/main" id="{E5102D14-C9EC-49E3-8ABC-6ADFB986BA54}"/>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696882" y="3897950"/>
            <a:ext cx="780448" cy="720000"/>
          </a:xfrm>
          <a:prstGeom prst="rect">
            <a:avLst/>
          </a:prstGeom>
        </p:spPr>
      </p:pic>
      <p:sp>
        <p:nvSpPr>
          <p:cNvPr id="6" name="ZoneTexte 5">
            <a:extLst>
              <a:ext uri="{FF2B5EF4-FFF2-40B4-BE49-F238E27FC236}">
                <a16:creationId xmlns:a16="http://schemas.microsoft.com/office/drawing/2014/main" id="{4854A859-D913-43B4-9CFB-AF28781D9E6F}"/>
              </a:ext>
            </a:extLst>
          </p:cNvPr>
          <p:cNvSpPr txBox="1"/>
          <p:nvPr/>
        </p:nvSpPr>
        <p:spPr>
          <a:xfrm>
            <a:off x="2099732" y="1866479"/>
            <a:ext cx="9395521" cy="2862322"/>
          </a:xfrm>
          <a:prstGeom prst="rect">
            <a:avLst/>
          </a:prstGeom>
          <a:noFill/>
        </p:spPr>
        <p:txBody>
          <a:bodyPr wrap="none" rtlCol="0">
            <a:spAutoFit/>
          </a:bodyPr>
          <a:lstStyle/>
          <a:p>
            <a:pPr marL="285750" indent="-285750">
              <a:buFontTx/>
              <a:buChar char="-"/>
            </a:pPr>
            <a:r>
              <a:rPr lang="fr-FR" dirty="0"/>
              <a:t>Permet la création de topics car capable de capturer des similarités sémantiques et syntaxiques</a:t>
            </a:r>
          </a:p>
          <a:p>
            <a:pPr marL="285750" indent="-285750">
              <a:buFontTx/>
              <a:buChar char="-"/>
            </a:pPr>
            <a:r>
              <a:rPr lang="fr-FR" dirty="0"/>
              <a:t>Paramétrisé par la proportion d’inertie conservé (part des valeurs singulières conservée)</a:t>
            </a:r>
          </a:p>
          <a:p>
            <a:pPr marL="285750" indent="-285750">
              <a:buFontTx/>
              <a:buChar char="-"/>
            </a:pPr>
            <a:r>
              <a:rPr lang="fr-FR" dirty="0"/>
              <a:t>Réduction de dimension</a:t>
            </a:r>
          </a:p>
          <a:p>
            <a:pPr marL="285750" indent="-285750">
              <a:buFontTx/>
              <a:buChar char="-"/>
            </a:pPr>
            <a:r>
              <a:rPr lang="fr-FR" dirty="0"/>
              <a:t>Donne en général de meilleurs résultats que TF-IDF</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r>
              <a:rPr lang="fr-FR" dirty="0"/>
              <a:t>Nécessite TF-IDF</a:t>
            </a:r>
          </a:p>
          <a:p>
            <a:pPr marL="285750" indent="-285750">
              <a:buFontTx/>
              <a:buChar char="-"/>
            </a:pPr>
            <a:r>
              <a:rPr lang="fr-FR" dirty="0"/>
              <a:t>Nécessite de tout recalculer si un mot est rajouté</a:t>
            </a:r>
          </a:p>
          <a:p>
            <a:pPr marL="285750" indent="-285750">
              <a:buFontTx/>
              <a:buChar char="-"/>
            </a:pPr>
            <a:r>
              <a:rPr lang="fr-FR" dirty="0"/>
              <a:t>Cout quadratique pour effectuer la décomposition en valeurs singulières</a:t>
            </a:r>
          </a:p>
        </p:txBody>
      </p:sp>
      <p:sp>
        <p:nvSpPr>
          <p:cNvPr id="10" name="ZoneTexte 9">
            <a:extLst>
              <a:ext uri="{FF2B5EF4-FFF2-40B4-BE49-F238E27FC236}">
                <a16:creationId xmlns:a16="http://schemas.microsoft.com/office/drawing/2014/main" id="{29FB4504-255B-41A0-9AC3-CCD271F22976}"/>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1146038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LSA</a:t>
            </a:r>
          </a:p>
        </p:txBody>
      </p:sp>
      <p:sp>
        <p:nvSpPr>
          <p:cNvPr id="3" name="Espace réservé du numéro de diapositive 2">
            <a:extLst>
              <a:ext uri="{FF2B5EF4-FFF2-40B4-BE49-F238E27FC236}">
                <a16:creationId xmlns:a16="http://schemas.microsoft.com/office/drawing/2014/main" id="{89F88B27-B00C-465E-8784-E3A88389997B}"/>
              </a:ext>
            </a:extLst>
          </p:cNvPr>
          <p:cNvSpPr>
            <a:spLocks noGrp="1"/>
          </p:cNvSpPr>
          <p:nvPr>
            <p:ph type="sldNum" sz="quarter" idx="12"/>
          </p:nvPr>
        </p:nvSpPr>
        <p:spPr/>
        <p:txBody>
          <a:bodyPr/>
          <a:lstStyle/>
          <a:p>
            <a:fld id="{8452B741-BA8A-465F-B1E8-35B6000A97B0}" type="slidenum">
              <a:rPr lang="fr-FR" smtClean="0"/>
              <a:t>24</a:t>
            </a:fld>
            <a:endParaRPr lang="fr-FR"/>
          </a:p>
        </p:txBody>
      </p:sp>
      <p:pic>
        <p:nvPicPr>
          <p:cNvPr id="5" name="Image 4">
            <a:extLst>
              <a:ext uri="{FF2B5EF4-FFF2-40B4-BE49-F238E27FC236}">
                <a16:creationId xmlns:a16="http://schemas.microsoft.com/office/drawing/2014/main" id="{70C4B222-517C-475F-9EFA-EDDC92F82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850900"/>
            <a:ext cx="9410700" cy="5505450"/>
          </a:xfrm>
          <a:prstGeom prst="rect">
            <a:avLst/>
          </a:prstGeom>
        </p:spPr>
      </p:pic>
      <p:sp>
        <p:nvSpPr>
          <p:cNvPr id="8" name="ZoneTexte 7">
            <a:extLst>
              <a:ext uri="{FF2B5EF4-FFF2-40B4-BE49-F238E27FC236}">
                <a16:creationId xmlns:a16="http://schemas.microsoft.com/office/drawing/2014/main" id="{F4EC6353-0FEE-40F9-8FB4-C925BB3F7B09}"/>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1887346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LSA (VISUALISATION PAR ACP)</a:t>
            </a:r>
          </a:p>
        </p:txBody>
      </p:sp>
      <p:sp>
        <p:nvSpPr>
          <p:cNvPr id="3" name="Espace réservé du numéro de diapositive 2">
            <a:extLst>
              <a:ext uri="{FF2B5EF4-FFF2-40B4-BE49-F238E27FC236}">
                <a16:creationId xmlns:a16="http://schemas.microsoft.com/office/drawing/2014/main" id="{89F88B27-B00C-465E-8784-E3A88389997B}"/>
              </a:ext>
            </a:extLst>
          </p:cNvPr>
          <p:cNvSpPr>
            <a:spLocks noGrp="1"/>
          </p:cNvSpPr>
          <p:nvPr>
            <p:ph type="sldNum" sz="quarter" idx="12"/>
          </p:nvPr>
        </p:nvSpPr>
        <p:spPr/>
        <p:txBody>
          <a:bodyPr/>
          <a:lstStyle/>
          <a:p>
            <a:fld id="{8452B741-BA8A-465F-B1E8-35B6000A97B0}" type="slidenum">
              <a:rPr lang="fr-FR" smtClean="0"/>
              <a:t>25</a:t>
            </a:fld>
            <a:endParaRPr lang="fr-FR"/>
          </a:p>
        </p:txBody>
      </p:sp>
      <p:pic>
        <p:nvPicPr>
          <p:cNvPr id="11" name="Image 10">
            <a:extLst>
              <a:ext uri="{FF2B5EF4-FFF2-40B4-BE49-F238E27FC236}">
                <a16:creationId xmlns:a16="http://schemas.microsoft.com/office/drawing/2014/main" id="{337FD11D-41C7-48EC-BE81-9706B4D6F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52" y="778912"/>
            <a:ext cx="11027848" cy="5760000"/>
          </a:xfrm>
          <a:prstGeom prst="rect">
            <a:avLst/>
          </a:prstGeom>
        </p:spPr>
      </p:pic>
      <p:sp>
        <p:nvSpPr>
          <p:cNvPr id="7" name="ZoneTexte 6">
            <a:extLst>
              <a:ext uri="{FF2B5EF4-FFF2-40B4-BE49-F238E27FC236}">
                <a16:creationId xmlns:a16="http://schemas.microsoft.com/office/drawing/2014/main" id="{61D29FBD-6530-4357-964A-569EB74BD3B0}"/>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33724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LSA (VISUALISATION PAR t-SNE)</a:t>
            </a:r>
          </a:p>
        </p:txBody>
      </p:sp>
      <p:sp>
        <p:nvSpPr>
          <p:cNvPr id="3" name="Espace réservé du numéro de diapositive 2">
            <a:extLst>
              <a:ext uri="{FF2B5EF4-FFF2-40B4-BE49-F238E27FC236}">
                <a16:creationId xmlns:a16="http://schemas.microsoft.com/office/drawing/2014/main" id="{89F88B27-B00C-465E-8784-E3A88389997B}"/>
              </a:ext>
            </a:extLst>
          </p:cNvPr>
          <p:cNvSpPr>
            <a:spLocks noGrp="1"/>
          </p:cNvSpPr>
          <p:nvPr>
            <p:ph type="sldNum" sz="quarter" idx="12"/>
          </p:nvPr>
        </p:nvSpPr>
        <p:spPr/>
        <p:txBody>
          <a:bodyPr/>
          <a:lstStyle/>
          <a:p>
            <a:fld id="{8452B741-BA8A-465F-B1E8-35B6000A97B0}" type="slidenum">
              <a:rPr lang="fr-FR" smtClean="0"/>
              <a:t>26</a:t>
            </a:fld>
            <a:endParaRPr lang="fr-FR"/>
          </a:p>
        </p:txBody>
      </p:sp>
      <p:pic>
        <p:nvPicPr>
          <p:cNvPr id="15" name="Image 14">
            <a:extLst>
              <a:ext uri="{FF2B5EF4-FFF2-40B4-BE49-F238E27FC236}">
                <a16:creationId xmlns:a16="http://schemas.microsoft.com/office/drawing/2014/main" id="{95A7D641-424C-4178-AD78-16F53DF34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76" y="778912"/>
            <a:ext cx="11027848" cy="5760000"/>
          </a:xfrm>
          <a:prstGeom prst="rect">
            <a:avLst/>
          </a:prstGeom>
        </p:spPr>
      </p:pic>
      <p:sp>
        <p:nvSpPr>
          <p:cNvPr id="7" name="ZoneTexte 6">
            <a:extLst>
              <a:ext uri="{FF2B5EF4-FFF2-40B4-BE49-F238E27FC236}">
                <a16:creationId xmlns:a16="http://schemas.microsoft.com/office/drawing/2014/main" id="{BEB5209A-D71F-4562-9CE3-904BFA0CD701}"/>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959644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4A62DD5-70C7-4536-B78C-75BE54EEC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860" y="2679068"/>
            <a:ext cx="6270340" cy="3859844"/>
          </a:xfrm>
          <a:prstGeom prst="rect">
            <a:avLst/>
          </a:prstGeom>
        </p:spPr>
      </p:pic>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27</a:t>
            </a:fld>
            <a:endParaRPr lang="fr-FR"/>
          </a:p>
        </p:txBody>
      </p:sp>
      <p:sp>
        <p:nvSpPr>
          <p:cNvPr id="4" name="ZoneTexte 3">
            <a:extLst>
              <a:ext uri="{FF2B5EF4-FFF2-40B4-BE49-F238E27FC236}">
                <a16:creationId xmlns:a16="http://schemas.microsoft.com/office/drawing/2014/main" id="{865BF076-36DB-4933-B599-90DB60672120}"/>
              </a:ext>
            </a:extLst>
          </p:cNvPr>
          <p:cNvSpPr txBox="1"/>
          <p:nvPr/>
        </p:nvSpPr>
        <p:spPr>
          <a:xfrm>
            <a:off x="461433" y="1161629"/>
            <a:ext cx="11371508" cy="1969770"/>
          </a:xfrm>
          <a:prstGeom prst="rect">
            <a:avLst/>
          </a:prstGeom>
          <a:noFill/>
        </p:spPr>
        <p:txBody>
          <a:bodyPr wrap="square" rtlCol="0">
            <a:spAutoFit/>
          </a:bodyPr>
          <a:lstStyle/>
          <a:p>
            <a:r>
              <a:rPr lang="fr-FR" dirty="0"/>
              <a:t>Word2Vec : méthode créée en 2013 par Tomas </a:t>
            </a:r>
            <a:r>
              <a:rPr lang="fr-FR" dirty="0" err="1"/>
              <a:t>Mikolov</a:t>
            </a:r>
            <a:r>
              <a:rPr lang="fr-FR" dirty="0"/>
              <a:t> (Google) basée sur un réseau de neurones à une couche cachée</a:t>
            </a:r>
          </a:p>
          <a:p>
            <a:endParaRPr lang="fr-FR" dirty="0"/>
          </a:p>
          <a:p>
            <a:r>
              <a:rPr lang="fr-FR" dirty="0"/>
              <a:t>A partir d’une base d’apprentissage construite sur un document (ou ensemble de documents), le modèle prédit le mot </a:t>
            </a:r>
            <a:r>
              <a:rPr lang="fr-FR" sz="2500" b="1" dirty="0"/>
              <a:t>y</a:t>
            </a:r>
            <a:r>
              <a:rPr lang="fr-FR" sz="2500" b="1" baseline="-25000" dirty="0"/>
              <a:t>i</a:t>
            </a:r>
            <a:r>
              <a:rPr lang="fr-FR" dirty="0"/>
              <a:t> se trouvant dans l’entourage du mot </a:t>
            </a:r>
            <a:r>
              <a:rPr lang="fr-FR" sz="2500" b="1" dirty="0"/>
              <a:t>x</a:t>
            </a:r>
            <a:r>
              <a:rPr lang="fr-FR" sz="2500" b="1" baseline="-25000" dirty="0"/>
              <a:t>i</a:t>
            </a:r>
            <a:endParaRPr lang="fr-FR" dirty="0"/>
          </a:p>
          <a:p>
            <a:r>
              <a:rPr lang="fr-FR" dirty="0"/>
              <a:t>Une fois le modèle appris, on ne conserve que les poids de la matrice </a:t>
            </a:r>
            <a:r>
              <a:rPr lang="fr-FR" sz="2500" b="1" dirty="0"/>
              <a:t>w</a:t>
            </a:r>
          </a:p>
          <a:p>
            <a:r>
              <a:rPr lang="fr-FR" dirty="0"/>
              <a:t>Ainsi, chaque mot est caractérisé par un vecteur de dimension N, généralement 100.</a:t>
            </a:r>
          </a:p>
        </p:txBody>
      </p:sp>
      <p:sp>
        <p:nvSpPr>
          <p:cNvPr id="7" name="ZoneTexte 6">
            <a:extLst>
              <a:ext uri="{FF2B5EF4-FFF2-40B4-BE49-F238E27FC236}">
                <a16:creationId xmlns:a16="http://schemas.microsoft.com/office/drawing/2014/main" id="{E64FEDA6-A010-480F-83E8-14FBF82CD284}"/>
              </a:ext>
            </a:extLst>
          </p:cNvPr>
          <p:cNvSpPr txBox="1"/>
          <p:nvPr/>
        </p:nvSpPr>
        <p:spPr>
          <a:xfrm>
            <a:off x="8131044" y="6079351"/>
            <a:ext cx="1540550" cy="276999"/>
          </a:xfrm>
          <a:prstGeom prst="rect">
            <a:avLst/>
          </a:prstGeom>
          <a:noFill/>
        </p:spPr>
        <p:txBody>
          <a:bodyPr wrap="none" rtlCol="0">
            <a:spAutoFit/>
          </a:bodyPr>
          <a:lstStyle/>
          <a:p>
            <a:r>
              <a:rPr lang="fr-FR" sz="1200" dirty="0"/>
              <a:t>Modèle du Word2Vec</a:t>
            </a:r>
          </a:p>
        </p:txBody>
      </p:sp>
      <p:sp>
        <p:nvSpPr>
          <p:cNvPr id="10" name="ZoneTexte 9">
            <a:extLst>
              <a:ext uri="{FF2B5EF4-FFF2-40B4-BE49-F238E27FC236}">
                <a16:creationId xmlns:a16="http://schemas.microsoft.com/office/drawing/2014/main" id="{5C9F7F32-F041-490A-AFC5-6458C8FE8931}"/>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51007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28</a:t>
            </a:fld>
            <a:endParaRPr lang="fr-FR"/>
          </a:p>
        </p:txBody>
      </p:sp>
      <p:pic>
        <p:nvPicPr>
          <p:cNvPr id="6" name="Image 5">
            <a:extLst>
              <a:ext uri="{FF2B5EF4-FFF2-40B4-BE49-F238E27FC236}">
                <a16:creationId xmlns:a16="http://schemas.microsoft.com/office/drawing/2014/main" id="{431372D1-1358-4840-8152-2B261FA7F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52" y="1090780"/>
            <a:ext cx="6871056" cy="5448132"/>
          </a:xfrm>
          <a:prstGeom prst="rect">
            <a:avLst/>
          </a:prstGeom>
        </p:spPr>
      </p:pic>
      <p:sp>
        <p:nvSpPr>
          <p:cNvPr id="7" name="ZoneTexte 6">
            <a:extLst>
              <a:ext uri="{FF2B5EF4-FFF2-40B4-BE49-F238E27FC236}">
                <a16:creationId xmlns:a16="http://schemas.microsoft.com/office/drawing/2014/main" id="{39780DD6-3EAC-4F60-A6DA-4B2453EEB042}"/>
              </a:ext>
            </a:extLst>
          </p:cNvPr>
          <p:cNvSpPr txBox="1"/>
          <p:nvPr/>
        </p:nvSpPr>
        <p:spPr>
          <a:xfrm>
            <a:off x="8441266" y="3359269"/>
            <a:ext cx="3558475" cy="369332"/>
          </a:xfrm>
          <a:prstGeom prst="rect">
            <a:avLst/>
          </a:prstGeom>
          <a:noFill/>
        </p:spPr>
        <p:txBody>
          <a:bodyPr wrap="none" rtlCol="0">
            <a:spAutoFit/>
          </a:bodyPr>
          <a:lstStyle/>
          <a:p>
            <a:r>
              <a:rPr lang="fr-FR" dirty="0"/>
              <a:t>L’ordre des nombres est conservée !</a:t>
            </a:r>
          </a:p>
        </p:txBody>
      </p:sp>
      <p:sp>
        <p:nvSpPr>
          <p:cNvPr id="8" name="ZoneTexte 7">
            <a:extLst>
              <a:ext uri="{FF2B5EF4-FFF2-40B4-BE49-F238E27FC236}">
                <a16:creationId xmlns:a16="http://schemas.microsoft.com/office/drawing/2014/main" id="{8F23CC66-BFE0-44B7-9BFC-70AC10556A5E}"/>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184293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29</a:t>
            </a:fld>
            <a:endParaRPr lang="fr-FR"/>
          </a:p>
        </p:txBody>
      </p:sp>
      <p:pic>
        <p:nvPicPr>
          <p:cNvPr id="10" name="Image 9">
            <a:extLst>
              <a:ext uri="{FF2B5EF4-FFF2-40B4-BE49-F238E27FC236}">
                <a16:creationId xmlns:a16="http://schemas.microsoft.com/office/drawing/2014/main" id="{551B3898-7F22-4C31-8F4A-C6426560B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60" y="1440462"/>
            <a:ext cx="10454279" cy="4875485"/>
          </a:xfrm>
          <a:prstGeom prst="rect">
            <a:avLst/>
          </a:prstGeom>
        </p:spPr>
      </p:pic>
      <p:sp>
        <p:nvSpPr>
          <p:cNvPr id="11" name="ZoneTexte 10">
            <a:extLst>
              <a:ext uri="{FF2B5EF4-FFF2-40B4-BE49-F238E27FC236}">
                <a16:creationId xmlns:a16="http://schemas.microsoft.com/office/drawing/2014/main" id="{CBD3F2D4-84E8-47B3-B64E-0631C12E156D}"/>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2994590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1" y="0"/>
            <a:ext cx="12295163"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PLAN</a:t>
            </a:r>
          </a:p>
        </p:txBody>
      </p:sp>
      <p:sp>
        <p:nvSpPr>
          <p:cNvPr id="4" name="ZoneTexte 3">
            <a:extLst>
              <a:ext uri="{FF2B5EF4-FFF2-40B4-BE49-F238E27FC236}">
                <a16:creationId xmlns:a16="http://schemas.microsoft.com/office/drawing/2014/main" id="{BB046473-A376-4F64-BE69-527C010FA3EF}"/>
              </a:ext>
            </a:extLst>
          </p:cNvPr>
          <p:cNvSpPr txBox="1"/>
          <p:nvPr/>
        </p:nvSpPr>
        <p:spPr>
          <a:xfrm>
            <a:off x="482992" y="1237958"/>
            <a:ext cx="11221328" cy="3139321"/>
          </a:xfrm>
          <a:prstGeom prst="rect">
            <a:avLst/>
          </a:prstGeom>
          <a:noFill/>
        </p:spPr>
        <p:txBody>
          <a:bodyPr wrap="square" rtlCol="0">
            <a:spAutoFit/>
          </a:bodyPr>
          <a:lstStyle/>
          <a:p>
            <a:pPr algn="just"/>
            <a:r>
              <a:rPr lang="fr-FR" b="1" dirty="0"/>
              <a:t>Contexte et objectifs : </a:t>
            </a:r>
          </a:p>
          <a:p>
            <a:pPr marL="742950" lvl="1" indent="-285750" algn="just">
              <a:buFont typeface="Arial" panose="020B0604020202020204" pitchFamily="34" charset="0"/>
              <a:buChar char="•"/>
            </a:pPr>
            <a:r>
              <a:rPr lang="fr-FR" dirty="0"/>
              <a:t>Porter sur l’analyse textuelle</a:t>
            </a:r>
          </a:p>
          <a:p>
            <a:pPr marL="742950" lvl="1" indent="-285750" algn="just">
              <a:buFont typeface="Arial" panose="020B0604020202020204" pitchFamily="34" charset="0"/>
              <a:buChar char="•"/>
            </a:pPr>
            <a:r>
              <a:rPr lang="fr-FR" dirty="0"/>
              <a:t>Structurer les données</a:t>
            </a:r>
          </a:p>
          <a:p>
            <a:pPr marL="742950" lvl="1" indent="-285750" algn="just">
              <a:buFont typeface="Arial" panose="020B0604020202020204" pitchFamily="34" charset="0"/>
              <a:buChar char="•"/>
            </a:pPr>
            <a:r>
              <a:rPr lang="fr-FR" dirty="0"/>
              <a:t>Décrire les unités textuelles (mots, documents, corpus) sous la forme de </a:t>
            </a:r>
            <a:r>
              <a:rPr lang="fr-FR" u="sng" dirty="0"/>
              <a:t>vecteurs numériques (</a:t>
            </a:r>
            <a:r>
              <a:rPr lang="fr-FR" u="sng" dirty="0" err="1"/>
              <a:t>vector</a:t>
            </a:r>
            <a:r>
              <a:rPr lang="fr-FR" u="sng" dirty="0"/>
              <a:t> </a:t>
            </a:r>
            <a:r>
              <a:rPr lang="fr-FR" u="sng" dirty="0" err="1"/>
              <a:t>space</a:t>
            </a:r>
            <a:r>
              <a:rPr lang="fr-FR" u="sng" dirty="0"/>
              <a:t> </a:t>
            </a:r>
            <a:r>
              <a:rPr lang="fr-FR" u="sng" dirty="0" err="1"/>
              <a:t>representation</a:t>
            </a:r>
            <a:r>
              <a:rPr lang="fr-FR" u="sng" dirty="0"/>
              <a:t>)</a:t>
            </a:r>
          </a:p>
          <a:p>
            <a:pPr marL="742950" lvl="1" indent="-285750" algn="just">
              <a:buFont typeface="Arial" panose="020B0604020202020204" pitchFamily="34" charset="0"/>
              <a:buChar char="•"/>
            </a:pPr>
            <a:endParaRPr lang="fr-FR" dirty="0"/>
          </a:p>
          <a:p>
            <a:pPr algn="just"/>
            <a:r>
              <a:rPr lang="fr-FR" dirty="0"/>
              <a:t>Une fois que les textes seront représentés sous forme vectorielle, on pourra employer les techniques classiques de data </a:t>
            </a:r>
            <a:r>
              <a:rPr lang="fr-FR" dirty="0" err="1"/>
              <a:t>mining</a:t>
            </a:r>
            <a:r>
              <a:rPr lang="fr-FR" dirty="0"/>
              <a:t> et de machine </a:t>
            </a:r>
            <a:r>
              <a:rPr lang="fr-FR" dirty="0" err="1"/>
              <a:t>learning</a:t>
            </a:r>
            <a:endParaRPr lang="fr-FR" dirty="0"/>
          </a:p>
          <a:p>
            <a:pPr algn="just"/>
            <a:endParaRPr lang="fr-FR" dirty="0"/>
          </a:p>
          <a:p>
            <a:pPr algn="just"/>
            <a:endParaRPr lang="fr-FR" dirty="0"/>
          </a:p>
          <a:p>
            <a:pPr algn="just"/>
            <a:endParaRPr lang="fr-FR" dirty="0"/>
          </a:p>
        </p:txBody>
      </p:sp>
      <p:sp>
        <p:nvSpPr>
          <p:cNvPr id="5" name="Espace réservé du numéro de diapositive 4">
            <a:extLst>
              <a:ext uri="{FF2B5EF4-FFF2-40B4-BE49-F238E27FC236}">
                <a16:creationId xmlns:a16="http://schemas.microsoft.com/office/drawing/2014/main" id="{2025AC95-4880-48F4-8347-D216CA2067D3}"/>
              </a:ext>
            </a:extLst>
          </p:cNvPr>
          <p:cNvSpPr>
            <a:spLocks noGrp="1"/>
          </p:cNvSpPr>
          <p:nvPr>
            <p:ph type="sldNum" sz="quarter" idx="12"/>
          </p:nvPr>
        </p:nvSpPr>
        <p:spPr/>
        <p:txBody>
          <a:bodyPr/>
          <a:lstStyle/>
          <a:p>
            <a:fld id="{8452B741-BA8A-465F-B1E8-35B6000A97B0}" type="slidenum">
              <a:rPr lang="fr-FR" smtClean="0"/>
              <a:t>3</a:t>
            </a:fld>
            <a:endParaRPr lang="fr-FR"/>
          </a:p>
        </p:txBody>
      </p:sp>
      <p:sp>
        <p:nvSpPr>
          <p:cNvPr id="3" name="Rectangle 2">
            <a:extLst>
              <a:ext uri="{FF2B5EF4-FFF2-40B4-BE49-F238E27FC236}">
                <a16:creationId xmlns:a16="http://schemas.microsoft.com/office/drawing/2014/main" id="{D6DC1E4A-A51E-48D0-96C8-56E6EB9D99B3}"/>
              </a:ext>
            </a:extLst>
          </p:cNvPr>
          <p:cNvSpPr/>
          <p:nvPr/>
        </p:nvSpPr>
        <p:spPr>
          <a:xfrm>
            <a:off x="3886200" y="3799666"/>
            <a:ext cx="6096000" cy="2400657"/>
          </a:xfrm>
          <a:prstGeom prst="rect">
            <a:avLst/>
          </a:prstGeom>
        </p:spPr>
        <p:txBody>
          <a:bodyPr>
            <a:spAutoFit/>
          </a:bodyPr>
          <a:lstStyle/>
          <a:p>
            <a:pPr algn="just"/>
            <a:r>
              <a:rPr lang="fr-FR" sz="2500" b="1" dirty="0"/>
              <a:t>Plan : </a:t>
            </a:r>
          </a:p>
          <a:p>
            <a:pPr marL="800100" lvl="1" indent="-342900" algn="just">
              <a:buFont typeface="+mj-lt"/>
              <a:buAutoNum type="arabicPeriod"/>
            </a:pPr>
            <a:r>
              <a:rPr lang="fr-FR" sz="2500" dirty="0"/>
              <a:t>Pré-</a:t>
            </a:r>
            <a:r>
              <a:rPr lang="fr-FR" sz="2500" dirty="0" err="1"/>
              <a:t>processing</a:t>
            </a:r>
            <a:r>
              <a:rPr lang="fr-FR" sz="2500" dirty="0"/>
              <a:t> des données</a:t>
            </a:r>
          </a:p>
          <a:p>
            <a:pPr marL="800100" lvl="1" indent="-342900" algn="just">
              <a:buFont typeface="+mj-lt"/>
              <a:buAutoNum type="arabicPeriod"/>
            </a:pPr>
            <a:r>
              <a:rPr lang="fr-FR" sz="2500" dirty="0"/>
              <a:t>Méthodes</a:t>
            </a:r>
          </a:p>
          <a:p>
            <a:pPr marL="1371600" lvl="2" indent="-457200" algn="just">
              <a:buFont typeface="+mj-lt"/>
              <a:buAutoNum type="alphaLcPeriod"/>
            </a:pPr>
            <a:r>
              <a:rPr lang="fr-FR" sz="2500" dirty="0"/>
              <a:t>TF-IDF</a:t>
            </a:r>
          </a:p>
          <a:p>
            <a:pPr marL="1257300" lvl="2" indent="-342900" algn="just">
              <a:buFont typeface="+mj-lt"/>
              <a:buAutoNum type="alphaLcPeriod"/>
            </a:pPr>
            <a:r>
              <a:rPr lang="fr-FR" sz="2500" dirty="0"/>
              <a:t>LSA</a:t>
            </a:r>
          </a:p>
          <a:p>
            <a:pPr marL="1257300" lvl="2" indent="-342900" algn="just">
              <a:buFont typeface="+mj-lt"/>
              <a:buAutoNum type="alphaLcPeriod"/>
            </a:pPr>
            <a:r>
              <a:rPr lang="fr-FR" sz="2500" dirty="0" err="1"/>
              <a:t>Words</a:t>
            </a:r>
            <a:r>
              <a:rPr lang="fr-FR" sz="2500" dirty="0"/>
              <a:t> </a:t>
            </a:r>
            <a:r>
              <a:rPr lang="fr-FR" sz="2500" dirty="0" err="1"/>
              <a:t>embeddings</a:t>
            </a:r>
            <a:endParaRPr lang="fr-FR" sz="2500" dirty="0"/>
          </a:p>
        </p:txBody>
      </p:sp>
      <p:sp>
        <p:nvSpPr>
          <p:cNvPr id="8" name="ZoneTexte 7">
            <a:extLst>
              <a:ext uri="{FF2B5EF4-FFF2-40B4-BE49-F238E27FC236}">
                <a16:creationId xmlns:a16="http://schemas.microsoft.com/office/drawing/2014/main" id="{B2D01150-B55D-4F7E-88C7-DC417F54B776}"/>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79319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30</a:t>
            </a:fld>
            <a:endParaRPr lang="fr-FR"/>
          </a:p>
        </p:txBody>
      </p:sp>
      <p:pic>
        <p:nvPicPr>
          <p:cNvPr id="6" name="Image 5">
            <a:extLst>
              <a:ext uri="{FF2B5EF4-FFF2-40B4-BE49-F238E27FC236}">
                <a16:creationId xmlns:a16="http://schemas.microsoft.com/office/drawing/2014/main" id="{F3D8304A-7120-47AF-A6B6-A5168516E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907" y="889799"/>
            <a:ext cx="8183117" cy="5649113"/>
          </a:xfrm>
          <a:prstGeom prst="rect">
            <a:avLst/>
          </a:prstGeom>
        </p:spPr>
      </p:pic>
      <p:sp>
        <p:nvSpPr>
          <p:cNvPr id="7" name="ZoneTexte 6">
            <a:extLst>
              <a:ext uri="{FF2B5EF4-FFF2-40B4-BE49-F238E27FC236}">
                <a16:creationId xmlns:a16="http://schemas.microsoft.com/office/drawing/2014/main" id="{A7C5D13E-AE31-4CB2-92BF-4E99B8D8EBD5}"/>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1556087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31</a:t>
            </a:fld>
            <a:endParaRPr lang="fr-FR"/>
          </a:p>
        </p:txBody>
      </p:sp>
      <p:pic>
        <p:nvPicPr>
          <p:cNvPr id="8" name="Image 7">
            <a:extLst>
              <a:ext uri="{FF2B5EF4-FFF2-40B4-BE49-F238E27FC236}">
                <a16:creationId xmlns:a16="http://schemas.microsoft.com/office/drawing/2014/main" id="{6FD81E43-5E12-4517-81F9-DA1B67548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672" y="975835"/>
            <a:ext cx="7272067" cy="5549736"/>
          </a:xfrm>
          <a:prstGeom prst="rect">
            <a:avLst/>
          </a:prstGeom>
        </p:spPr>
      </p:pic>
      <p:sp>
        <p:nvSpPr>
          <p:cNvPr id="9" name="ZoneTexte 8">
            <a:extLst>
              <a:ext uri="{FF2B5EF4-FFF2-40B4-BE49-F238E27FC236}">
                <a16:creationId xmlns:a16="http://schemas.microsoft.com/office/drawing/2014/main" id="{AB020D67-4CAD-4322-97E3-47451FA4FE90}"/>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296379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32</a:t>
            </a:fld>
            <a:endParaRPr lang="fr-FR"/>
          </a:p>
        </p:txBody>
      </p:sp>
      <p:pic>
        <p:nvPicPr>
          <p:cNvPr id="6" name="Image 5">
            <a:extLst>
              <a:ext uri="{FF2B5EF4-FFF2-40B4-BE49-F238E27FC236}">
                <a16:creationId xmlns:a16="http://schemas.microsoft.com/office/drawing/2014/main" id="{2939D621-0173-463F-9033-2FA9DD4A6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654" y="947392"/>
            <a:ext cx="8473635" cy="5591520"/>
          </a:xfrm>
          <a:prstGeom prst="rect">
            <a:avLst/>
          </a:prstGeom>
        </p:spPr>
      </p:pic>
      <p:sp>
        <p:nvSpPr>
          <p:cNvPr id="7" name="ZoneTexte 6">
            <a:extLst>
              <a:ext uri="{FF2B5EF4-FFF2-40B4-BE49-F238E27FC236}">
                <a16:creationId xmlns:a16="http://schemas.microsoft.com/office/drawing/2014/main" id="{4468EE61-A3E5-4BD5-B548-81144BF16A87}"/>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924843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WORDS EMBEDDINGS : WORD2VEC</a:t>
            </a:r>
          </a:p>
        </p:txBody>
      </p:sp>
      <p:sp>
        <p:nvSpPr>
          <p:cNvPr id="3" name="Espace réservé du numéro de diapositive 2">
            <a:extLst>
              <a:ext uri="{FF2B5EF4-FFF2-40B4-BE49-F238E27FC236}">
                <a16:creationId xmlns:a16="http://schemas.microsoft.com/office/drawing/2014/main" id="{C1D9682F-61A0-4E67-B131-A000B5308701}"/>
              </a:ext>
            </a:extLst>
          </p:cNvPr>
          <p:cNvSpPr>
            <a:spLocks noGrp="1"/>
          </p:cNvSpPr>
          <p:nvPr>
            <p:ph type="sldNum" sz="quarter" idx="12"/>
          </p:nvPr>
        </p:nvSpPr>
        <p:spPr/>
        <p:txBody>
          <a:bodyPr/>
          <a:lstStyle/>
          <a:p>
            <a:fld id="{8452B741-BA8A-465F-B1E8-35B6000A97B0}" type="slidenum">
              <a:rPr lang="fr-FR" smtClean="0"/>
              <a:t>33</a:t>
            </a:fld>
            <a:endParaRPr lang="fr-FR"/>
          </a:p>
        </p:txBody>
      </p:sp>
      <p:pic>
        <p:nvPicPr>
          <p:cNvPr id="5" name="Image 4">
            <a:extLst>
              <a:ext uri="{FF2B5EF4-FFF2-40B4-BE49-F238E27FC236}">
                <a16:creationId xmlns:a16="http://schemas.microsoft.com/office/drawing/2014/main" id="{E1190B05-4B65-4577-B8DA-F0DBBB2C43E9}"/>
              </a:ext>
            </a:extLst>
          </p:cNvPr>
          <p:cNvPicPr>
            <a:picLocks noChangeAspect="1"/>
          </p:cNvPicPr>
          <p:nvPr/>
        </p:nvPicPr>
        <p:blipFill>
          <a:blip r:embed="rId2">
            <a:clrChange>
              <a:clrFrom>
                <a:srgbClr val="000000">
                  <a:alpha val="0"/>
                </a:srgbClr>
              </a:clrFrom>
              <a:clrTo>
                <a:srgbClr val="000000">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11487" y="1792810"/>
            <a:ext cx="765843" cy="720000"/>
          </a:xfrm>
          <a:prstGeom prst="rect">
            <a:avLst/>
          </a:prstGeom>
        </p:spPr>
      </p:pic>
      <p:pic>
        <p:nvPicPr>
          <p:cNvPr id="6" name="Image 5">
            <a:extLst>
              <a:ext uri="{FF2B5EF4-FFF2-40B4-BE49-F238E27FC236}">
                <a16:creationId xmlns:a16="http://schemas.microsoft.com/office/drawing/2014/main" id="{DBAE0E2D-5269-42D0-9DB7-ADA348EA901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696882" y="3897950"/>
            <a:ext cx="780448" cy="720000"/>
          </a:xfrm>
          <a:prstGeom prst="rect">
            <a:avLst/>
          </a:prstGeom>
        </p:spPr>
      </p:pic>
      <p:sp>
        <p:nvSpPr>
          <p:cNvPr id="7" name="ZoneTexte 6">
            <a:extLst>
              <a:ext uri="{FF2B5EF4-FFF2-40B4-BE49-F238E27FC236}">
                <a16:creationId xmlns:a16="http://schemas.microsoft.com/office/drawing/2014/main" id="{A92563D7-A8BC-4D3E-B7D3-C6712500AC3A}"/>
              </a:ext>
            </a:extLst>
          </p:cNvPr>
          <p:cNvSpPr txBox="1"/>
          <p:nvPr/>
        </p:nvSpPr>
        <p:spPr>
          <a:xfrm>
            <a:off x="2099733" y="1866479"/>
            <a:ext cx="9502740" cy="2862322"/>
          </a:xfrm>
          <a:prstGeom prst="rect">
            <a:avLst/>
          </a:prstGeom>
          <a:noFill/>
        </p:spPr>
        <p:txBody>
          <a:bodyPr wrap="square" rtlCol="0">
            <a:spAutoFit/>
          </a:bodyPr>
          <a:lstStyle/>
          <a:p>
            <a:pPr marL="285750" indent="-285750">
              <a:buFontTx/>
              <a:buChar char="-"/>
            </a:pPr>
            <a:r>
              <a:rPr lang="fr-FR" dirty="0"/>
              <a:t>Les mots ayant une signification proche sont représentés par des vecteurs similaires</a:t>
            </a:r>
          </a:p>
          <a:p>
            <a:pPr marL="285750" indent="-285750">
              <a:buFontTx/>
              <a:buChar char="-"/>
            </a:pPr>
            <a:r>
              <a:rPr lang="fr-FR" dirty="0"/>
              <a:t>Les mots qui ont des vecteurs similaires présentent des analogies : synonymes, antonymes, noms, couleurs, lieux, …</a:t>
            </a:r>
          </a:p>
          <a:p>
            <a:pPr marL="285750" indent="-285750">
              <a:buFontTx/>
              <a:buChar char="-"/>
            </a:pPr>
            <a:r>
              <a:rPr lang="fr-FR" dirty="0"/>
              <a:t>Arithmétique vectorielle permettant d’obtenir des analogies</a:t>
            </a:r>
          </a:p>
          <a:p>
            <a:pPr marL="285750" indent="-285750">
              <a:buFontTx/>
              <a:buChar char="-"/>
            </a:pPr>
            <a:r>
              <a:rPr lang="fr-FR" dirty="0"/>
              <a:t>Les coordonnées sont </a:t>
            </a:r>
            <a:r>
              <a:rPr lang="fr-FR" dirty="0" err="1"/>
              <a:t>pré-calculées</a:t>
            </a:r>
            <a:r>
              <a:rPr lang="fr-FR" dirty="0"/>
              <a:t> (accessibles librement)</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a:p>
            <a:pPr marL="285750" indent="-285750">
              <a:buFontTx/>
              <a:buChar char="-"/>
            </a:pPr>
            <a:r>
              <a:rPr lang="fr-FR" dirty="0"/>
              <a:t>Comment représenter des documents ? Somme des vecteurs des mots ? Voir l’algorithme de « </a:t>
            </a:r>
            <a:r>
              <a:rPr lang="fr-FR" dirty="0" err="1"/>
              <a:t>word</a:t>
            </a:r>
            <a:r>
              <a:rPr lang="fr-FR" dirty="0"/>
              <a:t> </a:t>
            </a:r>
            <a:r>
              <a:rPr lang="fr-FR" dirty="0" err="1"/>
              <a:t>mover’s</a:t>
            </a:r>
            <a:r>
              <a:rPr lang="fr-FR" dirty="0"/>
              <a:t> »</a:t>
            </a:r>
          </a:p>
        </p:txBody>
      </p:sp>
      <p:sp>
        <p:nvSpPr>
          <p:cNvPr id="8" name="ZoneTexte 7">
            <a:extLst>
              <a:ext uri="{FF2B5EF4-FFF2-40B4-BE49-F238E27FC236}">
                <a16:creationId xmlns:a16="http://schemas.microsoft.com/office/drawing/2014/main" id="{E2C7C2A9-32E0-4024-993E-E826A73EEBC2}"/>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418703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2"/>
                </a:solidFill>
              </a:rPr>
              <a:t>	CONCLUSION</a:t>
            </a:r>
          </a:p>
        </p:txBody>
      </p:sp>
      <p:sp>
        <p:nvSpPr>
          <p:cNvPr id="3" name="Espace réservé du numéro de diapositive 2">
            <a:extLst>
              <a:ext uri="{FF2B5EF4-FFF2-40B4-BE49-F238E27FC236}">
                <a16:creationId xmlns:a16="http://schemas.microsoft.com/office/drawing/2014/main" id="{A1ED6FEC-7661-4158-A072-8241FF121159}"/>
              </a:ext>
            </a:extLst>
          </p:cNvPr>
          <p:cNvSpPr>
            <a:spLocks noGrp="1"/>
          </p:cNvSpPr>
          <p:nvPr>
            <p:ph type="sldNum" sz="quarter" idx="12"/>
          </p:nvPr>
        </p:nvSpPr>
        <p:spPr/>
        <p:txBody>
          <a:bodyPr/>
          <a:lstStyle/>
          <a:p>
            <a:fld id="{8452B741-BA8A-465F-B1E8-35B6000A97B0}" type="slidenum">
              <a:rPr lang="fr-FR" smtClean="0"/>
              <a:t>34</a:t>
            </a:fld>
            <a:endParaRPr lang="fr-FR" dirty="0"/>
          </a:p>
        </p:txBody>
      </p:sp>
      <p:sp>
        <p:nvSpPr>
          <p:cNvPr id="5" name="ZoneTexte 4">
            <a:extLst>
              <a:ext uri="{FF2B5EF4-FFF2-40B4-BE49-F238E27FC236}">
                <a16:creationId xmlns:a16="http://schemas.microsoft.com/office/drawing/2014/main" id="{D04C68C1-BE62-4F87-BEA1-343B42A0CB11}"/>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
        <p:nvSpPr>
          <p:cNvPr id="6" name="ZoneTexte 5">
            <a:extLst>
              <a:ext uri="{FF2B5EF4-FFF2-40B4-BE49-F238E27FC236}">
                <a16:creationId xmlns:a16="http://schemas.microsoft.com/office/drawing/2014/main" id="{8983191B-297D-47F7-BCF1-6CAA97772EBE}"/>
              </a:ext>
            </a:extLst>
          </p:cNvPr>
          <p:cNvSpPr txBox="1"/>
          <p:nvPr/>
        </p:nvSpPr>
        <p:spPr>
          <a:xfrm>
            <a:off x="1202610" y="1185704"/>
            <a:ext cx="9392379" cy="5170646"/>
          </a:xfrm>
          <a:prstGeom prst="rect">
            <a:avLst/>
          </a:prstGeom>
          <a:noFill/>
        </p:spPr>
        <p:txBody>
          <a:bodyPr wrap="none" rtlCol="0">
            <a:spAutoFit/>
          </a:bodyPr>
          <a:lstStyle/>
          <a:p>
            <a:r>
              <a:rPr lang="fr-FR" sz="2200" b="1" dirty="0">
                <a:solidFill>
                  <a:schemeClr val="tx2"/>
                </a:solidFill>
              </a:rPr>
              <a:t>Texte : mot, document, corpus</a:t>
            </a:r>
          </a:p>
          <a:p>
            <a:r>
              <a:rPr lang="fr-FR" sz="2200" b="1" dirty="0">
                <a:solidFill>
                  <a:schemeClr val="tx2"/>
                </a:solidFill>
              </a:rPr>
              <a:t>Nécessité de formater les données non structurées</a:t>
            </a:r>
          </a:p>
          <a:p>
            <a:endParaRPr lang="fr-FR" sz="2200" b="1" dirty="0">
              <a:solidFill>
                <a:schemeClr val="tx2"/>
              </a:solidFill>
            </a:endParaRPr>
          </a:p>
          <a:p>
            <a:r>
              <a:rPr lang="fr-FR" sz="2200" b="1" dirty="0">
                <a:solidFill>
                  <a:schemeClr val="tx2"/>
                </a:solidFill>
              </a:rPr>
              <a:t>Pour vectoriser des documents : </a:t>
            </a:r>
          </a:p>
          <a:p>
            <a:pPr marL="800100" lvl="1" indent="-342900">
              <a:buFont typeface="+mj-lt"/>
              <a:buAutoNum type="arabicPeriod"/>
            </a:pPr>
            <a:r>
              <a:rPr lang="fr-FR" sz="2200" b="1" dirty="0">
                <a:solidFill>
                  <a:schemeClr val="tx2"/>
                </a:solidFill>
              </a:rPr>
              <a:t>Famille des méthodes TF-IDF</a:t>
            </a:r>
          </a:p>
          <a:p>
            <a:pPr marL="800100" lvl="1" indent="-342900">
              <a:buFont typeface="+mj-lt"/>
              <a:buAutoNum type="arabicPeriod"/>
            </a:pPr>
            <a:r>
              <a:rPr lang="fr-FR" sz="2200" b="1" dirty="0">
                <a:solidFill>
                  <a:schemeClr val="tx2"/>
                </a:solidFill>
              </a:rPr>
              <a:t>LSA : TF-IDF suivi d’une réduction via SVD</a:t>
            </a:r>
          </a:p>
          <a:p>
            <a:r>
              <a:rPr lang="fr-FR" sz="2200" b="1" dirty="0">
                <a:solidFill>
                  <a:schemeClr val="tx2"/>
                </a:solidFill>
              </a:rPr>
              <a:t>Pour vectoriser des mots : </a:t>
            </a:r>
          </a:p>
          <a:p>
            <a:pPr marL="800100" lvl="1" indent="-342900">
              <a:buFont typeface="+mj-lt"/>
              <a:buAutoNum type="arabicPeriod"/>
            </a:pPr>
            <a:r>
              <a:rPr lang="fr-FR" sz="2200" b="1" dirty="0">
                <a:solidFill>
                  <a:schemeClr val="tx2"/>
                </a:solidFill>
              </a:rPr>
              <a:t>Word </a:t>
            </a:r>
            <a:r>
              <a:rPr lang="fr-FR" sz="2200" b="1" dirty="0" err="1">
                <a:solidFill>
                  <a:schemeClr val="tx2"/>
                </a:solidFill>
              </a:rPr>
              <a:t>embeddings</a:t>
            </a:r>
            <a:r>
              <a:rPr lang="fr-FR" sz="2200" b="1" dirty="0">
                <a:solidFill>
                  <a:schemeClr val="tx2"/>
                </a:solidFill>
              </a:rPr>
              <a:t> : word2vec (visualisation t-SNE pour les </a:t>
            </a:r>
            <a:r>
              <a:rPr lang="fr-FR" sz="2200" b="1" dirty="0" err="1">
                <a:solidFill>
                  <a:schemeClr val="tx2"/>
                </a:solidFill>
              </a:rPr>
              <a:t>embeddings</a:t>
            </a:r>
            <a:r>
              <a:rPr lang="fr-FR" sz="2200" b="1" dirty="0">
                <a:solidFill>
                  <a:schemeClr val="tx2"/>
                </a:solidFill>
              </a:rPr>
              <a:t>)</a:t>
            </a:r>
          </a:p>
          <a:p>
            <a:pPr marL="800100" lvl="1" indent="-342900">
              <a:buFont typeface="+mj-lt"/>
              <a:buAutoNum type="arabicPeriod"/>
            </a:pPr>
            <a:endParaRPr lang="fr-FR" sz="2200" b="1" dirty="0">
              <a:solidFill>
                <a:schemeClr val="tx2"/>
              </a:solidFill>
            </a:endParaRPr>
          </a:p>
          <a:p>
            <a:pPr marL="800100" lvl="1" indent="-342900">
              <a:buFont typeface="+mj-lt"/>
              <a:buAutoNum type="arabicPeriod"/>
            </a:pPr>
            <a:endParaRPr lang="fr-FR" sz="2200" b="1" dirty="0">
              <a:solidFill>
                <a:schemeClr val="tx2"/>
              </a:solidFill>
            </a:endParaRPr>
          </a:p>
          <a:p>
            <a:r>
              <a:rPr lang="sv-SE" sz="2200" b="1" dirty="0">
                <a:solidFill>
                  <a:schemeClr val="tx2"/>
                </a:solidFill>
              </a:rPr>
              <a:t>Levy, O., Goldberg, Y., &amp; Dagan, I. (2015) : </a:t>
            </a:r>
            <a:br>
              <a:rPr lang="sv-SE" sz="2200" b="1" dirty="0">
                <a:solidFill>
                  <a:schemeClr val="tx2"/>
                </a:solidFill>
              </a:rPr>
            </a:br>
            <a:endParaRPr lang="sv-SE" sz="2200" b="1" dirty="0">
              <a:solidFill>
                <a:schemeClr val="tx2"/>
              </a:solidFill>
            </a:endParaRPr>
          </a:p>
          <a:p>
            <a:pPr marL="285750" indent="-285750">
              <a:buFont typeface="Courier New" panose="02070309020205020404" pitchFamily="49" charset="0"/>
              <a:buChar char="o"/>
            </a:pPr>
            <a:r>
              <a:rPr lang="fr-FR" sz="2200" b="1" dirty="0">
                <a:solidFill>
                  <a:schemeClr val="tx2"/>
                </a:solidFill>
              </a:rPr>
              <a:t>LSA performe mieux lorsqu’on recherche de la similarité</a:t>
            </a:r>
          </a:p>
          <a:p>
            <a:pPr marL="285750" indent="-285750">
              <a:buFont typeface="Courier New" panose="02070309020205020404" pitchFamily="49" charset="0"/>
              <a:buChar char="o"/>
            </a:pPr>
            <a:r>
              <a:rPr lang="fr-FR" sz="2200" b="1" dirty="0">
                <a:solidFill>
                  <a:schemeClr val="tx2"/>
                </a:solidFill>
              </a:rPr>
              <a:t>Word2Vec performe mieux lorsqu’on cherche des analogies</a:t>
            </a:r>
          </a:p>
          <a:p>
            <a:pPr marL="285750" indent="-285750">
              <a:buFont typeface="Courier New" panose="02070309020205020404" pitchFamily="49" charset="0"/>
              <a:buChar char="o"/>
            </a:pPr>
            <a:r>
              <a:rPr lang="fr-FR" sz="2200" b="1" dirty="0">
                <a:solidFill>
                  <a:schemeClr val="tx2"/>
                </a:solidFill>
              </a:rPr>
              <a:t>Tuner les hyperparamètres est important</a:t>
            </a:r>
          </a:p>
        </p:txBody>
      </p:sp>
    </p:spTree>
    <p:extLst>
      <p:ext uri="{BB962C8B-B14F-4D97-AF65-F5344CB8AC3E}">
        <p14:creationId xmlns:p14="http://schemas.microsoft.com/office/powerpoint/2010/main" val="3984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ILLUSTRATION DES METHODES</a:t>
            </a:r>
          </a:p>
        </p:txBody>
      </p:sp>
      <p:pic>
        <p:nvPicPr>
          <p:cNvPr id="4" name="Image 3">
            <a:extLst>
              <a:ext uri="{FF2B5EF4-FFF2-40B4-BE49-F238E27FC236}">
                <a16:creationId xmlns:a16="http://schemas.microsoft.com/office/drawing/2014/main" id="{F3131936-F635-4D27-9D5A-7C16C1F95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988" y="1034049"/>
            <a:ext cx="9525000" cy="3733800"/>
          </a:xfrm>
          <a:prstGeom prst="rect">
            <a:avLst/>
          </a:prstGeom>
        </p:spPr>
      </p:pic>
      <p:pic>
        <p:nvPicPr>
          <p:cNvPr id="10" name="Image 9">
            <a:extLst>
              <a:ext uri="{FF2B5EF4-FFF2-40B4-BE49-F238E27FC236}">
                <a16:creationId xmlns:a16="http://schemas.microsoft.com/office/drawing/2014/main" id="{526BCB47-3CDE-485C-B330-89FB26DA2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8983" y="5558943"/>
            <a:ext cx="1124493" cy="597773"/>
          </a:xfrm>
          <a:prstGeom prst="rect">
            <a:avLst/>
          </a:prstGeom>
        </p:spPr>
      </p:pic>
      <p:sp>
        <p:nvSpPr>
          <p:cNvPr id="11" name="ZoneTexte 10">
            <a:extLst>
              <a:ext uri="{FF2B5EF4-FFF2-40B4-BE49-F238E27FC236}">
                <a16:creationId xmlns:a16="http://schemas.microsoft.com/office/drawing/2014/main" id="{EA229D22-0AC9-4531-88F6-663B402AF0F7}"/>
              </a:ext>
            </a:extLst>
          </p:cNvPr>
          <p:cNvSpPr txBox="1"/>
          <p:nvPr/>
        </p:nvSpPr>
        <p:spPr>
          <a:xfrm>
            <a:off x="308316" y="4826675"/>
            <a:ext cx="10124837" cy="1754326"/>
          </a:xfrm>
          <a:prstGeom prst="rect">
            <a:avLst/>
          </a:prstGeom>
          <a:noFill/>
        </p:spPr>
        <p:txBody>
          <a:bodyPr wrap="square" rtlCol="0">
            <a:spAutoFit/>
          </a:bodyPr>
          <a:lstStyle/>
          <a:p>
            <a:r>
              <a:rPr lang="fr-FR" dirty="0"/>
              <a:t>Questions possibles :</a:t>
            </a:r>
          </a:p>
          <a:p>
            <a:pPr marL="285750" indent="-285750">
              <a:buFontTx/>
              <a:buChar char="-"/>
            </a:pPr>
            <a:r>
              <a:rPr lang="fr-FR" dirty="0"/>
              <a:t>Peut-on connaître le parti politique à partir d’une étude de son discours d’inauguration ?</a:t>
            </a:r>
          </a:p>
          <a:p>
            <a:pPr marL="285750" indent="-285750">
              <a:buFontTx/>
              <a:buChar char="-"/>
            </a:pPr>
            <a:r>
              <a:rPr lang="fr-FR" dirty="0"/>
              <a:t>Quels sont les présidents ayant le plus de point commun ?</a:t>
            </a:r>
          </a:p>
          <a:p>
            <a:pPr marL="285750" indent="-285750">
              <a:buFontTx/>
              <a:buChar char="-"/>
            </a:pPr>
            <a:r>
              <a:rPr lang="fr-FR" dirty="0"/>
              <a:t>Trump est-il une valeur aberrante ?</a:t>
            </a:r>
          </a:p>
          <a:p>
            <a:pPr marL="285750" indent="-285750">
              <a:buFontTx/>
              <a:buChar char="-"/>
            </a:pPr>
            <a:r>
              <a:rPr lang="fr-FR" dirty="0"/>
              <a:t>Peut-on retrouver l’histoire américaine à travers une étude des discours ? Par thème  ?</a:t>
            </a:r>
          </a:p>
          <a:p>
            <a:pPr marL="285750" indent="-285750">
              <a:buFontTx/>
              <a:buChar char="-"/>
            </a:pPr>
            <a:endParaRPr lang="fr-FR" dirty="0"/>
          </a:p>
        </p:txBody>
      </p:sp>
      <p:sp>
        <p:nvSpPr>
          <p:cNvPr id="3" name="Espace réservé du numéro de diapositive 2">
            <a:extLst>
              <a:ext uri="{FF2B5EF4-FFF2-40B4-BE49-F238E27FC236}">
                <a16:creationId xmlns:a16="http://schemas.microsoft.com/office/drawing/2014/main" id="{32F2B4CD-90E2-4C06-9AF5-413230D82788}"/>
              </a:ext>
            </a:extLst>
          </p:cNvPr>
          <p:cNvSpPr>
            <a:spLocks noGrp="1"/>
          </p:cNvSpPr>
          <p:nvPr>
            <p:ph type="sldNum" sz="quarter" idx="12"/>
          </p:nvPr>
        </p:nvSpPr>
        <p:spPr/>
        <p:txBody>
          <a:bodyPr/>
          <a:lstStyle/>
          <a:p>
            <a:fld id="{8452B741-BA8A-465F-B1E8-35B6000A97B0}" type="slidenum">
              <a:rPr lang="fr-FR" smtClean="0"/>
              <a:t>4</a:t>
            </a:fld>
            <a:endParaRPr lang="fr-FR"/>
          </a:p>
        </p:txBody>
      </p:sp>
      <p:pic>
        <p:nvPicPr>
          <p:cNvPr id="6" name="Image 5">
            <a:extLst>
              <a:ext uri="{FF2B5EF4-FFF2-40B4-BE49-F238E27FC236}">
                <a16:creationId xmlns:a16="http://schemas.microsoft.com/office/drawing/2014/main" id="{33A35178-95A8-40BC-A5F1-3C7666DAE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226" y="4999183"/>
            <a:ext cx="1004116" cy="500934"/>
          </a:xfrm>
          <a:prstGeom prst="rect">
            <a:avLst/>
          </a:prstGeom>
        </p:spPr>
      </p:pic>
      <p:pic>
        <p:nvPicPr>
          <p:cNvPr id="8" name="Image 7">
            <a:extLst>
              <a:ext uri="{FF2B5EF4-FFF2-40B4-BE49-F238E27FC236}">
                <a16:creationId xmlns:a16="http://schemas.microsoft.com/office/drawing/2014/main" id="{7920C280-512B-4A3A-AD5F-E52B88E5A9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9677" y="5748105"/>
            <a:ext cx="608245" cy="608245"/>
          </a:xfrm>
          <a:prstGeom prst="rect">
            <a:avLst/>
          </a:prstGeom>
        </p:spPr>
      </p:pic>
      <p:sp>
        <p:nvSpPr>
          <p:cNvPr id="12" name="ZoneTexte 11">
            <a:extLst>
              <a:ext uri="{FF2B5EF4-FFF2-40B4-BE49-F238E27FC236}">
                <a16:creationId xmlns:a16="http://schemas.microsoft.com/office/drawing/2014/main" id="{A06DC519-C4A6-4FE8-B606-2DF2AF707EF5}"/>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61553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èche : pentagone 1">
            <a:extLst>
              <a:ext uri="{FF2B5EF4-FFF2-40B4-BE49-F238E27FC236}">
                <a16:creationId xmlns:a16="http://schemas.microsoft.com/office/drawing/2014/main" id="{5344B5FF-1F80-4C7D-B49C-81C8533C1A79}"/>
              </a:ext>
            </a:extLst>
          </p:cNvPr>
          <p:cNvSpPr/>
          <p:nvPr/>
        </p:nvSpPr>
        <p:spPr>
          <a:xfrm rot="10800000" flipV="1">
            <a:off x="7019778" y="2697480"/>
            <a:ext cx="5172222" cy="731520"/>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2"/>
                </a:solidFill>
              </a:rPr>
              <a:t>	PRE-PROCESSING</a:t>
            </a:r>
          </a:p>
        </p:txBody>
      </p:sp>
      <p:sp>
        <p:nvSpPr>
          <p:cNvPr id="17" name="AutoShape 3" descr="data:image/png;base64,iVBORw0KGgoAAAANSUhEUgAAAtMAAAF7CAYAAAAQUwcvAAAABHNCSVQICAgIfAhkiAAAAAlwSFlzAAALEgAACxIB0t1+/AAAIABJREFUeJzsnXWYVFUbwH8zs91ddHd3SZeEAoqEAktKl4jxKQpYIKUIEtKNIinSIdINSzdsd9fE98ewEzu9OxvI/T0PD3PvOee95969c+e973lDpFAoEBAQEBAQEBAQEBCwHHFRT0BAQEBAQEBAQEDgVUVQpgUEBAQEBAQEBATyiKBMCwgICAgICAgICOQRQZkWEBAQEBAQEBAQyCOCMi0gICAgICAgICCQRwRlWkBAQEBAQEBAQCCPCMq0gICAgICAgICAQB4RlGkBAQEBAQEBAQGBPCIo0wICAgICAgICAgJ5xKaoJ/ASoQyjgICAgICAgIBAYSCypjDBMi0gICAgICAgICCQR4qdMp2SstTsvmGhQSb7yOXR+ZmOUbrU+DxPbYaIj00x2h4ZGm+xTAGB141qXyxQ/eu8YHVRT0fgNSUxPUPrXsySyop6Sq8EsSlpFvUPjU8qoJlA2V9/VP3LLy+SE60wIzVll+Z/Tnkh8mlMkRw3h9jM1CI9viGKlTIdHzeKpMRZREW2AkAmCycyop5KIQ4PK0tiwickxE9UjYmKbI5Uev/l5zZERjQkPn4CANFRnYmO7qmSFxvTl9iY/qqxaakbiIyoByiV7rjYD4iO6gJASlI68/+3gwFtvlfOLTaFwZ1+ZHzfJfrn/rL9fkioal9wl3k8e6RW5g/vusLYPosBGNN7Me+3m8OR3VcAGPfuL0wZsIzh3RcA8MXodVrHGtN7MYd2XrbgagoICAgIFBU7LodobR++/aCIZvLq8O7PGxmwZAvd560BoO7nP9Hxh99U7aHxSQaV5z4/bSA0PomwAlSu88KD+FjabFrJ73eU90NMehotN6ygx+/rAai8fAGfnzzE1KP7ATgT+oxm65ex494tACotW0D7zavYdf82AF23raXNppVWmduPo1bw06S1zB25HICxLb7UUpb/WnWcAZUmcmzbGQBGN/uCgxv/MSgvKTuDdgcWMvL0RgCCT62j9f75KgV425NLtN4/n73PbwAQnpZIeFoi3Q//AkDvY8sITUtQyfv88i7e2D8PgMnnt9Pn2HL6n1DeDxsenqfan1+r+kekJ9F6/3yG/7sBgNq7ZtPt8C+qYxU0xcVnGgBPr2Wkh+7Bz1/5x4qOaktA4B0iwqsTEHgLhSKL1NR1AHh4LgLAz/804WFVCAy6C2Th6NgDN/cZAPj6HUAme45EUgoAd4/v0HTPtrVrgI/vLgCiIluDyA7Ry/eLoW/O54dVw5gyuzcAI3ssxM7BlriYZL1zz2mfNXET6w5PA2D131Pp3WQmO859CUDlmiX45Y9xyvl7O+PobMfcT3+nfc96LN4+lsjQePxLeALw4FYYYonapeezef2QyeT5uLoCrxsfdZjFw+tPSUtK19p/IGNjEc1IQOD1oU/9Gsz5+6Rqu3ONSkU4m1eD7eMHEhqfRAlPNwCyZTIOTR9m1tiVw/owbfNfys/D+xTYHC3l7R0buTlsAvfilEpqh82rcLCxITpNqWBmyWRsDLkGwLx2XXGytaOkqxtTjvxF78rVyZbLONJ/KGWX/shblarxS6celPfwsopleuAnbzGkllJfmbZ8JL/8O1NLma7WpCLzD/2PwTU/om3fZny+bgwyqWE9pMvBnzndbZpq+8u63Sjn4k3TfXM42+1j6nqVYmProXQ8sIjupWrxxZU9iEUi5jZU/r12tB2lpUwPqtCUb+q/BcCCxu8CqNrfr9CYb67vV/XteWQp57tP51Gycv7Zchn7Ooyl2p9f071UrXxdJ3MoVsq0Lub5h4tEyn4+vn+TkbGfhPipeHjO09NTgaYyLRa7aLV5e2/E1raGckuuQKRxfIUCNh6dbnAOhtpz5gZg72Cr+tz1nUa06lzToDvI7GWDqVA1UGufpnIt8OryMO5/RCZvUm03L/PI6sc4tvU0N07dwd7JjsDy/laXLyAgYBw3Rweali9FSFgUHapVRCIuVgvBryQKhYL0bKneNk9nR9wcHbgXUXCunfkh5++vAM4O+tBgv3GH9vDPwBGF4sYhNnFPOrk46I6RGB4jz5VLQqHQ3na2sdPajspIRq6QU80jQK88Tf3JFDk9iyqbRbFTpl3dphEV2Ro//xP4+h0nMqIevn5H9PYVi92JimyOj+8eAKIiWyIS2ePuPlPVJzqqI2KxP37+J0hM+B8gx9tnm44sP/+TJCR8QnbWNfwDLrJq/1SW/bCPK2cesvHYdFbsncTAtj8gFotYf+Rjpg1RLrN8NGgFU7/to2rvM6QlvQe3wMXNkeAu81iwSf+X5tcf9rF+8WFc3R1V+8b2WYyXryvL90xi49Kj3L8ZyvojHwMwe8om3ny3MaXK+ebpugq8XswbuVywQAsIFDGrg98p6im8cvT5aQO+rs7smTJYp+39pVv5sH0TKvl7I1coeOenjWTLZCwd8jYlvdyZ278rN55HFMGsDbOj1wDabvqNIbXrU8HDiyP9h9Jk3a+IRSLOfDBKp//oeo3psGU1Hva6iizAmIO7yZTKsBVLrDpPhVzBmBZfIs2S4ubtyryDn+n0mf3+Yt4c2pZSlQP1SIADHcfT9u8F+Di4sL3NCL65vp8HSdHsbKdfD/q+wdtkyZWxBHKFgj7HlpEtl7G02QBKOXuy6v5pzkQ94kTXKaoxvY4u43z36Qz6Zw0Ao05vZGmzAeztMJbW++dT3tWH1S0H5fNqWI4o95tDEVEsJvFqIEdBjtX8dbR05Jy/dR8khUlhWKa/ef9npq8eg43tq3ud8kq1LxaoPpf28uDA5OAinI2AgEBhcSTkIe1rVLCaPM3AwycffmQ1uQLFAqsu9Rc7y7SAcc48rYICGf6uA6jgNbuop1OoyOTJnH9eHwWyAlFA/0t4+LjSzVX5du5fxldraW7NrflFNS0BAQGBAsOairSAgCUIyvQrhoLXN73S04S5r/X5W8LYhUMYu3CIVWX+++Ap685c4czDZ3SuUYm573bVat919Rbf7DtOllRG6yrlWNSvu9my912/y+2IKI7deURofBIiEZTz8aK0lzsDm9alUdmSVj0Xa3Ho1gPWnbnMrbAoMqVSvJ2daV+tAlM7tcTZ3s60gEIkLCGJTeevcezOI5LSM4lPS8Pb2Zl6pQMZ2LQu9UuXQCK23FhTkPcFQEa2lHkH/+Hw7YdEJ6fg7exMCU833m9alzdrVbF4voZIzsjku79OcOLeI1Izs7G3taFuqUAGNK5D6yrlrHYca7D94g12X7vN3YgY0rOzcbS1pZSXO83Kl2Zg07oEuruaLaug7gsBgdcJwc3jFeP00/IAr6Vl+kpYe9KzHwMF4xpRWBSGm0d+0XSVuD1rMgoFVP9ygVafkW80ZnLHFgAkpWfQ5FvtHPGtKpVl+aBeRo9zPzKWj3/fzx0TQUMj3mjElI4tLZ67OW4eMrmcmjMWae27PWuy0TEv4hNZcfIC2y7qT7tkZyNh97hBlPH2MGvOBcn9yFj+DrnHkmNnjfbzdHLkr4lD8HDS76sJhXdf5DBj12H2XL9Dela23vY+9Wswu1cns2Tpm38OSekZtPlxpcHjdK1Vhfl93zRbtj5M3VPmkJaVzYAVW7gbYTzXb6C7K9/36ULjcoZfQq15X/xXEdw8/tMIbh6vK1Ep24t6CkVKjiItULg8jIrlrV/W6+xffvI8a05f4tqMCToKE8A/95+w43IIvevX0Ns2ct2fZs9hxckLrDp1kZtfT7Js8ibIlEqp+/XPqu2573ale+2qRscMWLGVK8/CjPbJksroslBZMOb852NwdbDP/2TzgCkFT5P4tHSafbeUxQN60r6a6eXygrgvcohNSaPlD8tMzuGPyyH8cTkkT9c4NTMLZ3s79t+8x5St+4z2bVmxjEWyrU1CWgbNvjO/oFl4YjIRifrTuELB3hfFnb67tnA+/IXetjJuHhztPwyJBVkkNNFUvqc1bsXY+k1U248T4+m4dTVSuf7UchU8vOhRsSqTGjY3+3hLr5znh3MnDbZ7OTpxqO8QvB2dzJaZQ2p2Fp+fPMTOl/mtjfFl87YMrd3AZD99LydN1v9KZKp2wboHI6dgo5FppOrKhWRItbO47HtnEDV8/Ewes7B4JZXp6NQ/CU1cRqYsHIVCirtDE8p7zcbexnRFRHN4Gj+HmLRdSGWJIBLhYlcbf5d++Dj3MFuGVJ7Ek/jZxKcdQapIRiJyxdupI+W8ZiAWOZoWoG9eCXPyNM44chIzzvEi8RdSMq+iQIGLfW1c7GpTxmMaIlHeb5GEjFNEJK0jQ/aCjOzHiJBgZxOAvU1JvBw74u/az+xAwmxZQVVdkvM04UdiUveQKQ1HLLLHxb42Jd1G4+H4Rp4khietIjx5nXLOIjGejm2o4PUtkpepGMWF8LW7fOQGn3b7Hmd3J1IT0/Ar5U3U81iGznqP96b1tEjW5G37EIlE3PhqAjYSMW8uWsPjGGU1ziypjKnblLldT00fhauDPYuPnWHFyQsAfP7nQb1KU6tKZfmud2c+3XEAgKblS9OiYml61a+Bt7PywX/k9kN+v3ST43eVlnuZXMG4TbtZPMCy+Rvi/ZXbuPRUXWRp7dB3jVryAHot2cCdcLUVPcjDjXl936RuqUDVHFedusj8Q6dUfRp/s4RbMyeTx9/nfKF5jW0kYia2b651jRPSMvh0xwHVNQYYt2m3WVbUgrgvQOnWkVuRntShBcNaNsRGIkYmV3ArPIoJm/eoFMbG3yzhjcrlWPbB22Zfm8vPwpi0ZS9pL63RFf28GdO2KZX9vBGLxdx4EcGqfy9yNyLGqOKfw7UZE3gUE0dCWjqPouN5HBPHhrNXzZ6PIZLSdRVpkQg+aFaf9lUr4OHkQJZUxrlHz1l35gpRyUrFpGfdagZlFuR9UVyJSkul8TrjLyRPkxKosGwem3r0pXmJ0vk63qVI5bNFKpdTcbnpOJWHCXE42dqa7AeQLs2m2spFJvvFpafRYO0SWpcqx9pu5uXe7rd7K2fDnpvVN4eZp48x8/QxJjZoxuRGLcwe12bzSh1FGqDi8vn82LYL71SpabD6ZLff13F3xCTsJcVDjS3Wbh45Lg0ONqWpX+I4mdJQLoW2MihEInalkvdcvJxML/vlyPZwbE11v9XIFVk8ivsfUSm/Gxzj49SNyr4/G2wHCE9ex+O4r4z2sZP40bCk8aU1gHPPayGT5610pjmuA5puE4awtwmiQYlTRvvk5mHsJ0Sm6KYf1IeH4xtU91ujs/9GxLukZd8psPNPzrzMg9hpJs+/pv8W3Bwam3XMhPQT3Ioy7FLgYFOaKr6/kJhxjifxahedgnDz6FdmLFueKqtK9fIbzp9RK0mJT2X7gr0Ez3zP5PjclqubX0/S8pvM3X7qk1GqH+Lc7cZ+gJ/FJVDay7grxNlHzwhe/Ydq+9M32zCoWT2z5m7IzaPP0o3cCotSbe8ZP4iKft5G53H64VOGrdkBgKOdLauH9KFOKf0ponLPw9XBnvOfjzEqv6Aw9xoPW7MD+cvfA0PXuKDvC81rDLBlZD+j13jX1Vt88scB1faZT0eb7aZib2ND5ktrV8jMSYgL4G3H3O+BuTIAfn3/bav4cFvzvijuyBUKyi/TrT1Ry9efRgEleJGSxLPEBO7EqY02Xo5OxKWrS5ub4+ahqfi52dtzPXi8XmWwpKs7NmIRTxMTVMpPaTd3Tg4YYfIYb+3YyLWocJ399f2DqOnrT1JmBn8/vq9jya3rF8i2t/phJzFuwLoaFc7bO3TTqno5ONK8RBkCXVx4nBDPtegIVeEZTU4MGE4ZN/33lea1WNutD4P3/UF9/yBq+Pjxx90Q0qTablbjGzTl50tn8XJ04q2KVbkVG805DUW/ipcPB/oOMXo+Rnj93DwypM/IlIZyM9K4EiCTJ3MnegzNy5hftjVLqlyuvR0VTGLGGaN9PZ06GG1XIDOpSANkyaIIT15DoOsQo/3yqkiaQ1TK72a5TWRKw4hM2Yq/i2kFDJRKqrmKNECAywADci6ZLSMv3Izsh0KhP/m/JiGRAynvPdus878dNdxoe4b0GTcj+xeKr3tynHqJ19FZqVy4eDpzaucFs5Tp3JgKQNJUmCzB1I85KK3Wmpx//DxfP+ixqWlainRJT3eTijTA3APqMrrf9e5sVMkD6FWvBn9eUZYQTs7IzONs84+517hzzcrsv3EXMP8aW/u+0LzGgMlr/Fbd6lrK9Lozl5nQ3rxl8hxFemKH5gWiSFuDbJl2wLWjna3VgiEL8r4obiy/dkFn35h6Tfi4ibZxbsW1i3xz5jiAliKdF5IyM9n94I7WvokNmjGmfhOVNTU1O4v1IVf58fwp2pU2z4UmtyJdy9efMfWa0LV8ZdW+LJmMf0OfEvyX+sX0alQ4M04d4bvWxo2Ndf0CaRpUSmWdfq9qLdqVKU/ncroVPKcd/5vtd25q7fvp4hnmteuq0zc34w/vxcHGhh29lDrA6HqNab5huVafdTeVKzv/DhyBo43Saq+pkN+Ni+F5ciKlXN1NHq+geSWUaUBlkbaT+FMncB+2Ei9V2+O4rwlPXvtyS87l0DbUL3HcLLlp2fd5ljBXpUi72jegvNdMnO2US2TZ8ngiktbxPHERvs5vGZV15qn2zVbNbxWejm1U23Fph7gTPerlnGfyOG62UcW/vNcsre1HcV+oPrvZN8LHOW/L3UkZ53kQ+7FalkMTqvutUrmfyBRpJKSf5G600pL2MPZTnsTNoknpm3rl5XD2WQ3kCs3S1SLKef0Pd4fmONkqo+7Tsu+TlnWX54mLSM9+aHAVIfe5g/b562s3lzNPK2llBanqtwIvx/aqbZkijZsR/UjNuokCGQ9jP8XNviGOtvofdgqFlKvhXTVkiqlf4jAONmVVfZ4n/sTzhIXI5Cnci7Gu368+ylRXuytUb6a+L+MjEwv82AAOtjZkGKhUlhdsJRKVYnH1ua5VxhCeztouVeGJybT7caVqu2YJf7Z/qP+FLjea7h3mlIb+tncnEtLTOXZHufJw6WkoDcqUMOtYRcF3vTuplCZLrrElmLovNK/xlpH9zJLZtmp51TVeevyc2co0mLciUZQMXaNekWlSrhRrhhZ+EZjCuC8Kmu/Pqv2KnW3t+LPXACp7+ej0G1GnIYNr1qPyCvN9yo0x4fBeAG4MHY+rna5Pv7OtHR/WbcyHdc1b/ay7erHW9uYefWmmxx3FTiKhbenyPPnwIy3lc/Pt63zbupNJk+yWnu+RkpWFi53xjERz23ShZ4WqfLBPvaL/x70Qs5TppMxMHo2aqtoOcnGjgocXDxPiVPsSMzM48/4olSINsLzz24w8sFO1vebGZb5o3tbk8QqaV0aZBnC1r0utgB06+8t5zcDdoblKUc2QPiNbHo+t2NMsuS8Sl+Lh+AZVfH5GItZOKWQr9qSUx0RKeUw0KuNWpLriTmmPKZR0H6fTx8upI83LPFK5mICcR3FfGFQMA1wHam1rKpOOdpV02s3lZmTOj5SI5mUe6rRLRE54O3XRmqtMkUZc2gG8nDrrlfk4bpaWIl3SfSylPabq9HOyrYSTbSV8nI2nx9J3bprnn9dzfxI/W0PpNXz+dQJ38yjuSyKSNwBwJayjQXeM88/rIlPkWDFEel+QSrlPwN+lL9fDe5MlK/gKXR/O/YCH155SoU4Zpi4fRWcH5fX6ePXoAj82KDMAhBsJgLKUCr5eqowfsSnmW4wC3FxUnx/HxPPmojWq7aszxmNvY94j8OS9J6rP/RrVNvv4wS0aqBS9305dLNbKtOa1sOQaW4Kx+0LzGoNpq3QOmtfYUoqzIr3/5j0uPlH79P82xDyfV2tTGPdFQbLu5hWt7ZvDJhhVJu0kEma2bM+Xp/RXXraUq8Hj9CrSlpKUmUlCZoZqu7ZvgF5FOjdn3h9Fsw3qGIQh+/4wy3/alCKdQ6tSZc3qp4/cK0KTGzVn3KG9WvsCXbR1sk7lKmptW+rfXVC8MiX03B2a6VWkc/By6oimC8ydqGEWSBdT3W+NjiJtCQkZar9ifYq0JtX916k+RyQXbsnn54nqoIXGpS6a7K/5EnEn2rAiFp68WvXZxa6mXkW6OBCWtAoAidjZ5PmX95qptW3ILUatSEPdQMNZAewkATQs+a+5U80Xtd+oRoU6ygwEji4OHMjYyIGMjbTvb156OU1MLdV7u+i225rwy7MUiThvj6qAl/l22/64UkuRDpk5yWxFGmDbxeuqz51rmrZK51DOR/1Cf+mp8QwgrxrWvi80r7ElaF7j/xI7X7oI5fBfzvXcY8Zq053yQLo0m5mnj6m2bcUSsxxlB9WsR7cK+c9hXsrV3WBZcEsZ/rd29qOdvc0zKOVWRk88t35WrBZ5CNbU51rVKEA7ANycv9WTxASLj10QvDKW6Qre35jsU8pjAs8TlMpicqb5UdTV/X7L87wAEjPUwYRBbqYDCDwctBWa1KwQnO1MR4vnl/Tsh6rrA2BjhuW+pNtYrTH6SM3STp1TO3B33iZYwKRnq63QFb3nmHX+YpE9coXS3/V54kIq+2hfi7h0beuFk53xtGpWjnmwmK1zd1uczcPRzniEubOZFgxDHAi5z6w9R4lNtb7VK8DNhX7Lt2ilCVs37F2LfWQ1l7c1gyEtISk9w3SnAiJLKuN/Ow+y59od053NxNr3RW4XAkvSt+UFSwqbFAXXXxT8ClZB3Be5uXj/BV9vOEhiagZerk6M6NqEbo2VbpT9v9/Io4g4srKl1Bur/Htf+UUdqDn9t30cvfaATvUrM6xzY8oHKlcS6o1dQOcGVfB0dWTHqRt82K0ZwZ0a6Rx73c2rWqnoJjRoZva8P6zbmH0P7+bpnHNY0N54bnJLyJ3Orzj5+Zdx9+Df0GcWjanoqbsqlDuFXxU9rji5ScvOsui4BcUrY5l2sDH95uNmb57fUW5cHXS/hJagGSzn7mD+lzWHxIxz+Tq++ccxnUEkN+akxkvKLJz55xfN83e2q2nWGFuJ+sucoccynZoVorPPNEX3tVv1xVaLxxTkQ3vp8XNM2rK3QBRpAHtbG67lUtLGbdpjsZzUzOLxwM4LS4+fo83cFVZXmKx9XxT2Nbb26om1Sc+yXsyBPgrqvsjNiIXbqVk2gBY1yuLkYMfJG2qXnE71K/Phm01xd3ZgwlstmfCW2tC05+wtTt58xLut6nDk6gP6/7BJS+7t55H8c+MxPZpW56dd+jNOPdLwvwUo72H+KkYlPcqepdT2Dci3DGtgk8eVPfOx/FngYqv7sp17nm5mWPWLRT46XiHLtDkKiLtDU8Qix1xBcKaRiPKWiSCHuDR1NLmnmbmJxSI75Arlj0ds2j6C3Ibmaw7mEJOqbTFW+27nV67xggfFBc3zvxza2uLx6VJdZTou7bDqs1hkniXOzaEhSRnnLT7+f4mDIfeZuv0vpDLtAgZBHm50qVmJKv6+lPB0w8nOFi9nJz5YuY3n8ZYHT87cc1T1WSQChUJpIR6wYiubRpif1UQmVz+yS3q6FyurkDFqfbVI7zWu6OdNiwqlKevjia+rM17OTjjZ2dL4myVFNFPtawzmZZv4LyNT6C/uYQ0K875wcbTnu2D9Ftoca/KOf2/qWJa/XH9AZaX++N027Dt/mx+2H2P6u8pgs2dRCar2trUr8tGKPfw4QrsWxMWIUK3tNqXNz4TiYIEbmCFMpaHLD4byLxcU/7x4yrmw5zxMiCM6LZUMqZTEzAwSszJIyrQ8W5GHg2lF2Zw+xYVXSJk2BxH2NoGkZxdueea0bM0gNvPeAO0kQWRInyjHZ+VvKclcUrNvFYjctGy1ZcPepvgGWOX3/PWlKsySqf1gzT13B5tSJFEwyvTA8uPY+GixKuCwOKJQwMQt6iATsUjE9a8mGPWLFuVDedUsRZ7jOnDlWRgLDv2rKnttiiAPV57GKn3zFvXrTvWg4lN5yxC9lmzQUpgmd2zByDfytnpXGGheY8BkGfj/OkHubjyLs74/aGHfF0M7NaLe2AU0rVqGPi1r0aGeeTEHzg7axolujasxa9NhlTJdwludDq1FjbJMWa7rXhiakqQtU481VEA/p0Of8cHe7cgKqBaJndj0i4ZE9Mo4T/zXlGkQiwr/TUahsHx5UiJWW8NzfHILGplcbbG3EXvg6Wi5dda03OIbDKQ5T1NpDs1FKlf74kpEzmaNEYkKrrT0xkfq1EkHMnSDW4uDkv2/nQe1tkNmmk4VmFPVzVJKe3moFGmAK1+Op95MZeGl5SfPs+rfi9z4ynimHoC2VSuw5l+lO9fxu4/ypExnSl9gb2O8wmJusmUx2Ep8uPCsLLWDTlk0XjPNXKOyJYu1Ig3a11gAmlUoXSDKdGHfF8GdGhHcqRHhcUks2nmK3WdD+Gm06UqVqRnav6tJaRkEeqn93GOS1MaNtMxsvNx0V5izcuXpFjDNoScPmXx0HylZhvWaAGcXXOzs8XF0wsfRievRETxLsmzlMD8GkuLIf06ZzpbFFvox7Wz8yZRaFqmvWR7bzsbf2lPSi53EhyyZsliFCBGVfKwT4GMr8VKdj6altrihef7WOnd7SQAZUmVqnmx5nIneSqSyeKsc2xj6FGmAvh/10Lu/MNl/857FY6yVs9rB1oa/JwXTZaEye4BUJqfDvN84PNV49p/RrRurFL1lJ88zpm1Ti48dk7KFhIwjlPf+GUfbioREdKOizzKVgnzxeSVsJX7UCVJmfAmJ6I5MnkTtIGWO3NjUHUSlbKRuCctjFGb0aGeyT17Ty1kLzWsMEJeajleuPOGvE8EtGrD1gjrDyfUXEdQuaV0f3MK4L2RyORKxmEAvNz7s1oyJv+7U6RMWp6uIOdrZEhqbSAlvd0JjExk2fxvLJ76ras/MliKVybGRiBm+YBv/66dbVM3Vzp7EzKIL/C0o7CU23B1h/XoFjxPjGZEra0hNH38+rNeI7hUMB9ePPrjbYmX6v8Z/TJmWm63QWBM7SYBKmVYgQ4Tp5YtsuVopnhs3AAAgAElEQVShspMUzpKxncRfpUxmy61349tJ/FXKtFRWfL9QmuevUEjNCq40hWY6RanMPCuSVJ5kulMBMWy2eYUwCpIsadFai8p4e2iVkg5NSCIjW4qDreH7wc1RveKV1/mLxS54OfXgWfzXVPFbT42AfWRK1RH6CkW2SpEGqBGwV6tdpkiltOcX5AVPMyoRnrxn/ZRZlqB5jQE2nbvKuHaWB3T/Vyjj7UFZH0+exCh/Kzafv2Z1Zbow7ov2nyyjbZ2KxKekc/b2U2YN0q1VIJcr+HbLUeKSU1V+z98M6co7s9fRq3ktdvx7A5lcTmk/tR99SR8P3v56Dc2qleH28yha1CirI9fLwVFLmc6QSq3iC13UZMoKJjh1Rq7c2iJgzzsfFHEOqleDV8YhxRxXiIT0f1Aosk32szY+zt1Un+PTjxnpqUZznt5OpqsFWQPtQinWC25R5vhWollZsLihef6RKVusItMzV+VEc0jO1C1t+zpR1sK8wJO27DXdyUKuzhivtZ3j+mGMGkHqFaT3lm3WKfVsCg/Hdng6diY1y/y0nZr4uXyAs13dPI3NndEkN5O27GXLhbzlebYmmtf4l2NnLb7G/zU0g2R3XrlFh3n5S+Oam8K4L47PGc2MgR1ZOKonZxeOp2P9yjp9rvwymc/6tdMKIGxbpwJnFozn43fbcHbheC78pO2OJRLB3plD+bx/e610eprU9w/S2v7nxVOz5y0vIF/h4szJ50+0th99+JFZinRkat7c8P5LvDLKdFjSCpN9nibM1dgqvHepQNchqs+P476yfLyZmTy0LN4Ky39kgtyGYydRWzYsdU0xRAm3D7W2DRU3KWqC3IarPj+K+8oq5+/vYn5GiBzkefCxt5QNs3eQHKf9gIsJjctTajxrMyqXj+bhW7oVI0GZdWPC5j0cCLlfIPMImTmJDtXV1bRqzjCeT/330eqy49dfRFD7q59Yf+aKkRFKX+9p2/dT7YsFJGac5GHMWKr5/wnICYnoyv3oIWRKDednDYmwTp7asZt2GWwryGtsKb+PHsCo1ur7o/ZXP/HGnOVG3XxyrnG9mT+TnFE48SeFhaeTo1aVxtCEJBrMWmz0PI/ffcSnOw4YbNfkVbkv9GGOrvtWpWpa21tum/9icPiJbnXcoqQorMPmHvNq1KtZZt6avDLrHc8S5uNkVw0vDUtgblKz1NkaKnh/WxjTeokIkcgWhSL7pYKmwNhteC1c029VZJZbCICDbRlVppLEjDN5mmftwD+5+EK5dHoptJXectqWkjsl3JWw9gZLbxctIsQiB+SKDEBulfO3t9G2fNyLmURln4UG+ydnXs7X8cxl99KDvP+/3lr7fEp48ddvRxk6y/IXAGvSo05VPv59v2p7/OY9SMRiKvl5UzXQl/CEZM491i4Ru2VkP/ott85qQg5ikYif+/eg84LVPItLQCaX0/bHlWwb1R9fV/3BpNdmTKDO1z+ptr/96zjf/nXcrOMFuA4nwFX9QlcjYL9We6PST3TG1C953WCbKb7q2Z6vdiuXbRUKZSaTqgG+VA30JS0rm4tPXhCXqg7K/aRra77ff8Li41ibSR1a8DA6TvWSFZ2catbKQVERm5JGyx+WmexnqAjNH6MHGg1o3TN+EI1m/0LKyzzcaVnZZqWq+663rjsFvLr3RV54o1RZGgaUUKXIO/LUvOe9Avji1GGT/QqTL5q31armOOXoX8xvZ72iMLnxcjQ/ZfDraMXPzStjmQa4EzWCTKn+N6Czz7QrCObFYpgfGpVUpzo7/bQCLxL1P+xeJC7RKvTRoMQ/Zh8j0FWdKipD+ixPWUDsJP442uZY4xScfVad8OQ1RsckZpzlYewnWhUEc1O/xHGt7dNPKyKVG/chzl090BKuh5uOBtdH41KalkTl+RtzDVIopCRmnOXc89oG+5Ryn6D6HJO622BxnNtRQ7kR8Y7Fc84LYhv9L2g2BvYXNte/msC7DWuptmVyOXciotl55ZaWIu3qYM/tWZOpUyqwwOZyYHKwqrR4RGIyb8xZbvDHwc5Gwu1Zk6kWaFmcg6X9rcF7jWprXWNAdY0PhtxXKUw513hw8/p01LDUFyU/9+/BhuF9LR5XFIVYFPksG2GOInLhf2MZ0KSOVUqKF/Z9IZXJtTJvGGvffPIqdSYtICxOHVfSY7ZuqfErv0xmz9eGUyfWmaR+cVnWWTtz01+PTAdAd9m2pti5Lgyt3UBre8e9W8SmF0yxK4A4M2V33b62wObwKvFKKdMAV8M6qrIn5PA4bpZWoRZHW+sUI7EEG7E7mpfzWcKPxKcf1eoTn36MZwnaidZzWzaN4e3URWv7ZoT+H5v0bP3L5jlU8f1F9VmuyOBx3EyeJczX8vmVK9KJTTvAraghhEQOIDJlm1GZuhUq5VwKfYPYtL/JlqlTMaVnPyI+/SghkR9wJ8p06XVNNNMepmRd12vllSnSjJ6/WGSPjdhNPUtFBpfD2pOUy485LfseLxJ/4fzzuoREDkAmN/xgLeH+oVbKspDI91U5xHOITN5EfPpxnfMoKGo0r8zTW9rlZ5/fDaN6M/NyvBY0thIJM9/qQGV/w+Vie9Wrwe7xgwplPnPf1Y5bMGWJ+330ABYP6GlW8ZahLRuwY0zRpCQ0dY1tJGKta9yiYpnCmJZZNChTgsUDetK0vOnqt0NbNmDXuA+MBpG+6nzRvR17xw/G1cF4ak03Rwf65lKWc1OY94WNRIyPm+G0oZrt/d/QjQnY87/85RvPXaJ6+vEDPEwwnqjgblyM0faiwtdJ+zr2+lN/1iZDhCZbN/g9Sybjdmy06Y6vASJF8TDP652EZoW+mv5buB011GSQlwgJzcqY9vPSlG1Nl4TTTytiTnBfkNsIynp+arH8q2FdScs2XeTF1DmlZt3iWnh3o31yUy/oEI62FYz2iUjeyKM48zMOWHLtZYo0boT3scr5Xw5trfNSll+Z5vztbSU+NChxkrPPqpstN690cXofhVyBo4sD6SkZiMQi/k7bkGd5wReCaejZkLEVx1pxlnnnlwe/cDH+Iqsb6VquBP47LLr/HXeTQ1hSP+/3blGSJZUx8Kv1PI9K4I26FZgzxnR6ypFztnH5rvJl+OJvU3TaGw6bb7CtINj+9xUWrD7K6a1TTfadsfkgp24/4cjMkQC89+NGFgztQZCX0ogRHq/MzR/o6crmk1fZeT5Eq73OpAXs/3IYQV5ubD55le93HOPaQmWA4VvfrgHgaXQ8VxdMJjY5jfcXbGZecHeql/LnUWQcE1fs4llMgmoMwPwL//LTJW3XyDH1mvBxk1Za+3Y/uMOEw/oDnp98+JHJc89dldCcMZair/Khr5Mz37fuRPsy2r/PZ8Oes/fhXTaEqIOejc2p2YZlhKeoaye42NlxY+gEHafVsJQkVl6/xKrrylSWzrZ2pGarY4EMHUNz7l3LV2Zpp5757mPqnIxgVTf0V+Y13s2hMU1K3+RJ/LeEJa3UaRchoUHJU9hJCidnsyGal3nAs4S5hCev12vNlIicqF/iOLYSw1YBY9QN2s+zhLlEJG/MV4o1Z7vqNC/ziAex04hJ3ffSj1g/no7t8HXpZVKRBghwHUiA6wBuRvTTsfbmxsupk0VzloicVOf/InGpRWNzU7+E0vL4IHYaUSl/GD2mm0NTqvqaPl7zMg+4FzORmNQ9unLELjQqeb5QiwrlR3EWEBCwDm9/8hvbZg3GxdH8Yk3LP1auOuYozbm5+NsUg20Fwbtd6rFg9VHTHYGBrevzdX/1s33rRwO13Da+3noIsUjEklG96P9GXfq/UVerXZP+b9Tl+x1qP+Fdnw1h+cFzjOzUBIBe363F3taGKav28PeM4by/YDOnvx+r5eYBMKVRC7bfuUl4qlpRXHLlHEuu6M/Z7uvkzO9v96f1Jl1do6h5/OFHfH3qKGtuqldmo9NSGbb/TyOjzOPUwJFUWDZPtZ2SlUU5E2XLy7h5cGLA8EIvb17ceGWU6RzKen5GWc/P8jS20dD5XFilfJO3pjVQUy5AaY9plPaYlidZux7d4q3y1Y32yY/83FT0nktF77kG23c9ukVzP935tP5jGSf6jDIwSkTNgILLGlGY528plX0WUdnHeFYIKDhrtICAQPFg6Lebufk4ArlcQZtxStc6TUvy7aeRTFq0ExGw5KN3KB/kbUCSZXz6614u3wvVkttt2goCvFz57dN+HDx/l4ysbHq2rAlAt2kr2Dd3BMu2nGJUP2W10ObvzeP01qmq/3Pz5aK9zJzYnUHT1rFu7iCavzePwb2aMLBHI9Yeu8g3A7vojMmhekl/pPK8pTz8+/JdRnRsotpuUqU0cwZ143GkslhbrdKG83Cf+WAUow7s4sBj4yvXTYJKsbWnMuaqQ5kKHDYzaLGwEAFftWzHh/Ua02z9rxZ57DcONF5BVSISETJsIp+fPMjO+7dNyvugRl1mtdItlvM68sop0/9l5AoF3186YVKZLkyK23wE8kdnh4EGqyOag1j0yoVZvNKkxvRFlnUWsU0ZXPzMD1Y2B4U8mdTYPrj4HjTdWcBiVn3WH1Bal3O7YzwKi2Xa4t0cmK80SHSbtoKk1Az+WTJeR44lNBu1iD++CSbIx00ld8X0vgzu2og5G5WW5eW7z5AtldGzZU3CYpIY3LURAD3bGw6yzs25a8p8zevmqv2qe7avjYuzvV5FOseFA2BC9xZG2zXdM3Jvd6lfRatt7mBljYfyAcoXkWVj+uiVkUNOMOKd2GjmnP+Hc2EvkCsU1PcPpLZfIB83aaW19r+yay+9cgyRF3eDmtO0rehbJw6gRknTK+wBzi48/vAjZAoFlyJCWXPjMufCXxCfkY6XgyPOtnY0CSpFl3KVaFdG6dYak5zKiOV/cOVJGI52ttQvF0SdMkEMbdNQJdfZ1paF7buxsH03Vly7yNY7N0jISCchMwN/ZxdalyrHlEYt8Mnli27OuRdmn8LmtVOmYxJTGThjPSlpmYzq1ZxBLx8kl+485/CFexw8fxdbGwlfD+9CkxraQRfTf9nDtQdhyGRy+ravy4i3dKtzpWVm03r0z3zYqwXDejTRaR97fBdHnj8g0NmNGt7+LG6t9Aea8s9e9j25S6ZMStk1PwDwZMh01biya37gyZDptPtzBclZmbQKKsv8Vkqf58dJcfx64xw7HobQNKAU6zu9pzXu9LujeXP3agKd3Rhdswk9NZTj8Sd2czbiGdHp6mjrnON2272G8NQk1Xw022zEEsJSk1Ry9/fMX5CIwKuBjciGO8l3WPZwGXLkVHCuwIRKE/T23fRsEyejT+Jt701t99q8V0o3w07whWA+r/Y5ZZ3LcjL6JLvCdiFGTKeATnQN0A4K/On+T9xIvIGLjQtjKo7BVmyr97h/hv7J4cjDZMmzqOtRV6+Pd85xK7pU5GjUUaPHNUb/2RvY/L/3ze5vKQ5unyHLvkJW6qoCkS9C/zUUKFg2H7rMuHfU/rpje7fky5X7jYwwj2ypTKVI58jdePAyb7Wqqdr3JFwdfHfnaSR1KuoGwXt7Gg4YBGhcuwwKBTwJjaVcSetY1AuTqt6+rOra23THVwCJSETjwJImrc7HQh7y6Za/SclQ+jZnZEs5cvMhGdlSLWVakxF1GjKijv42AW1eO2X627WHOLBQWWRk0MyNlAvyplWd8rg6OTC8Z1Omf6DMY91o6HyqlfVn3ZfKKPwmwxaweeYgypdQPjiSUnV9jJNSM+gwYYmWy4cm9bf8zJFew/mljfLtOC5DnYFkfqvuzG/VXaU066Pn3rUc7aXMgJEuVaZzC01Jos9fG9nUuR8/tOhKclamjoxPTv/N1f4T2fv4NuNO7FYp08GHf2ds7ab8/FKhzz1uX88hBufzMDFWS27f/ZvY1nWATr+iosHIBVxart86kUNKeibD5mxj64wPCmlW1iEhKY2p3+zgRXg8EomYkQNa8nbHOgB82PATfr34PUOqF0xg0t3kuzxNe8qI8iN4lvaMAxEHCL4QrBMEGHwhGHdbdyZUmsDj1MccjDzIwciD/NZQt4LbveR7fHP7G6q5VaNfqX48SX2CTa5S78EXgvGw9WBK5SkoULDi0QrkCt1gz2EXh+Fi48LQckNxlDiyN3yv3vnlHHfD0w042TgZPK4pBnaoz6PwWBzslEppkLebiRGWIbGri8SuboEo0yKxK86++6wuN6+cizvFnrDfSZYmEuBQguHlxuNr72/yb7I/YidnYk+SIk1GhIhKLlXpXzoYd1vdSptjLitffObVWY6jRH8e3fFXBiNTyCjpWJrPqhVMvYJ9Z27z+WB15dg3m1Xj+/X5z2vs5KCd8//NZtX4Zt0hpg1oS7OaZQGoXNqXnK/OjhPXWTxFac0N9FXfu3t+Vf5Garp4aH6eNUlpyMlRpM0JTBTQz825yt+p3BZqazN+zW4ANk/oT61SSncYqUxuMLVj7/nrmdW3k1lWcn10/mwFB761LGNXUcrNL6+dMj1/gjo/8bLpfXn38zW0qlOeyqV9tfqVL+HN7SeRqm25QqFSpAHcnLUDyRJS0uk86VfOG4mufrdiLbrtXsPO7h/g5+iCl4OjRXPf2U29pOZoo/zxHnxoG4feHoa3g/KHwdXOHhux9lL82o7KYJbu5aox5/JJ1f5zEc9Y3UGd9zjAydXsuTjZ2GrJHXdit0XnUhxwcbR/5RTpjMxsug3VzmE+d9khLlx7yjcf9WTekS8BCH8Uqdedo7ND/lK0xWbFqhTT6m7V6RLQheALwewM3cnbJZTfrYORSreBhXUXqvp1C+xG8IVgjkcfp41vGy2Z219s11J2m3lrr/jsClNWaVtQV/1jM6f2HIIvaK+GnIw+iVwhZ1Fdtc96dbfqjLw0kp8f/Mz4itpL6NtfbGdw2cGq+eQ+rjl0b5o/FyhZdghpsX2xcxoMIhGZyT/j5L0RiW1dRGLj38eksHKIRHbYOvUjK20zTp6LsXFQB36lx49DmnkKW8c3kWWH4OyjrnYny7qqsnjndh9JCiuHrUNnQEF25jEtuSlRrbT6J4WVxi1IWcExK3UVmck/Y+vYE4U8juz0PbgFPTHrOky5NoIMmdq48DztCTNCptLOrwv+DkGEJF3TGROREcbMWx/r7L+eeJnrNy7Tzq8L75TUXjWwEdkiVWSz9OE8plTWn3VI9rK67PhKn5g197wQ6O1Kclomrk7KoMSktAzSMg3nuzeXtAzt6qpJaRkEeCnvo8FdGxGfnM6wbk2QyRVExSdzNsT88toC/w1yFGlQpiU0xL3w/KUHLCiFtzgq0vAaKtOaONrbEp+sfIC/OXU50fEpBHdvQoUS3iSlaFuec7/x5+a9/61FLjceCvBpwzZMqtuCkUd38E/YE2p5B7Cnx2Cz56svp+3zlER+vaEdkRxcTXtZRmTg89qOfWm6bQnDazRCBMRlmp8A3tfRuUjKm2py6e4Lvl53kJiEVAK8XBnerQlvNlWXj42IS6b/rA0EeLoyuEsjujRW+9s1GKlUzEr6erDrG22l7IfNR4lPTufE1YfMGNJZa9zTyHjWHbjIvrO3qV+5JEsmFe5S4cyf/tK7//hZZSECZ3flS1XtVtX09ssvVV2r6uwLdAjkePRxlTK9P3w/gQ66RVYCHALYE7ZHR5nWJ1OTo1FHCXDQDSyq5FKJ+ynqYKLdYcoXutxKNsC1BF1lrKprVZ25FDZpMe/iGqiu3JqVugkb+1ZGRijJSPgER88F2Doqr7mD+9daii1AdvpurW1NDFm8c8t1BB25hshMXoSL30lEYnflWE/zqhb+8WIjGbJ0yjiVY3rVWar9MoWM8VcMPx8DHIJ4M/BtugdqF0LKGXc06m/kChl9S6llfFhhMosfzOFBiv70mkei1K4WrjbWXWXQ5OfJvek3Yx375ioVg35frsfOCjmyHe1tCYtJJMjHXSX312nK69Owaikm/7STBS8NSuMX7NAxIgn8N0kxUn5eH5lSqcG24HlbWT1V6bJXb8wCrixRWta7fr6S/d8MV+0HVG051BuzgP2zh7Pgz5Mcv/aQrwd1pktD9e/r91uPEp+SzvFrDykb4MXWz9Qvw8MXbOfS/RdG5fb7bgPpmdk6ch+FxzJy0R/EahQPyi0jv7x2yrRCATk6aVpmNl5uSutwdHwKnw7qQO82yiCMxb9rW2tyv/Hn5vdvgxn27Rb+On2LN5sbtlY52tiyvtN7jD+xmz2PTUfLmiLI2Y3RtZpabOUGaORfkqj0FL6/dBw3O3v+7PZqWWlHzttOl8ZV8HBx5NrDcE5ef6SlTI+Yu41ODavw5z83+HzlX1pK8TfDu5KQks7mI1d15F57GE5GZjZv1CnP5yv/wt5WQtt6ygpg/WduIFsmo3erWhy9/ICf/viHCX1MKz/WIjTSeFXJHOYe+p/e/X0/Mp3j1hiOEt37zNnGmehMdeL+FGkKPva6qR9dbFx4lqarlDnbGPfPTJOm4WevW0HQyUZ7mT5ZmqzTJ4cca6MlxzWH208jmfrrHhZP6MXpkCe836GB6UFa5HJVEZnnwyzN+hd7NxNZjcyUZbFcA9g6vUdqdBecfXYhkphf8fHf2OMADC+v7XsvEUnwsfcjJjPK4NjcinTOOLFIglwh01Gaq7nVwtPOm/isWL3yLsadBsBJkv97wxhBPu7EJ6UxfeleFAoFcUmpzByu9tU/evk+EbHK+3nL4Sv4e7nStr7yGfQsMp6r98NUbc6OdjSoUpIgH3dmjehK3y/W0qJ2eZXc0v5qdxdNS/SF28/o3dr8oEOB4oFcoeDozYcs+vtfnscmULt0IE0rlWZMx6Y6fSev28ut0ChC4xJV+3K7k+S4mQAsPnCa/Vfv8jxW2f+9RZt0ZLpL1c8VTQNfnQpq3/tvg7vy2Wr9MQDDFmzDViLhjVrl+XTVX1pK77VH4aRnZvNGrfIcu/aQo1cf0K6u8r6f1KsVz6MTjMrt1KAK8clpWnLvvogm+MetDGhXDxEiVv59jqXjrW8Ee+2U6YkLd/DTZOWFHPX9Vj4dpE7r0qhaKUDp+5zzIMtBLBLxJDyOsoFeAETFJ+PnqV6GdXWyZ9vswTQdvpCmNcvi5abrj3c24hlNA5TVvCbXbcn+p7rWkYru3oSmJFHCxTyryKbO/eiwcwUr2vWhgV8JAJ4lJ1Da1cOs8TW8/Fnd4R18HPX/eFg6n8LExdGeb4a/abD9x9E9qFLaj08GtKPleG0rWZfGSmuoPmX67rMolb91i3E/M2P1AdrWq8i8bSf4dGA7ejRXlq7/dGB7GoxcUKjKtCif6wHDZvfL1/hUmW5Z4GRpMi42LqptV1tXUqS6OdaTpcl6FVhT5+Rk40SaTHfVJEuu/YLrbOOMu8idObXnGJVn7nHNYdqyvcjlCsoFeDN64Q6LlWkn7/UkRzbG3nkEIEIhN16ZLQe5LAKRWPs7KRJpP3PEEvOrq1oi1xAObp+hcJ1MetxwpJn/IrGtYZZPdo57h7edrpV0QsVP+DLEcv//6m61uJl4ldB07cJMIkRMrvQ5X4ZMYcvzNfQrNUSr/WnaYwDGVdR1H8krhgqrnF420eCYdvWVlUoHdKyv01ba35PS/p70bFlDp61NvYqcWqo/IBjgjMYxzy6fZLBfYTH84hCTfVY2XFPg88hN7nkVxRz0sf/qXaZtVK5OlvR2p0318py9/4zLj0NZcvAM1+dM0lJwy/l5Uc5PqbMsP6JcwR7ZXjcxQg5yBXSuU0XVv1ejGvi6uWj1Wb1bKSc2KY1Zg7sQnZjC9UfhDOmoXhHv2qiqQaV33sgeVC2lfNluNkn7d/nO8yiVxVihgFZTf1Ep0zXLBlCzbIDFcofN34ajvS3jeiqzyOz49wZNq1m/0muxVqYLIhfvF0M60XnSrySnZTK6dwua1yoHwMwRXfli+X7uv4hhQKf6jH2nJb/8fko17txvk5m2eDfXH4Qhlcnp3bo2Y99pqSP/7MpJNBo6n95tamsp6gDnI18w5vgukrIy6Fy6Mlu76AbsHXh7GB3+XElcRhrXBhh+2OYQ6OzKobeHs/rWRQYd2oabnT39KtdhYh3d9EO5+fLsIcq6efLrTeWX42ToY9qULM9nDdvqzCc0NZFa3gH88WbBZS7IQSZ7jkRSymS/4K6NaDByAWKRiO9GdqNDA+1S2VVKK79YIhH4uLvoE6EXzSAyH3cXXkQrrcF/nLhOZraUr9YUXSqxXp3rMmeZ7vGtsURsDveS7+nsi8yIVLl4ALwV9BZrnqzR2+/9MpbfP619W7MnTLcQzu0k7ZWdnkE9WftkrcXy88PaT/rzzldr+WTlPjZ9brk/usSuESJE2Dq9jUjsi53LcLPG2TkNIDv9T2wd1am7FCaqw1pDrkIWjbJgrQi5VDf/rkjkiJO30lc/OcL8FwtbsX43Oh97PwIdShKe8cLg2OdpTzgZc5i4rFiiMyNJlaaQ/vLlS19wlc/LVY6T0Ye1lOkX6Uqr7VtBfSnrbLpAlYBAYTNt41+0r1mBBYN66Lh91py2gAaf/syV79UvUxO6NFd9zlGmNfflJnf/fs3r6AQg3n0QoWz/6yyf9mvHd1uO8jw6gSVmWntzFF7Q/V3W/O0ViSDVhEeAOXKrlfZTuYcAxKfk/zmpj2KtTFubnCwbOdk8NOnarBpdm2n7mQ55s7HW9txxumUtNeUa2s5hQp3mTKhj+EYGZZqbY711HewNZfgA8HZw4qP6b/BR/TdMjtMstHIh6oV2SrtGUH3DfC1l2tB8chdsMTY/yzHPYjikSyOGdFGmNvxsxV/sOR3CovFvmxhlGrFYf1BGgJcrq6a/h4eL5S411uKtjrVZseUU8YnaD4Sjm7StTIbySfcJHMkf4cvzfHxvO2+mX5/O4LKDeZ72nL8j/lbOK+gtVZ/Wvq1Z+2QtE69OZFT5UapsHgDt/dpbfMzeJXqzJ2wPU65NYUQ55b24+flmAh0CCc8IV/Vr49uGjU83EjN5vQ4AACAASURBVHwhmH6l+uFh50F8VjxHoo7wWdXP8LTTze6QX7zdnDg2f3S+ZMhl4SrFU2xTARffQ/Ayg0V2xn4UsjAU8iSyUlcjlgRi49BF6SMdXpGMhE9UAYiOnovNO570MTLpHZXc7LTtSOybIpaUUsmVZhwABWRnHtWSq1CkkRReAVvHPsgyT2nJTQorjY19a8Q25ZDLQlHI9btS6MPNxt1wm60b4XoKtCZlJ/LJDXXaQ1uxHeWcK1DeuRL3U+4YdOUAaOXTjn9ijpIqTcH55arK0ofKioKdA/Q/5wWsT26Lb2xWLNOvC5lB9DH7T2We8EWD9d+fU7q1Yv4+6+ai18eQTo2IT0ln5+mbfNqvHX+evkm2NG9FeHJj6Lc3P6yY9C5nbj+l4bhFuDrZs+mT/AXhG+K1UqYFtLkdF8X0f/cT6OxGTEYqG+5c0as4myIp6XtcXMYgFrsRH/chnl6/Eh3VHpHIFUfHHmRlXcDN/WskEn9ksggkkgAiwmsQEBhCWGgQQSXCkMuTEIvdSEn+GVDg4mp4qTIHmVyO5OWXb1SPZkxavNPiuVvC0inv0OfLtcwf21PlHxYanUgJX8OKQEGw97cxeRoX9SwGD5+8u+uIEPFVja8ITQ/l14e/IkdOOedyLKikm9JpVaNVbH2+lUX3F+Fj70NTr6b0L90/z8de3Wg1C+8vZP69+bjYuDC24lgUKPj2tnbqshUNV3A8+ji7QneRIk3B1daVdn7tCkSRBmWQ6+wNh6lYwpt29SpRu7xu4KUxksIragf3KbJIjmqOq/95AGwdlH60ds7DdMa6BT5QfXZw/1qn3VCRF7FNOcQ25cySm/u10VggojlBioZIluovJw2QKtV1LQJUivT3tX7BzVb7O7jo/rdGlen+pYfyT8xRljz8kWlVvgIgPisWe7GDwTECBY+33auXs7qwOHBNuSpY0Cn0TNGocikmLt2lCnL1c3fBxdF4goai5uOV+zjw7Qi89bjfWgtBmX6NWdexL1NO7SM+Iw1PByc+adiGcm5eFstxcuqN+KWfZWbmSSIj6gMS7B3qk56xDw+POchkL5BI/EmIn4RCkYFcHq8lI2e8g+OboDAcSaxJh6nLaFevIva2Nuw8dZOZQzubNe5ZVAJX74eSkp5JcloGe06HUL9ySUr4GFeK/T1dUCgUDP1hK2+1qEFiagbHrz40mc+6sMnJMZ0713Tk02iCv+6bZ7mrGikzP1RxraKVps4Q75V6T2+hFk305X82xKRKuj6e+sa38W1jMkuHJcc1RoCXK4sn9OL7zUcZNf93ziy2rIKdxKai9g6RHcgNK5b/VbLkhrMNJEmNB93mVqQBvT72+nic+oCYzCi87JQBs/U8G5sYISBQNCRbmJGjIDlz+yk9X6YFrV+pBE726qDEZ1EJXHkYCsDmYy8DZCuVpIR3/oxOR64+ICU9UyXX39NV5U9tisEdG9Dhk2UAlA3wYvvnHxhNC5gXRAqFJZXdC4xiMQmBvKHp46y0TC9FKr2PTPqCrOwruLpOJSamDz4+f5CVdRk7u/oqi3TO/zmkJC8GkS0uLqMMHU7ADHp4DGFPwpqinsZ/nne+Wsd3w9+kUknd7CXmkBRWGlunfoglgSjkMWSlrsfF7zhim/JWnmnxJaeQypL6G3Tazsb+w7qny/S2j7n8Pu62nnxXSzcFX45MQ3IBlj9ayNWEi5RxKkc550ocjz7IL/XXWyUwVSDvFIfgv6KYQ47F2VA58Z5z1/IoKk4r+0Ze5Js7vua0BWaXNi/ONJnwE1s//4CyL7PaZEll9PhyFQe+HWHVL7r1HVSsTHDPRflqFyh4NIMFPb1+BUTY2FTG3qEdrq5K/zcfnz8AsLNTRqfnKNCaijSAi+s4QZG2Aq16G47YFrAev381KM+KNChdIxw95mDvOhkH929wC3pWLBTp0DTzUjCaQ6eDxn25W/sqKwHOuTtDa78ChUqRNkRidrzOvjVPlpo1r+HllK5kT9Meczxa6dMvKNICxZWp3ZVZoxLT9AQQFBDJ6cXHGp5XbG0kWpbzQ5fuUalE3p/Zhij2bh6rdxvPaGGqXUDgdeTjVfkLihMwj7GLdjDtvTYcunSfS/de8OvkPkU9JatgSqkMTUughJN56TcPdhqntd3+75840kUdE/FeqcGciT3Bk9SHWhZlgJ5B72IvdmD7i/U6cqu4Vudu8i3GXH4fG5ENchTIc6oXVpzOzw9+MDovsUjbljSwtK7/uIBAcaF1tfI42dvSYsZSyvl5sXl8P1wclBU05XIFe6/cZsFfpzj2xUirHXPSur2cnZW3GJ3iwpzh3flm8xFOhTzG08WR99s3YPHYXqYHWkixUqY/6Dqf9fun8H7X+WzYr/T37FxvBgeuKINr1i05yqAx7Vi75CiDx7TTaV+58CDDJ3ViQKcf2XTwI+7dUlo9Z07dopInIPA6s3Xubt6bJmQrsBYyubIKlEikv0Lpq8jyu6dQAKOqKFN/7nl+Aw87R1r56/dPXBBylMk1lM/jcWe3sbhpX5be+YfRVZWWtKo7ZnKn95eq/vqs3gvrruJ07An2he8gOTuJQMcSjCw/EW87XxKzE/Qq0xMrfcaNxCtsfb6GZGkyHjautPbtREf/bmaf6wdlRrL+qTK7TQuftiZ6F19ORp/g39h/eJH2AgVyHCWO1HSvzdtBvQss+DZFmsL2F1u5mXidZGkK9mI7yjiVpZl3C1r46KaNLQ6EZ4Tx+4ttRGSEE50ZjYetB028mtG75DtFsiqhL5hQs1DK1+90pE+Tmqrt87PHMfq3P/nnzhOafrFEZ2y1EuYXSzLFV+904KvfDxst8lIQ9H97EZt3Ws9I2rx6GZpXt35e6dwUK2U6MyMbAJlUrre9VUdlkvoW7fSXSm7frQ4AsdHKgiv29jZG5QkIvG6s+mKroExbka+HdKbvzHU0rVaGmcHmBcAWdzoGVUOmUD8zf7hxCIlIxImu+n9Ee5Sqpfp8PvoJAJ1LWF7Ovrl3a5p7t9bZ727rYdDvuZZ7PWq519PbZmiMJvlRn6Zem0RitvLFQCySsLzBbwb7jrgYrJXzenrVz6jkUllv309ufERMZgygPPd5dRYalHsq5h+ORx/lSepjrf1Z8iz+jfmH0zGnGF9pErXd65h9Xjlo+g33KtGHboHq6qmRGRF8EfK5aiUAIF2Wzp3k29xJvs3+iH3MrvmdxccsSO4k3+bHu9qrFXFZceyP2MfF+At0CehKa9/i/0K1dFgvHkTG8u2fx7j+LBwbiQRfN2fealid4W0bWe047zSpxf3wGHZdukVaVjaBHm50qaP/nrUm1lSkC5NipUx7+ykzOmw+9JHe9nKV/Fn83T7Gfarf8uDkbK+1nZkppXL1IIPyBAQEBPKDv6cLJxa82suguTkUdgdbsYSKbsqKhO0CKjOjnnal0RepajcPRxu1P2JzP6W/99+htxhTVTfvfe7+Rc36pysA6GCBNTuH1r5t2B2mTMcp11OuXpPcxWMORR4wqEznKNI5x9BHtjyb0ZdNpzFVoOCn+wuQiCS8U/I9Ovr/n72zDo/q6OLwm2Tj7oEkkBAguDsEAhQt7u5eXEtbKB9e3KFAcdfiVtw1ENwJJESIu+/3x5KVrGajpbzPkyd7752ZO5G7e+bMOb/TVG0fRbyNFcklpgnTGHpffThMkJT+e0Fg+tNf+ZwQoPT6l6QQtvtt5YD/PlZW1izmPifI8PJ6L9zApUmay9IWd7Rl07BOHPd9QasKpbJ0r6wwtV1DprbL2gJjzvRDWFmbcuLIA/oMbEDnHrXQ09NFmC5k5ZLTXDr/jIT4JKrV9GDWAlm1pyZ1ZwNw7vpvcud3HhrF+lXnuXH1JZN+bUPDJvIVQPOTAqXm0bXxAvaen0xIUBTDu67l4OWfszXo88f+lC7vQkhQFA5OWZNlefkumJsP3rPryB3iEjSrwmNtacLIPt40b1BGm+mKqdtpkdy56wdkFwT+QZF0HblRrp2urg77Vg2ikIPinzclJY2WA1YTr+Bn6tqqKqP75ezKPF0o5OHTT8xYfoKwCMV6sdJ0bFGZcQMakxs75pr8XqV5+zGUaYuP4hegvsSzqbEBvTvUpHf77CX+KZqjJnjXKsmciW3oWWwkO9+topmRcmF6RcVccoKQ0BgWrD/H45cBxMZpnrjSoGYJurWuRikPxxyt5CgUwtaDt7L8DFcs7cLPw5tibqpec7jp5PWcXSCKUWw2ZQNn/pD/QMz8N61V2Z3FvyqOrV745zn+PvdI7X3NTA35eVgzvGoUz3GJp/8KsanRTPYVLYQ08WJnJioligmPJF40ZYoP6cI0higwQJW1l/YIL664HMtM0n9J6Yn89EC+8JijkSPFzUoiFAqJTo3iSdRjuTb17Lzo56ZZbLj0PEz0TFhReY3C8t92hnYkpiURlxorXjTYG9ozr/xCje6j6r6QPSUNIUIWvfyDlzEvZM7roEMV62qYCkx5F/sG/wRJhTxzgTkxqTE5NofcpOGijVycqFnV1LyiSd3ZnLj4MwYGAkYM+IvXLwPFxnF4WCw2tqIiSaePP+Toofus2TRQrr8iYzrD+BYIdBW20YIctTIKlGd67PS2DGq/kkKuNizdkv1kkOWzjpKSkkZhVxtmrVBf9SYwJIqhv+wiLFK90aeIiKh4Zq08yayVJwE4sGawUqM2O3h1Xky6kkVQerqQTiM2MGVYU9r8UEHmWpvBa1UatHuP3+fvs4/kqulpQ3q6kDaD18pV6lPHwVM+HDzlg4OdOaP7NqRh7dzfVspMbHwSzfrIy22pIi4hmXU7r7Ju51WVBnpus/OdRDlBkdGsysjWls0HbrJxz3Wt+1++/ZrLt1+Lj5t6leb3MVn3FELOPMOXbr3i0i1RgQR1z3Cdsm689g9l27l71CxVRKN73PKR3ZJ//ymUJX9d4METzYuexMYl8dviowDYWJlwbOO35R3PLT7Gv8dMYMHr2Ods/bAOQGFoiSZY6ltSyaoyDyN9AIhNjcFMYC7X7nzIeY3HlPZgV7SqJGdIA3KGdDXr6gzz+EmuHYjCGCb7SvKFroVepY5tPUqae2o8JxDpdo/2Ef2PORg60t65A9VtFDsOolOi+ZIUkqXxc4ufHgwlOV2ykLY1sOWPCosVto1JjWbcw9FyhrQmVJ65kipFnDE3MuDM09cM9KrGxKainIHS05byfJbIK3ztjR9brt9nY19J6e3jvi+YtP+UuE0G22768Ofl29T2EL2vnHr8iqczJZ/NG67cJSgqhg1X7orPDa5fXXxPG1NjWpb3xOdjIEVsLFnSVbv31KxiYmqIgYHItFyypg9tfpCE1mQY0gDNW1Vi8bzjGo87d3F3sZOtUOHcyQPIDgXKmK7dwJPaDbL2kKti3T7NPmAGTN7Oy3fBOXbfDDqN2ECfDjUZ2sMr22NduPGSRnU8aTN4rVJDWpo/1p1l8/6bHP5TJDM3duZ+jTzDScmpjJt1gKXTOmk912PnHzN/7Rmt+4PIy/nb4qPYWplydGPuKVN88A/DzUVSdevs1ef8b/mJXLtfXqHM+9xlYmuF57Vh7Kz93H3kl2PjZdCtdbUs9/ngH0bPsTlTiEUadc/wjL6ibfNZ/ZtrNf6yTRfYf/KB1vMDCI+Mp26nRZzeOlIjb/p/mfkvpskczy2/Aiv9rBeqyqCBfUOxMX0z7KbCMIrTQSLnipORE8GJwWKDOTk9GQNd2cpxDyLuyYydmR1+W2WON1TbrDJxzsbAhvVV/5LxjC94OU8rT2t8WjwVLCsyuoTqcAELfQss9LWvtJpTxKfFyxjSgFJDGsBcYMHKymsZ5ZO1z5t5py4zvXUj2lcWhR28CPpC+9U7xMb0hr4dGLvnOMu6tWLw1kNyRnOrCqWYtP+U3LhrL93izNj+WBiLnulFnWVDrQbXr86Sc9fEBrTMz2JkyKkx/cR98xIzM8k9jYz0Mf5aHfHDuy8M7v0n3fvUxcHRAhtb+YWnKqR3qwtirvf3/UHQaBtfW7Ydup0j4zx/GwSgkUGcQUiYZIV911dzo+fOow9aG0np6cJsG9LShEXG8c/1F+obaon072jv8fvMXJE9Q7pIYe0/mPOCgbO75cg4t3ze54ohDeBZLOtFAmysTHNhJiK2HbrNX/tu5MrY2TWkpZk873COjfWtYm1gi4GuAeYCC3oVHZQtQxqgqImb+HVAwie561+SvoiTFIuYuFHIuLD4ml/8B7n2n+IlY0iPDaKwkmuhkhLxAh2BRgoUujp66OroyZxLSU9R208RA91zTnYtt7kddlPm2NnYRW0fYz3jLN/n+usP1C/pLj4u4WAnE3pVr3hRzjx9zc8Hz9CzZiWNx+1YpRztVu9g07X7WZ5TTGIS7Vbv4EuMdjt02SFKalcwISGZ+HjRgmbZghOMmdSSAUMb0qpdVep45f2uc27y3ZgGdiztp3FbgZ4uhRwssTDTfMXXauAaYuOzJ35+9Jwvs1fJrl7tbcyUtJaw59g9Vm+/LHfe0U6152D87ANZmyAwd/VpvLooX/lLY2djRmFHS/QFemrb/r70ONfuvs3yfDTh6StRoszNB+9YseUi2U0hmDysSbb6r5zRhVkTWjOoW12aepXGs5gjRoYFJ2ELYNeRu0yYczBXxjY00G6zzMLMCF1dzdwV0s+wpn027buh8BluMmk9Lz6G8PLTF7rMlJdvU0a6UIhXZ9XPir5Aj0IOlhgbafb3930RIBMuo4yBew9TYt5Sma//CnPKLWdZpU38UWENdWy9sz2etAf2Tri84yTDKw1Q374BjRwai4/PBp2Wa38rXLJoyxzisez1IlKFqeLjX0vLFrlRxS+lZONLV7zJ+t/cztAeU4Hmi9YIFaFWQSFRWb5/VtnzaZfM8dRSmsXYVrPOmiKGf0Q0f129x4LTV1hw+gqLz16ldy1ZhRlzI0OOPHxGv7pVNB53YjMvTo7ph62ZMWWnL6PT2l3qO33l+axxnBzTj58PnqH0tKUER8dq3De7JCWlkvpVQW3CT9vE50OCo6lc1U18/OvEPXk2p7ygQIV55BfKYiLdXGwZP7AxVcurj4X83/ITnL36XOG1iKh42g5ex/md2ku+xMYncerSUwAu7RknY4S+fBfMmP/tJyZOvjLSyq2XxK9LuDmw+LeO2Ep58Vr0W0V0rHw/TUJJpLlx/x0nLj5Ren10v4Z0bVVV5RifAiPoOXYzaWnyUoZT/jjMhV1jtTa2lPHk1WcSk1KYOPeQ3LW2TSowpn8jpfdMFwrZdeQuG3ZfI/XrnCuXcVXYVlOqlFP/v6ZtkiKIYqazk4B495GfwsWZNLo6Oowf1Jj2zZR7YWLiEnn2Ooi1O67w+oMkvnLJb9qHF22Y15OBU2QTyXLqGQYUPsOWpkZMXn+CI7P6Ex6teX6AIkPayFCfncv642SvfKGblpZO7/FblO6m/bLwCD/1bkCPtsoNgivvPgDwemru6sWqouS8pbzKx/vnBplDCgCufLkkfl3KvDTFzUqww09kYPhEyu9KSCt5ZEbaaw3gaqL5e42bqTuNHX7gfMg/ADyPfqZx3wwGSXmlG3dcQssfypOUlMIvY1syYMxWomISGNLbi2YNyzJo3DZi45IQ6OmyY+1A5q84ze377yju7sDCGZ04c/EZR0495NCW3AvhS8uksGKkp5kDrEWhH7kXcVd9w690qV6e4g62dKiiWF1i9cVbDPaqzuD61WXipzXBSF9A20plaFupDF5/rJe7bqDCGWWkL+Cvfh0QCqHq7FU8mDZSaducxK2YPUv/OMGFc0/oP8SblRsGALDr8GhGDd7EuzchODpZsmrjANo2lSSpblx7gb07RIvJDFWPgcMa0a13nTyZd3b5bkx/ZeHUDkyadwjvWiWZPaFNlmNyfh/zI0O616PTiA0Krycmabetlpn9qwfLeXM9izlyeutItUbWlkV95M4d+2sEbQatJSomQe7ap88RuGoY6D9pnrwxCrBqZleNDUzXQtZc2Tue3xYf5eLNV3LXf+i5nM2L+lC8qL1G42nCk1efadxTtiR9+2aVmDj4B7V9dXV06NWuBr3a1QDg4+fcCxcqCEz547DKHYL6NYozb3I7jcYyNzWiZiU3alZyAyAyOp4LN19RqYz6rVhllPJwAsj2Mzzst92Ehst7chQ9wwdmSJ6pfxYNzdoNv6Knp8v4QY1p10S9FrCeni67lg/g4GkflmxUnNi2evtllcY0gIlB/u52FAgNqRzCxsCG8GTFz35mSTyBjmYfublRaKWmbW2xMa0Nxc1KiF+npKRx5NRDAH4Z2xIrSxNMjA2Ys/QkzRqWZePSPgSFROH01VHVuU1Vfh4tySvwqlWcpt7ZU73KLTKH16jjl5be1J63loP3n1DC0Y67H/x59yWc57PGEZuUzF/X7okN2bPjB9BkySbOjRcZmH5hkdz3E0n2bb/pg5mRAdXdXHCxtqT0tKXUK14UR0tzIuISCI+TX6yPaVyXhgs30LCUB6GxcazoLsqJqTV3LeWdHSlqa83BB0+Y1yHvNPCTk1KZ9GtrJv0qn5+TYVhnIK3IMWh4IwYNb6RwzMzKHVv3KU64zU++h3l8pXaVYgzr6cWciVn/EM6gkIOlSpmqrCpbKKKwo3bqIMoMUIGeLnWqFlN47UNAmEZjX7+n2MAyNzXSylM7c5ziJLl0oZC1O65keTxVZJZwMzLU18iQVkRBiJfuV2a8yq/soMqQ1hfoaWxIK8LKwoQOKjzZmpITz/DsCcqL2qh6hgNCtdu6njuxrUaGtDQdmysuVKKO2CSR91RPJ//e+pPTVGsy/9twM3VX3yiLZNWg0wRHQ6ccHzOD1s0qsGp+d6XXMz+PJsYGBTKJTFuOj+5LfEoKh32eYm1izKhGtQGYeew8k5tL9NZdrS3xj5C8Txy4/4RfD58FYO7JS/xy6CynHoscSaMb1+FZYAh/+zzj6edgdgzqInffvnWqYGSgz8EHTwiNlbw3FbO34VlgCHvu+uLtWYzm5b6t+OSCSIHyTLdwy/q236kPktivNrt2MqFOXRq4uVH3rw1cH6i5CLqODtnWCAY4vmkEzfuuUnjt4CkfBnWrq/XY6mJnS7o78Oq9YkmiRUp0bQE6tagsDiGR5vbDD3hVV1xCWJrJ8xUnPp3eqt22kq6uDvMmt2Pqgr/lrmWWFctJlk3vTPUKuV92NDcJfBesMoxDW2m8g6d9lF7T1dHh0p6CsWWfE89wec/CGBnqK/REZzzDYdFx2FqY8jksWnxt9Kq/OTijb5bu1aReKepV99Bqnr+P+VGp8szrDyGUcJOUFs4cFx2TlCRzTjrkY9+jJ/x68pzcmMb6+vhOlH+mE1JSmXH2Aod85d9DMoeSSN8z85wyt41JSqLKEvmSyU8nj8ZAT3Z3LmOs11PHUXbBChmDvapLYfb07irXThEl5i1lTssmdKlYTuF1RTSw9+ZBhChJ7G3sGzzMRO+Z7+PeidtYG0gW2sZ6xiSkiXYCX8W8FMvUBSdKFKXUVeLLrAKiCVmJd84qqzZeYNOu61iYS0IpBozZiq2NGdtXD2DP4bvce+iHnY0Z65f0zrV5KEOb31dWsDU14fCIXnLnF3RqIXdOOsxjQtN6TGiquPT6cO+aDPdW/X6mp6vDqTH95M7vGtxVvvF3cpUCZUzXayHlndEBOycr/t50GQsbU0pXdkOgr8fLRx8JDYxkzLwuuBaXzfq3MzUhMjGBZ1++UMEx64oAOYEqaarbDz9ky5hu80N5lddb/1CBxRsUb+OpSlbM2B7PjCZygb4vFFeVmjoie9tK9WsUZ+qIZsxbI68Mcvz8Y1o1Vv27yCrlPQv/6w1pgApeWS/jrAnKQgoAruybkCv3zE/mTW7LuFnySbgZz7ClqSjrf+LaY+z6TbRA0ddTn0ybmRljW2k9x6ZepXn9IYRdR+TjO09ceMLYAZItU2njscS8pZgbGvJgvGLp0C4Vy2FtbEyTkhIjP8OwnXTsNAtby8oAVlgk0mTPbISeeiEfqpUxjxLzlqqN2a6yZA1VXAqzukNr7ExNAOi4dTdlF6xgWO0aTPCWfy+ttHg1G7q0o46bJEb+S6wkEW5kvVqsunaLNddvM6KurKGy8fZ98c+fFcpaSJVTD78tNqalkw+bO0mMqsYOTTgeKNIIPxt8RmxM3w6XqE+Ut5StEZAZQ11DlddzmytHJ8kcH9wsH/t8cvdo8etfxsrKujnlQv0FVWij0qEJqSlp9Cs1hh1vFTvQAJrqd+NsiuJku8S4JIxM8/dvmdMUxBCMvKBAGdO/ru0nc9zSfTyHns7HONM/W2pKGm08J7H4wGiZ85vathe/XttK+VZtbuNRxI63H+UTST4GZi+mtk4V1R6sMsVzdhsvODRabZuJSlQdWjXKvrHbqlF5hcb00k0XctyYXjenR46Ol18sPKc6Y12b5ENF1TIzaFy31De1XZtBjYpuCs9nPMMZ4VwZhnTm15qgbaiGNN1aVVNoTD967q+gteZIG9IA5oaGWBoZcerFaxljesXVm+L2mY3QFqW031pedkWUiLS3t6yH7WDf7pSYt5R1N+8oNKaH1K4mY0gD2JtJPLJjvGrzITyCpVduyBnTf1y4QiXnQlrPGeBB5H26FxH9H9yX0oxuaC9Z2DR1asaJwGMIEfJQKglR2phWhzaFRTIn5P2XiE5R/1mmDQJ9PZWGtCqEQiF3Tz/Eq2P2d9O+k/8U6JhpoVAoZ0iD6B9YmC5kzvAtMuffR0TQ7/AhKq5dzZvw/EsGc3O1U3g+KyWWFVG6hGpjOaerLcbEqp+vojLNuS3lllPJnBlYmueO1+JbQVoRRpribvbMHKe9Z/XfSMYzXGXoUrmv2iOzVjVz7EDFyTZZwdZa8db95+DsSY8lpKTwx4UrDNp3GO81f1Fp8WqiEhNJSk2VabfvkUjBZ0qj+oqG0Zp9D5UrA6lieB31hsnStiIv6etQSU5IZtcsJAAAIABJREFUeLwo7GJ7D+3VZAAiksNlwjsykNZ5NtEzpY6d7NZ+QIK/TJhHbvAuLnfkRf8NZE4E1YaRtX5h17zDvJEKNUxPS6epvkS7f0qz2STGJZEYl8SkH2aKz+9fchy/5/4MKCPajUmITSQxLonkxGQSvqpp+V55RufCQwh4E8Sg8qLdvrunH9LWpj/+rz7T1qY/IPJ0Xz0okmHM+A4wr/dKgj6EcFLFLuJ3co8C5ZnOKlGZMu7HnDpJixIlmNbAm1EnT3CyV97HZgGY59K2jZmJ6nEN9BX/OU2NtYsXS0uXl6jThJLuDuobFSC+hfAORQR9+MKhFac4vfki9q62zDw0EWctdi/uKylz3bRe7oSU/Bs4PldUUe7Yjaf8ULUkN599yHKYh24uuvSTUlLVN1JCcloatVb8SXyy+kVrVILIELA2ztkFaVSivFynJmTlN7r93kNmNhfpPmfEexsJtPtItDO0E8vaBSZ+xt1UcVJ3Bh6mxbkuVYAlKDFQ/Fo6vjonCUhQHJL3HVmUGd4lqhSjx9T2Mud0MwkOPLv1Why28UIqYbvzeJHToeM4UUlv4691KgyMDMSvd8w+SK/fOuJc3Ine00WLut3z/6bjmJa4lCxM+1Hy8dfSGBob4OTmQMtBjVW2+07uUKA90wARofLbWRlGdBUv2dLjDd3d0dfVI10opFGxYvhH587WjjoM9LMeO5kTKCvu4OxkpdV4ivSepXn+Jkjh+cZ1cq4kfF6gTkbs38jH5wFM/GEWntWLcTRiM8sv/4/JzebwVouqhQFBkQrP92hbI7vT/NdS2NaCwrYWXHz4Fj09XVJS0zl49XF+T0tMSor2W/plF6zA2tiY11PHyXyZGcovys0NRYZDtJbGrzKsTXJ3t2hEnZrs9vEVH/9x8SrVXJy1Hk86YfBR5COiUiQ7A4WN5cf1spd48oMTg/GNeiQ1lrfCe2gqq6eMU4HHxa9181HNpaCTUR4+M1U0CC1ce3cerS370sV5CBt95aVqLWyUl9B+dvMVBkb6hPqHU7a26DPU77k/JaqIFmYlFahuxcdKJG3Hrx/KvkVHaWOVtSTo7+QMBdoz3bxbLXpUm46eQJeSFYqgo6PDK9+PpKak0bBdVSYvk82eHVdbIu49sY72iX7fGlYWJrky7oUbLxWeX7rpAks3XciVe+YG2pSvzuBzwjMKG8vqpZ4LWkETp9FKeuQNU1rMZfeH1eJjM2tTdr5dSbeiP7HHb7WKnprzLcZKZ5U900TvQf2bV6d/c80XZcp2kQoKRwfIKxNkyOpJ07FCWdbdvMPCS9dY3u7HHLt/76qVWHTpWo6Nl5lxDeqw5sZtfD8H4W4r0nTe2kO54pE6Gth7c9B/PwAvY15wM0xSyVA6+TAD6TLgN8Ou8yRKEtaizJge6D6YP9+tFR9v89tCn6L9NJrfNr/NhCVLwlp6FMmfXdu8pLhZCd7ESiqCPoi4TxVr1YXDAHb6bVPbJoPUTIvWUXV+42jEFnQ0rKx6af8NXDwL4V6uCL/vn8D/Oi9mzd35vL7/jsY9vfht91hmdFrM6ltz+KPfao6Eb6Zmy8psnr4Xt3KubPx5J836egNw48hdGnSuzcOL8qo62jDGR7nU4fLKu3PkHllBej75cX91FOh39DHzu9J9dFOWTNjFs/sfEAqFlKrsxviF3ShUVD4u+fDzZ8y+fImIxESsjIx4MExxtnpWeOP3hcNnHnL1zhvCVJRHLcgYGebOn/nZm0D1jb5xjgfMY0hxzctI5xXZLYueU5Q9MoOnbWfInQ+Ij8TZRLsdk6yS8Qz7+Yfj8+yT+g5Z4LlfMBPWHWPV6PbcePqBXj+o/7AGKFZEcV5FQWHV9Vv80riB+HjKcflEYIAJ3nVZd/MOJ5+/ooGHOx3KSxaW/pFRuFgpz+OYde4i05ooloAbWrs6iy5do+PW3azr2EacRNhpq+hDtE+17GuSl3F0YPLxMxS3swWQk9vLCiZ6ktj12NQYbn01ps0FFtSxVSx9poMOQoTcDr9FVIpk98dcoLgCZnWbmkSnRrP7oyiJ+MqXS/Qs0hs9HdXzThemceWLbNVSbzXSe98CPxUfxbiHEqfGmrcr2Vhti8o+6cJ0IlMU78QpShQU6OvJKHV4VHQj7HMEAFtn7GPCxmEy1zOPMU1KUrR680ocjxF9lhQpJdrNqNyoHEfCNwOIv886MkXcZ3+gpEhcna87rHNPTFX5M2pKy0JdCEn6TEjiZ2JTYwhP/pIj4wYnfgbA0ahwjoxXUCjQxjSAQ2Fr5u/WTGpl4fXr3P9qQDfdtkWr+6ULhUyed5ibD+STSP6t6Ormzpbet1TxLyU9gTWvu1LFuh1ChHyK96Wn23KS0mLZ+n441W07ExD/DFOBNQ0dRZXuPsX7Ep0Swqd40Xaxq4lIzupD7D1uhe7GTN+W058XM7G0YkMkN5l1eCK9S4xmwKxuNOxWh9jIeIZV+5k/TuXMG2120cRvo63BnfEM33n0QW2oUnaZ9Odx0tOFuDvZMnzZIY2NaWvL3NktyglG1avFymu32HxHojRR1aUwkxrWY+FFeW/xowkj+fXUOaYcPyNndCuTv+tWuQLb7j1k272HSts+nTyasgtWUGelbBnlRxNG5kgFx319ulJu4UrehoWzrF1L9R2ygH+CaNGmyCudQR27elwPvcqXJMW1ARTR2KEJez/tJl0o+r8een8gFSwrMbrEWIXtI5IjmOQr+3sdWiz3SngXJMwFFujp6MmomPz8eBLzyy9U2D5NmMbQ+wOzdU9jM0OMzAyJi0rA56J2SbQFhWZOsvHhqjzVmvIk6j4b3onCXwqidzk7fFOBU9bGRgTFxnLy9Stik5XLeSkjXSikx+hN35QhnZskJ387Ukt3wvbTzuV/eDkMoL7DQAITXgBgqGfGkOLbqWzdhlbOP/M6RmJMZBjPriYVxK8BolNCqGXXnXKWTbEzdMvTnyODElXcCQ+OYn6/1bSzH0hHp8HERMRSNBvlurPCu5gvtPhnhfg4LCmWpueW8TRS5JU44PeA5v+s4F2MyNvR4dI6Gp1dwtFPotjRzpf+ZMCNrbQ6L5KdGn5rJ10ur0cd0s9wbhvSAMUK2ZKWLmTOzn8o5655cmd+5VVowmiv2rQuWwp9PT2M9QU0KenB7t5dqeKs2JPU9cYqfm1en0E1q2JjYoyFkSHuNtaMb6A81G5W88Y0KemBo7kZRgKBwnhlAz099vfpRpeK5TDWF1DU2opdvbrkWCl0Q6lkw6Yl1Ren0gbpEtyZ8TDV7p4dnTvLHPtGPeTIZ/nCWYGJn/ntifziubpNwZRiSxWmKlQ0+RT/ibjUONK1kPZr4SQbehSa9IVDAQcITZL1st4Jv8X0p79mefzMmFqZ0rnQEIZUmsiPWlbS/ZZ5GVNw8kpymgLvmU5OTGHuyK34XBMVAKhUpwQ/r+yjUDLvRE9RHFjLEiVpWUJzjVOhEOp3XUx6egHZG/+XEJeQPam/gsTdsP3Ute8jPnY3k8S/foi7z8XgdUQlB5EqVL9IK20pkTxzNimbsxPNAieit+bbvbtf2cjtH6dS9sgMAFpfWI2Rrj5j7uzln6bj+NGlPKNLN6LmiXnc/nEqtgammAoMmPrgMG1cK7Lfe6iMZ/pZZKDaEtjbDt3mz11XVbbJaVaM0q6Euk4+BpyrK5YCsKRNC5a0kfWqVnN1Vtj3mLfo3JRG9bMkkbemo/paAJWcC1HJuRBzWjZR2U6TnykzGWpFOmhXcCcz1W1qcjf8tsy5jAIuivCyr882v80y5ypbVVF7n2ZOLQhNDuViiEQC7djnIxz7fERt3zVV1C9I84Ltflu5/OWiRm3/92ya0ms/ODalm6vyGgHtnDvg7dCIiY8knvuTgcc5KZWMmZl55Rcw9fFkjeaWmZ+3juRnLSv//he48iXvd2nzigJtTF8/7cvsYZvR1dPFs2IRhEIh9y6/oEPZnxm3sDtNO8uqCfT/+xDzfmiCk5k5bXfv5Eh39UUU0tOFeHVZrLadvr4ePzYsh0dRe2pWdFOpkPHroqNcuiVf/etbw9zUiOhY+Sz+8zvH5LrWdE5jbSDrGYtMFnlQ17zuiomeFf2LiWLTFj1XX9lRX1d5Fcy85PZJH85su8ydUw+xdrBg9KqBVG9WUX3HHKC8tezvs7Z9MRZV68S7GJF82IWgF3iY21PBRuQpH1W6IRWsXcTGN0BAfITYmPZ28mR6RcUJbunpQqYu/Jtrd9Xr6JYtWYjmDcqqfYYB6naSz8bPTPfZO9j9m3yy3r+ZkMRoPidEUslaVPyk0olpPPxxlvi6ouOTjSZQ2NiKNa/OM6JkY/b63aZr0ZpM8dnHH5W70OXqavZ5/UTdM7O53uw3/OJCKWqav3HjLTaIEs22dNc+8VCaBvbecsa0KnQUBDupKyOeQc8ivWlo30hjb+okz5/xNC+l8dy+Jaz0rVhReTWjfdSHiy6uuAxLfSsqWlXiUeRDte2/850MCrQxPXvYZnbcnoGto2wSS1hwFL1qzuD9888MnS7xDL0OC8PGWBSLGBofr9E91BnSsya0plHtf5fUW15ha22m0Jj+EhaLa2HrfJiR9vR0X8GyF22oaiOKmRZ8LddbxKQSL6Ov8D72Hv8ErZDrV9LCi9uhu7E0KEQpC+88nrVy9i48ytXDd+j7e2em7xlLQmwiE5vM4sPTT2LN09xkYx2Rlz8j+XBxNdHWtIe5PQCDS3gBsKG2aDepgrWLTHuAGnbu4tf/q9Ra6b3y8xnu+UMV3gWGYfQ19KCwreLksX8TjyI+UtxcO4WbESUbE5YUy54PImP65pc3AOzzEhky15v9xlF/H3zC/fi9gnZe/eyw8totjAQCdj54REBUNJdGDMTZMmf+ZqXMS6tNcMtMVttLU9jYWdz/WuhVrny5hH/CJ3TQwVjPmHKW5WlTuB02BrZajZ+duamjd9G+9C6adxJuJnqmbKy2Bf+ETxzyP0BgYiChSV+wMrCmlk1tOrh0klncjCouG4OeES9cz64JnV0HyI2fcd3e0InfyixVet1S35qZ5dbIXY9MDuN/z0aLY+GlEejoM6f8nxhpUBL9Xvg1dn1cp7TapZ6OgN/LrsBSP28+n2NSo/gU/56bYRfwjZSt1KosBlvTWOpjn/fwT7Di3RgrA1tmlF2pcMGaWxRoYxqQM6Slz53ec1PGmD7RqzdT/znHxffvuNBP/h8+M8fOK4/fWTu7OxVKaa87+l+gvGdh3n+SL5v++GXAv86YFugYMLbUUfFxfUSJKK2cp9LKWRR3OLi4vGRSG2f58t3Ssnj5JZG3ffYhjkdtER8bmxmx+uYcfrTomyfGdF6h6hk2MzHkzLZRuXr/VrXKqG/0L2Phs1P086iHu5m92rYDb/0FwE93trGyem9cTKxpeXEJG2qKqrUdbjCaJucX0Me9Lr2L1WXgrb8IiI9gcpmcTfjTlG33fIhJSsbdxprrowbjYGaWL/PIaerZeVHPziu/p1HgcTF2ZXSJrIcEZfAo8racMf0xXrIj9iVJce2FDOrayYcrXQs9x/5Pm5T2SRWmMMV3AD8V/42S5srDBv8JPsqxz6oN0TRhKtOfjOCX0otwNMp9++a3x8NyfExzgSUzno4iIlne9sggMjmMsT498jTJscAb06rILP9laWjE4mbNNe6//8R9hed1dXWyZUinpH47iXmqcLJX7NH5GBiRxzP5TmYsbRUbCWYFWEVCG1Q9w7Mnqo/J/Y48ZxtPkjmWDunIfPxXLXn1g9vNp4tf2xqaca7xZJXt85K7YzVXskhNSSMmPBZrBQ6d7/w3iUmVLwT3LlZ1SGdCmmSXvIiJfOGVA58kcfN6OgI6uvTD2bgIH+JeczhAIru66f0S5lf4S+l96tg1FhvTxUw9KWLqQWnziqADl0NO8SxaErZy0H8rI4r/onLeOUHm4kDSnvfsFA7KMKRdTdwpa1GFEuZliUuN4XDAdhkj+1bYRWrZ5o0MZIE3piO+xGBtL1s1KCxYVF2qVW/ZbPEJZ04zskZN/rx3l4buxWhWXHW29NuPilc2pzZnL4Eg+Ev+VF7Ma1o1Ks/63fJSWcf+ecywHt+9JPnJnw8WMKPzEgbO7oarZ2GEQiG/tV3I6ttzc+weEVHx+S7xpuoZNlOQpPyd72iKQF/vuyH9HQAMdY1ISldc5fN8iGhH09rATqG39E64ROO7tIVszsr2D6vF5cuXVtopY2C6mZbA26ElEcmhzHg6ioS0eB5E3KCKdR0UYaJnygTPOQoN9lLmFfgY/5Zlr34nTZiWZ6oaSyvtlDmWDu3IfE1TYlJF9t/8Cn9hrCf7+VPRqobMfXZ/XJ9nxnSBlsYbM68LPapPp3XxiUzouILxHZbTqvgEetWcwa9r+zHoF1nP0y3/T7hbW1PN2ZlZlzXLFFZEdj+E3/jljLh5QcfW2lTh+chozeLVv5N7dHQazM1j9xlUcRLNjHrS3LgX984+omexkTQz6in+0oTqFYsqPD9/XcHNzM7uMxz0H1kQf8vcPulDM+PetLMfDMCFPTe4d9aXYTVEHrnQzxE8vfmKzs4ib/XGX/Zw5aBsAmGwn8g4ambcW+Z675KimNpXD97nyc/ynfylhq1ilZq74VeJ/lrkpZatNwAvon1l2twOu5y5m5h7ESJnVGfXAUo9tdYGdpgKRA7FrR9WqpynIkNacs2DAe7ah7gUJDq49JEzpKVpUahTHs5GRIH2TDfvXhuvVpWZP3Irj26+QUcHqjcsw9SVfTAwkleLGFerDhXWrMJ3xEgOPsuZkprfUY2+QE9hWIvvi4DvMef5yJlE7Vb9ihg/sDHdR8vH9F27+5aNe68zqKtyPeF/K3ktsfednMetrCsACV+TpIuWccajQlGqNRVpwj+79Rq3Mi5Eh8cC0Hqoal1g6euD5/fg55bzSYxPYtml33Nj+jIISefq5/FEJr8iKS0KW6OyNHIuGDJ3ihFy8F0DXEwbUtPxf/k9mWxT08abq1/OAhCfFieuePlPsMgrbSawoJaNN6cCD3At9BylLCR1BwIS/AB59ZZ3cS/Fr+spiKWWpqljew4HaF7mXBme5uWzPUZBoIG98mJIANWs63Eq8EAezUZEgfZMA5iaGzFr61COvlrIkZcL+X3DQIWGNECnsmXxHSEK0djdqUteTlPMvhMP1Df6hlg6TfEKcPhv31Z1o/8yRQrbKL22ef/NPJxJ3nH26vP8nsJ3cpidc/6mV4mxHFxxCoA/J+3gwfknmFvL5xcI04UMr/krv7VbSOB7+QqFl/bdxO95AKEBEVzafyvX577vTU2C4m9ia1Se8jZD0dct2ImTkUlvSE1P4EPMyfyeSo7gaiJRFnoYIfl7ByX6A1DLtiFWX1VTHkfdE3urpckcnpFhnGtCYWPXLM1XGfq6BjkyTkEnw5OflxRoz3RWKLZsicyxvp4eL0eNyfN5bD+c+2+sBYnKZZU/5EnJqRgafDP/Yv9pDPQFJKekKrx219eP6hUUh4L8G4mN/3aKEf2XcSxqx5kESQLX9L2ynwc734qkLtv91FTcPgMdXR3W3p4jPpYeB+DpjVfs/bgagI6FhuHduVbOTl4BlezGUdKqGwCl6KOmdf5iZVgcga4xxSza5vdUcpygxAC5c64mbjLHn+LfUdZStgBPERMPmeMvSYHi1zlRqluakKRAPsW/52W0L0FJAcSmRBOXFkNyetYrQ39HMwq8paNpBcR3Y8fTcMsmLn6VxGu0ZbPcWLnNuWsvCI/878ULly7uxPM38pJAjXos4/qBifkwo+/kNPtXD6LtkHUKr42duZ8DawZTyOHfn6x17toLZixTXh3tO98BGLtmIIMqTUEoFLL04nT1HXKADEP634EOHYtdye9J5AoPI2/TwaUPaUKJc6GilWyJ9muh5yhrWYXQr1J5ujq61LFrJNMmLCnnc6u2fFiOT8R/y6FXUCjQxnRWKyBuaNOOvocP4hMYyMGu2q/0lm26wNgBjdQ3lOL4+cfMW1twE7Jyk43zeymtFle30yLKexZm3RzlJV81YdmmC+w/+YDB3erRr1Pue4G+I4udjRnOTlYEBMlvXwJ0GrGBQd3q0r9T7WzdZ/fRe3RvUy1bY8D3Zzg7vPxUGF1dC0o4v8jvqRRYareqQu1W6kt/Z4fLn0cSnxpCdLIoyXHvm+oy17sWvyvX507ITD7FngeEFDFrRnUHxRUS976pLu7/KGwFb6MOY6hniaVBceoVkn8vj0x+za2g6cSk+OFgXI3CpvUoYSkfSvkp9jw3gn4WH+vrmtGhmHIxgBeRO/gcd4XQhEcIkS1Y0trtBCYCB/F8K9uNx83iRy4GDCMm2Q8jgR31Ci3CyqCE0vFzEhsDO8KTQ4lKCQdkwzQy4qGLm5XhTewzsQzdnXDRgqK6tRcGurIOQGljfILnHLLLFN8BJKYlACIt5qo2dWju1EkmUS8hLZ6fffNXnvJbpUAb01mtgFjcxoat7TUvDduvUy22HJBfxe0/+QAzU0P6daqNQE91WPnOv++w88hdomISNL7vt8ieFQPpNlqxBubjl5+p22kRjep48vPwZpgaq47b+hQYwfHzj3n03J/HLz/nxnS/owX7Vg1iy4FbbNgjL4cIsHHPdTbuuY6luTHTR7ekVmV3he0yiIpJ4Pj5x2w7fJvYOEloRVaMaVXP8MHTPlzcPU7tM5yQmELH4ev/88/wdwoWJSy7il9fDRyPV6ElStumpidw8F19BLomlLbuC0IhzyO38i76b7p43EJHR0+uz6fYf7gR9Avm+q4UNW9OUPxtAuJklSdEiY9jCYy/SRGzJriZt8Qv9jQPvizkYehSOnvI5ky4mjWmtdsJYlL8uBQwQuXPd/RDCxJSQ/Gw7EgNh+k8Cf8Tv5jTeBVaiqNJNfR0jGTav48+hk/oEjyteuBoXJ2Psec487EHLYsewlw/Z2KKVVHT1lsmqe166D8A6En9buvZNeFN7DPx8f0I0e+nrr18gqGdoaM4OVGVCocmvIx5LDakmzt1VKpmkXnB8p2co0Ab06C6AuL9K7Kek6MvXjDv6hWC40TZ2e/Gjlc5dsfmVRR+EIMoserizVf8ObcHZibyMluJSSks3XSB4woqsM0a35qV2y4REhqj8v7fEq6FrTE0EJCUrDiuFuDCjZdcuvmKIs42eNUojruLLYYGAhISU4iNT8IvIJyHz/wVVlX8LxOfkExsfBLBoTEEhyqWbAsOjebuIz9MTQ1wtLVQKluYXfp1qqXUmM4gKiaBCXMO4lHEjjpVPSjqYoOhgYDExBTCIuJ47x/GjfvviIlTrNuaFVQ9w+npQvpO2KryGb7/5CO/Lz1OQmKKzDU9PV1srU3/U8/wdwoWhU29VB5L4xO6GIAfix7GSE+UMOxu0YajH1ryOHwdFWx/kutzJ2QWJgIHWhY9KD4Xmfxaps3T8A0Ext+ksGk9ajuJNOpLWffmQ8wJbgfPIE2YKGf0mggcxB5lVSSkhlLKug8VbUVVSms5zsIv5jQhCXcpbFpPrn1k8ms8LDtSyU4k71bWZgiH3nnzNuqA+Fxu4mLsJnOcUe3QRSo5MbNRHJ4sSl51Ni4iN56Vvo3YmM4ujyIlko5NndorbSddQOY7OUuBN6ZVERIgW2lv5Z1b3Bw8ROP+NlYmFHW2wS8gXOH1D/5hNOujWtcxMwO71KFRHU/iE5L/c1vGF3aN5dFzf0ZM26O0TbpQyAf/MD74h+XhzAo2fgHh9BijvJysJjx/E8TYWfs1br9ganvqVvVQ31ABl/eOp0FX5V6yDN5+DFVaVCWnyI1nGODK3vH/6bAPnYIv9PQdKd5FH8HTqpfYkAYwFthT0qo7zyO2KDSmS1v3pYy1bGnszCETT8M3AuBVaKnMeTfzH7kdPINrgRNpUHiV1vPOMKQzEOga8ybqkFLjuJq9dAiJKaDDu+ijeWJMl7OsiomeGfFpImddRrGVxg6txW1sDSWLiPi0OHHFP4GOvAJZI8dWPI32ASApPQFDXWOt5/Yw8o74tZ6CXYgMXkTnTbGW/yIF/h0z4ou8Z0hZBcSPUVEUW7ZE/KUJu5YPwMhQsdReVpkw+AcGdBHJ37Rq/G3oOWaViqVd+GdH3quofCfvEOjpcv3AROxsCoY8167lA1g1s6v6hhowYfAP4qTZb+0Z9g/tw8tPhWW+gsLHKmyrp2vFu8/VZdq+9pevKBsVt0tuzIyv6PjD4nYZ5+ITr4pffwzpAKSLj98ElJYZ+01AGbXjfkeCogRFTyvluSplrPtrPPbeN9XlvgCCE+5lfaJSpKTHyhynpidgIrBX0lpH7oy+rqncGLlJTdsGAAQnisIP7QwdxVX3MuMrZeAqorhZGfHrxS+nZWteQqFQbZvolEgO+m/J1n2+o5wC7ZnOqIAoEOhR8msC4ivfj6SlpvPr2n7UayFbmlNbKbzzO8cwYc5BbvloX83q+F8j8r20ckHB2Eif6wcmsuPvO6zdkTMZ3W4utqyb0x1zUyP1jb+TJxxZPwyAn//4m6t33+TImCZq4umVUbmMK3+vH0Y7JYojmvAtP8NB4ROIS/gHj8KPEOiJjJXUtGDefq6MQM8RO8upMu2TUz9gbzUdG3PR31goTOGVf1E+BDXEzek8GX4YS9Me6OnaYGrUEB0dUShNeno0AaH9CQz7CQsT2S3nsJiVeLp+JjhiKpGxW3n5yQVP18/EJpwmIFTWS2pp2g07yynicQE+hXQkMOwn4hIvUshmRY7+jv7tKNKeVq1HLW+cKqOyneqQSW3Q1zXj7/dN8LTqRRnr/jyPFBUlaej8p5L2uRO6lhVq2XpzMeQEN8LOA9BIyiudgYW+FdEpkfhGiRYabqbKEyRr2XpzK+wSwYkBXP5ySm0xkuDEzzgaFZY7X96qGrfDLqnsO+3JcJXX8xohQrlCNv9mCrQxndUKiA02/cWS5i2wNDLi2kc/+lWqrPG9Fv8qSlytOWObAAAgAElEQVS85fOeXxcdJTEpRU0P6NqqKqP7Ka/77mBrTkjYfzfmsle7GvRqJ1q1bzt0m7/2Xic1TTYBwiAmjVRjXdIFsg9VIQdLynsWZlDXujg7WeXJfBvs28iB1t2xN1b8pr3tmQ8HXz/lSNteWo3vHxNF3b3r8Rs0KTvTzDVCgqIY3mc97h4OLFrbV+N+86eIkoB9nn5i4fpzfPwcjgaOEgB0dXXo3LIKfTvWwtJc+21OAHsbM64fmJilZ9jJ3oI/prSnuJtib9i38AyHRi0kKm43NubDxIY0gEDPEWvzwYRFr5QzpgGxIQ2go6OPneVEQqMWERzxC47W88XXzIyby/TT1bXA1eEgLz/Jf+g7WYtie+0tRca0sjEA7K3kJecyxo2JP/bdmM5EWKIvTiayajqhiTmzrV/SKmd1kAE6FLvI3jc1eB6xhRcR27AxKkt79/MY6Fnk+L1yCicjFwAuhYiK0WSWuwOoa/cDpwIP8DTqgfhYGd2LDOVBxE2S05M45L+NQ/7bcDRypop1bfR0BAQnfiY4MYCP8W8B6O8+VqEx3c11kNiYHuPTnVElpuFi7E466VwP/Yfjn/eI559RaEYZb2Kf8S72JREpYUQkhxKRHCYXaz3tyXCM9Uyw0rfF2sAWawM7mjupF3+wMrAlMlkU4jnWpwftnXvjbuZJujCN8OQvfIp/Tztn7T5f85sCbUyDpAKiJqSkp1O1sOgfbcTxo1kypjOoVdmd01tHsvf4fd76feHR8wDCImIRCPSwsjDG1tqUKuWK0KFZJRxsVVfZOfynZvPOTHa0mbXtm9t60H061KRrq6r8ffYRAUGRPHz2iZCwWGJ1EjEQ6mJqZYSLkzXlPAtTt6oHlcq45Pgc1P2Ml7sMUnl9hc9N7vZUnaGuDUWdbQqEHveaJadZsKq3RluGiqhc1pVdywcQl5DMsX988Xn2iVfvQoiOTSQ5ORVTE0MszQxxcrCkWvmiFHa0pHaVYqSnpmNmnnM7DhnP8OMXARw7/1j8DKenCzE3M8KlkFWuP8PS5PbfVt34CUmiBE0TI2+5a6ZGjYiI2aDRfYwNRYZaYrJv1iYohUDPCQBd3Yzfu3aRhkLh98I6mQmMvylnTAfF38in2ajnc9w1dHX0qO04Fxcz5U6pgowiz6prpiREdUodQz0ms/L1LPFxcGJAlkth62aKk5YeLwNLfWuGekzmf09HqxzrYeRttdUZo1MiiU6JFIe7ABoZ0x2c+7DpvST+/nDAdrk2343pAsDiZs0JjY+n457dDK1eXX0HJegL9MQe1YKCUAi1J6/i1sKReX7vcw9fM3GzpJCFmbEh1+dn3ag0NBDQtVVVufOXr76kgZdntuaYXbY8fcDvN89zvesQXMwtKb5pCUUsLBlTuQ5tPUrT4+Q+viTE0Wj/X1zsPJCiGxfiN2iS+Pu+V49Zev86tQoVYal3S/qdOcjryDDWNW5LeTtHmh/aSjM3+ZjTgsSNKy+ZsSD7scemxgZ0a12Nbq3lJe56tVvO8tWD5c7t+Dtn4+z1BXpUKVeEKuXks+j/ayQk3wfA2FBeF9nYQLFWsq6OfLiLkYEohjwpRSL9JRQm8yagLOnCOI3moiNOxBIZIboqwhBCo+YTFv3v8T4nJiRjpGWYUnYpbd2P5xFbKGXVB2OBqJJjQmooryL3yEjsZZXytsN5HLaWQ++8aV/sgkxiakjCPeyMKqKrILlOE24ETcVY4ICRwFrr+RVEylpUlvHAZnizlVHcrAxLK+1k9vNxhCXJl67PoJpNPSplKg4jzfLKu5n2ZLjCUua1bRvSrcgQ8XzUeadzi4pWNRhUbAKH/LcRnpzzRWvykwJtTA9qOJeNF39Rei3gveSPsf78VGp7iLQmLw8YyMeoqDyZY17x6vMXEpJTCImKxcFSdeLX//ac4/du8rqW2tKkUgnuLxnDu+BwOv8hv5LUhOjoBF69DsLYxIDV6y6wZnlvhe22bL+Gu5s9aWnpNPIuzYIlpxg2yFuu794Dd+jSsQY6OtCj7zp2bR3GgKGbmDrpR8zMjLj/4D2tWlbSeH79ylbh95vnxccp6Wlc6CQymtt6lGZXyy4U3biQi50VC96HJsTzYzFPfqsp8rA8CQ1GT1eHIf/8zc1uQ1nTuDWp6ekse1AwPUUJCcni78ZfDYK7N98QFRmPMF2IQyFLKlZxA2Bk/41M/K0NAZ/CqetdiimjtvO/Bd1YOOsI0+Z2Uto3ISGZkKAomXtInwMwNjbA18ePiPA4LCyMWb34FBv3jKBprZkMHtUEzzKFWTbvOJv2yasTfEcxero2pKYFkZYeha6e7HtHWrri98l0obzmdnp69NfxJHKlr/zd0Be4UtTuBAb6JWXaKwrz0JSw6GWERa/A3elSjo6bWwiFQu5dfUW9puXy5f4VbH8iIfULRz/Ixty6mDWiir32OyNlrAdQxro/B981YN8beUOus4fs+1nmwjIp6bHicx4W7anmIPk8b1n0AMc+tOK8v+ziGsDF1Ju6hRZqPe/cZHnl3Wrb/K9s1hROdHV0mV5mubZTEjOr3Fq1baaWVv177eTSn04umienZpXyltUob5n1wlya/N4zMNYzyVL7nKBAG9MB77/Qwk0iedNuQANxkZaA91+o4uXJnO3DuH7al/7tF7LlmiQjdtCRw5zt0y+vp5xreDrb82i5ZvI/h24+yVFjGkQKDiUL22nd38hIny3br/PRP4y0VOXC8UeO+WBuboQQaORdmoF9vRT27dqpBqvXncfExAAzM1GIwOQJLRg1fgeVKxbllymttJ6rJjiYyMZV13RyoaqjMxW3r+RR71H8UNSDefWa8SZS5J04/eE1+rrKJYvymwzj1ljKszZv+iEOnZsMQKdmCzlwRhTr3a5LDdw8HHDzEMlAxcUmIdDXw9BQoLKvonsoOjdr6n6iIuX1UDv3FG1h9x+WN1vCxZYtUatVn1scffGCNqVKyZ333ryJS/0HKOihHGuzAXyJmktEzHocrP4ncy0idr2SXvKhPpGxuwAwM/5R5ryb4zl0dWXjXOOTZIt5ZJWw6GUAcoa0NuPOGbuL+9df4/1jRUbPEH1+dKj+P1bs+4nRXVYzY3VvKtQoJtPO9/ZbNp6aQLd6c1i8cxj/+2k7zTpWpWN/LzrVnMmSXcOYOWoHLu52zFjdh8SEFJKTUkmIT8bYJOe904qqHWampuMMajrOkDnX4soYTjllbbyD/hfo6CIdC6x5aXBN5gngH3uB60FT6ORxDT0dWQ34fW9q4h93SaNxVVVX/BaoekpUwXJ7nRGUsXTO59mIKIhzKggUeGm8A4/ncerDUhq1r8bfm2SrM/3QSRSKUbd5BfSjU3GxsBB/6esVXMMlN0lOTcvvKSikdcflrFrWi6MHxtCujfIyvBUruFK1ihsVy7vy58ZL2NqaKe17/NQjtu28wczpIsWAUiULcfroBObN6sSRYz5ZnqPfoEm4mFuKX0t/z/z6bo8RMueqOoreVB71Fummzq/XDB2ghJUtACMq1mRw+WoFNvlQER4lJJ/CbsUk+qnSRjNAydKF0NGByb+3U9tXV1c+xjDzOWdXG87emi7++q+RLhTyx/WrOTaejcVIbCxGEhGzgdS0YPH51LRgImI2Ym2m2DgPjVoEXyumCYUphEUvwVC/FI7WsqWPQ6NlZUiDwsfyKUTzSrSKMDaU94KmCxO0Grd+i/KkpaVTpY4kzGrKgq64uNsxeUEX5ozdJdcuwE+0CI4Kj2NQi8V8ehfCX4tPAzDk5x8p4uFAv7FNuX1RVDjM2MQAA0NBrhjS2WXIvblcDBGF+hwNuEKLK5KQqrNBt+lz+3cWvdwBwNznm9n47giD74r+xlN9V9Pr1nQikkVJuK2vjqfvnf/x04MFAIx8sJDgRInG+9JXu+h5S73M252QWVgaFJczpAEsDLJXDfA72pNhKH8n6xRozzSIEhABhk5rx8Uj92Wu6esrN5gtDOUfUm14FxTG9F1nee4fgqudFU7W5oxr44Wns2z2/+Un71h/9jbPP4VgY26Cu6M1s3s2x9FKdlu14pilTGrfgI51yrP7ykM2/XMXW3MT1o3oSCFr+WSoimNkxfJVeadn7D7HsbvPNOqXlJLKor+vcNbnJTEJydiYm9ClbgWGNFMek5Ud3IraERYWy+VrLzl24iGDB4j0OlNT00mTUvioUN4VeztzEhNT2LztKkMHeSvt61W3JP4BETh9rYi5fPU5WreshImJAb5PPgG15ebxHc3p0d+Lcyd9xa+VcfHsE0ZNbKlRX2dXWwIDIijkbC13LjExBXcPB3oOqM+h3beoVN2d929CaNw8//SeQ+LiaLVzO9FJSYyrXYeh1STb2Bme6x+2biYmOZl6RYqyuJlIleJ9RAR9Dh8kJC6Oms4ubOsgMgLThULuBPgz+/IlXoWFUb+oGxvbShYhE86c5uTrVySlpoq18qW94/p6uow6eZxzb9+ysGkzWnvKe68VYWc5mfDoVbwPrIeNxUhAh/Bo0Va0vZW88WOoX4qw6CXEJBzF0rQbkbEiY8vRegGZJdUiYtaTnPIGK7OexCdeJypuH4b6niSlvNRoboqwNhtEfOJV/L/0wsy4CTo6xnyJnKXVuDo6OujqyM45o+CGdLKtonZjZranmpesd9zENGc+W/KK9dV+odet6TR0qEob5/qsfSupePjn20McrPsHAQmiWN1fSvenxZcxbKguMqoqWBVnXoWfmPd8C1NL9yNVmMbWGr8TlyoKA1pVZZKMMZ2SnsbOWvLJb5kRkk6aUHEF1Ojkd1r/rN/RnvCkvNPr/hYp0Ma0QCAxli1sTLGxF20lpmrgfd3dqUu27p2Ukkr/Fft4+jEYazNj2tcqx5vAMB68DeDR+88yxvTNl36M3nCEWp5FGPljHfy+RHDp8Vua/r6BfZN7yRneR24/ZeHhy3g62zOoSQ0O3HhM8xkb2TqmK5WKycYD3lk0isi4RPxCIhi8WnWGb6MKHjSq4MGo9UdYOaStyrY1Jq7EyEBA5zoVsDE3we9LBKtP3mDt6Zv4LFVcyCE7/LlKJLXWoW1VOrSVJCEKBLo08pYUa5C+1qRxWZV9W7WoSKFCEtm8MT9JQlsWzFH+9z/5/iXjLp+gkKk5lzrLx+vlF/k9r8xe4MrV3RW282pURubYo4QTYaExxMUlMfuXA2zYPVxp37/2yieuZj5XvXZxqtcWeRGLFXeUm1vm++cmv54/x50hIom4Nrt2UsLWlkbuEs9Z2907+aevKL4wITUVgIDoaDrv28O9oSJd15ikJLHhraujg4WhEcd7inIG9j99QptdOznaoycgSqJe3Ky50hCTt+HhnOrVB4GuLsWWLWGnry97Oqt/r9NBgKfrZ4LCJxIevQLQwdykLU42ixW2t7eagbFhFSJiNhEWvRyBrj3FCt9FX092W9fT9TOBYT+RkHSHwLCRmBg1wNM1ANDJVmyzmXETijgcJTBsOCFJVxHoOuBgPQMLk445EjO9YPI+Vuz7iYVT9vPb8p5K262dc4xVB0fy+ulndHV18P6xotK2l0/64uJmh1tJBXEV+UxYsuLY+IN1/+Bc8G2eRr1jbEl5+bt6dqK8E58I2QWMqUCxjGUX18Yazaeu03wufx7N1cDxOJnUwkTgQGTSa56Gb0RIOvbGyncv1dGv4yq2HFScqB8cGImj1GdG5mNVNK0xk+1HRmvcXrrf2TsFf4dt+cv/ZrXXnKJAG9OpqWnERSdgamHMgrE7CAuOor/XbFy+xmq+8PlAvZbK39yyQ63Jq0hPF7J2eAfqlCqqsm1tz6LyHuPuIu/w2I1HOfW7bNLaq8+hMu37Na5G8//9Rd/le1k3ogO1PSX3M9QX4GhlJufhVkT9ssUUvlaEIg93v0bVaDd3q4LWBQ//gAh+nnaAk39nvYzs8AtHAHgfHcGWZw/oV0b7N+6cpKDOSx3GJgYYGRvw1PcTJUsXyu/p5Cgb2ki8xns6d6HJti00Gih5tg53k1SYMxaI3k77/32IM70lOt3mhoYIdCURdWXsJYvrzmXLMeWcahkqaUz09cVjFbG05E5A1rLynWwW4WSzSGUbT1eJ3JWtxWhsLVRLaemkzMVEF86eeUR979IcOH8Hgb4e7TpIxpEeU9m5zMfGhtUoVlg+VlbRWKqo17ScXGLgobu/y3zP3O7Us7kAHPGZCYCrVKhSRpt6TcuJ2wH8ukx5tcGCwuRHKwGY9GgFCyuOZvKjlQQnhjHUo4O4TW+3lgy5N5f11X5h3duD+MUFsabqFLmxhAgZeX8hKcJUZpYbipORLQf8L/Aw4hU7as1UOQ8nk9q0djvOreBpPAv/i6T0KMwEzlS0G4WnVfak0ZQZ0orJm6IhzS7MJzQphvstZEOkqp76lSKmthyuL1k4t760iOT0VM40kpRO19PR4W1MMFMf7uFjfBgW+iYMKd6QTkUU7ySnC4VcCnnG6pfn8I8Pp5yVC3MrdcXRyFKm3bnAx7yJDeZsoC8f48LEc5Im85yVzamaTTG8HUurnNOsJ4e5FPyM+NRkpXOS/t00L1yRORW7cDH4GUtfnOJLYjSuJjYMKdGYH5zyJ9lXGQU6ZrrbyCZ0qvALLdzGcfHv+7ToUZuBU1vz5M5b/rdpMAc3XGLBmO0Mb7Ygx++dni7a/lNnSKvCwdKMz+HRGrWd3bMZACuPX9f6ftnF3dEm3+6dVVycrbUypAGZRMD6zm5az8Fj8yKK/pVz/3s5Na+8Ztbi7piZG9Hgh7JMmt5OfYd/KSb6+oQnyKpcZA4LAPgUHc2f9+8y9+pl8Ve/yiLN+1dhodTZuJ6u+/ey09eXc2/fZmkOdjKJrwWjepiTkyVOTpZcv/oKPT1dUlPTOHE06zkL6tj4SnmokaYkpIWrvB6U8Ejl9ZiUIK3v3aL4JPHXymkH1XfIAU7VXy7zfUHFUZyqv5yFFUeLj7fWnEEduwriPj2KNGN9NZHqxpzyI9hRayZ2hlYy44BIY3l11cmsr/YLTkai3JCJnr3UGtIZmAgcaeS8nrbuZ+jicYuWRQ+qNaSb1hCN3f1HURjjnF9Fv8dhPf6UawPw6rlo4dWztSih9eiBe1z+55m4/+V/nrJnyzVx+12brrJr01WFY0n3B5gxaZ+4j/Rxxpymjtop7tfx/+ydZVQbWxeG35DgLsW9lCKlAlXqXuqlrtTd3V1u3eXWoEqdurtQ6l4o0GLF3S0h348pSYaZKAHS+/GsxSJz5syZM5Bk9uyz97utifyup0khvLaglDAA4BmxpcTlp6OfNVma91nSDwx4vgs6yhpooG+LAk4RNny7Cu+n5HBOALgT/xmNbi/FvPenUczloJWxE8KyE9D10SZ43FqCEoHQprDsBHC5XHQ05YfSjanZhvQjjLJzepkSJnZOV3+/g5ueFWlOc96fIs1JkO+Zv9Hv2Q7MfX8KLIYSLDT08TMnCb9yhEsIVhUK7Zn2mdsVPmViMQHwvNGXvv2DyV02g8lSwo2f9MuVlUERm4PWi/cjT4KKawCh01wWZyvC8xEWlyLXuQlj9/UXOHzvdaWcS9EIHzVHLuOwS4SrksiCvOb1N9Oy92Y8uyw8SZPNKcHwqUfhv190gR158S0pCa7GxGfzUcQvUoiHMAbXcYOjgRH6ubpS9vU8TdxgA8cSmq/JufT6zCp/YQL1v0eJ/8mgoZ4YNNSzQs5xLmIQOllshJ6KDfI5abgaPQHtzdbCSK024vPe43HCWjQymgAHnc7ILk6AtrIpDoe2xFjHZ7gcNQaFJTlQYrDQ3/YUAqJGo4P5emgrE2EZl6J8UFxSgIF2ZwHwDefS/dUoDqnJRELkuyDiYfTAafriSktmnoa9gwlmLSHKfvfs15B0fJPmtUgJ0C3bOdPo2PApPR4APr+PBAC0aOdM2n7/ioj5Dv7KXzXqZ9UY/4Y9wK24j2hlTOQ5HAx/hEE2zXAmiqpQ09eKbEzvD7tP8RCPe3UI79MiKccu/ngWbUxcsLnBENLDflBKGKa88YPn3RUI6kw8JEx25IdGHvn5mNImClnmtNWdHFJFNydBonNT0c7EFRdayj/0VN4otGdaHOqaqvB9thSHHy2GErNqLqWYw8H4vReRV1iMVq72ODDJG7dXjsWT9RNpjWYAYHOoMd/cP55wBo2nS94Uczg4fO81lJQYmNenNW/OrzZPq/BzV1NNWfwvSyanBRASjZVlSAPAlkC+12r7y0D0pzGQyzK+YUNseE6WEivVvTdQ10CRwOd/wX36EA9rXV3EZkm2qqWIxMdRC0fIgwF2Z/AyifCOvkzahYF25/E0cQMAQE/VFoPtL+Fl8m7aY3vbHEFXy53ob0s80PSxOUra721zDF0ty6/1S0dRIbtCxv1/x6OJPbhcICqCvgDIuh1DsHHvcDRsWpN2/8unP/D8Ed9b/OxhMJ49+E7btyzujYkH69L+pdv1PGwBAE6u/PwCA1UtGKvpICybeEAr4BTje+ZvuOoRBV1y2ORkTANVclinmTo1TrubBbXC88s/3u4lrr0oq2ZNjWqhkaE9ikvko/gly5zK0tSoFgCInNOquuVTBqos/lpjel7HteisNhSd1YQnj1QG/TeexIdfsdg9vhd2j++FZk42MNPXhp6mOnIL6EveFhRRv1iDfxPLFuXRcpaU/huJzPwP22diWBt33pxZVfRA8jdyPuxrVU/hP8HyzVexz+8xhk45wmsbNvUI7j0N5m3ffvQNo2cRsfyjZx9Dy978ogOJyVlITM7CsKmEYTR/zUWMnXNcbvPb0KETGh08gNq7d6J7bSe0saVPrBTEVEsbd4f7oPupE6izdzc8Dx/C5RDiegLHjsO2Ll6ot38vOhzzxS6vbrRj3BrugxEBF9Fg/z65XUtFkZCQSflZsuBshZ0vuYAwXmLziJU1bxs/AMDVaCJRtJBTmmwnyscoCVywS6h657Jwcmd1cpc8KE3kK/29ZH0/MBiAjV0NSh8APKWopATiPWFipgcTMz1en0EjW2DwqBa8/kNGt8TQMa1ox7r7ejnveABYuoEoUFXav3R7+cb+AIB/9gwjjdHXujEicgij3/fXExSXcOBlXg8qSiz4/SIevqNy6Vemp9XuTGlz1Kbmp+wMIeQbyxrjpfS2kr0ydEXNSRwarL9DPUehwzxEsfneUgCQ2ZjeOu5fzDlEvzQEAAwGUcL7bfhvNHQQXg40JYtYprU1Jscbc7nEj6QsOUm84aZ1by75QSJIycqFkY6m0H10TP33slzOXRGc+fEZZ358QlxuNpLzc6Gvqo56NczQu6YLGppYwEJLR/wgcuSfN0/Ed/oPcOTbWxz//gG/czJRS88IDnoGWN2sIwzU6LP5RZFdVIjFL+7i0e9fKOFyoauqhi4tawEvgFN7+Um6J/eMQcvem9GxFbF86uRgiqPbiYS+o9t8SMb0pr13wFBiYMVsokjPj19E5Ul5UKqm8eaPmoew/XQYamjwFDvK0tvJGb2d+Ao2dOMwGQw88KFWIRMs2CJt8ZaKYuWSCzhwhJxkLUq2VFZUmdo4FzEIPa2J+Nh+tidx+lcfuOkPgpv+QNQzGIoLkcOgyiS+C67FTIKKkhap3HVA1ChosAzR1/Y4AqLGoIRbDDWmHrpbUSvWXYuZhAYGI6Gvao8bMdNQWJKDEm4xOltsgraydIoiFw79f3xfKBo7199AMZsDcwt9rNlOVSupTPpZNcH+0PsAgOO/iDhrBhgYatccpyJeYKpjJ9yIpc81sNIwlOgcpcZ6ZehFV8Wc9p16ipNXiZXMwLNzEJeYiX7TDyPwbNWHSP61xrQ4tk88hPunn6NuS2f0nNQJzboTygibRu/Hs0uvUFRQjLsniKfBOwWnKMe/3DQVPjvOYszu8zDU1kD7erUQk5KB2JRMRKdk8NQw1g3rgumHrqDHWl8s6d8OairK2HblKdJz8lHf3hwff1Ezzy0MdVFvxnbYmRigdxNXXAj8gsSMHBybORD17chf0mnZecgpKOIlMr4KjYaZvg601FRgoK0h9PrbLzuI+vbmaOfmgN+pmVjSn1/RqnTOU/4NQN9mbsgpKMK2K09hoEU/XhGbg5z8QsSnE3FmHE4JvkUnQltdFab62lBhVVx857j7AbgbFUZpTy3Iw8OYn3gYQ8TM9bB3wp62PWnHEJUk+GX4DOioiH/ybey/D4l59DqcosaPGjNf6D55zEvcOLLMCwDqnNiJ7CLyykpwWhKC05Jw7VcIaqhr4u0Q4SW9S+e0oXlntLCwwei7FxGWQU60yS0uwtFv72DFZGDCg8vY1oqaHwEAaqrCv6ZqO5iCzeag1h+1heaNamLOBPlW/6xGNGUNaQA4cJjaVl6G17xJ2lZnGmCIfQBv20m3F5x0+UvJQ+ypzoERDrd4r71tfCn7BeOjBY/vZkUfOiIpXGk8K9XIDWGx1FWBngr//lpUwuYlnI+ybw3fn8TD1r2EL2hrIrv0p5WmASJykoUqcFQF8prTzHUXEBaVjMCzc+A5kMiRMzfRRcuGDmKOrBz+k8Z0b6Mx2P54JWYdGIfczDysGrAdSkoMNOnaAPOPTsL8o5PQWW0orRFdirqKMs7NH4awuBSs8L+LSy+/wMJQFyb62tgxjm+0ta5jj087Z2HR8VvYdOkJjHQ0MK9Pa3T1cMaHX7EYtescZezCYjYCN07B6acfcPDuK9TQ0cTtlWMpRVu2Xn6K44/4hWrajXqF8Xv5+/s0rYOVg6mGw6edszDr8FV8jU7E3puBcLEyIe1vXccex2YOxMJjN7HoxC3oa6pjXp/W6NbQmVLsBQAazdlF2s4vKsaQradJ55M3P9JT0Pf6KZJB52xgjAbGZqipa4iEvGxc+xmMhD8G7m4hhjQAzPVoibSCPPzKTEN4Rhp+59BrrooiJT8XTIEYNI7AzZEpY5y7POYlzfk5Et7QbY9s4i2QKysxsapZezgbGON9UhwexfzE87goJOfnonv5WGIAACAASURBVM6JnbjTZ5TIVYFDX99g0Qv+EveMBp7wNLdBekE+PiTF4d8vrxHTlYuYyFDcjgxF1GXCyBdMQjQ1JksnCe4bP4ys8DB/MnXpsZrKZ/b0E9i+Z0RVT0MhiI2snKTyav4OSj21w+2I7y7NP2EMUbkpiM5NxXyXHjKPPaN2F8x8dwJZxfnQUZZu9ZDFYILNlX8F5fLMSZAP33+je1uqHJ7un8J+Vc1/0pjOzymAXR0rAICmrgYmbh6Ow4tPo0lXanC8OGqZG+H0HPH6oRtGeGHDCC9Sm3tNC1pDs7CYDU01FYzr1ATjOgmvODindyvM6c2P35r1cZDEhuv2scKNSwCob2eO2yupiVx041eEsSyOUXcvkAzp6Q08Mce9BanP0sZtcfTbO1z9FSxSJGxafXIlRFk8ub9GkxUmBMcou09S5DEvac4vyfjphfmkSNMn/cfxjGV3Y3OMrdMQzc7sR1xuNrKLCjHt8TVc6i481OpXJl+KzN9rIDzN+VKTXraO0FRWwbb3/CS/Ei6XVm6uGsUlLS0HBgZaSEjgPwxmZuaLOOL/iw8vQqt6CtUoEOF/khA9DGxJ7d8yCfUPF12LsodITAvj2gCAJZ/OYav7UKgoUU28ohI2bbuBqiaSCuSf9Cw4p90NfWj7CJuTIIb6mohNpCY2R8ell3+ScuA/aUwD1FjqylDJkJTyLPhtCJmNziZ94a7fHBnFadgRugRzav8DbZYu1gXPAJfLxYSai1BD1QzZ7EzsCF2KkbazYKUhXtJLUQjPSEVsDv9D/XX4DGgLCXkY7eqB0a4etPuq4VPbjyhNrcZk4WIP4cZv/ZPEcraFlg7ueY+GprIKpc/LQZN4hvm7xFix59ZWUcXjfmNhpE6N4Z/RwBPnQr/wvPKb3z3DgoatKP0UhayMPNw6E4TPQT+RHJ+BtORs5OcWQtdAE2rqKjC3MUK9Zg7waOkIe+fyV+oTRkRIPG76ByEhJhU/g+OQmZYLbV111HSxgLmNEXr5tIClfQ3xA8kBHR1i+VowdroiYqZl5dXDYDy88g7f30UiI4VYydLW14CjmyVad6sPZw9bmFpWjMZ+yMco+G29XSFjVyR3zr/Gk+sfERmagPycQigxlWBkqgv3lo5o39sD9k5mVaag9TfTwbQOln++gDp6VjwlCwCw0TTCmi9EyJKusvDwTXEwwMC+RqMw+Y0vmt1ZAQYYcNA2QR67ELH5hNGpzlTB804rKMducR+KEYH74XFrCRy1zWCmrofovJRyy9IJzsnj1hKYqOlCR1ldojkJsmNJP/jMP44bj78BADKy8zFklm+504zlxX/WmBYVwvE3s8hpG2Z9HAR3/ebYFDIP692OYMmXsVjndhgphYnYXv8MFn0ZjQ1uR/FP8BwoK6nAN3IblrtQE2wUlV5XT/Bej3BxF2pIVyMZA274o4BDKMj8GCk8aU5Qsu1+3zHQYCkL7dvXwRUXw4kvtaPf3ol8oAkaNAlaNEZ5KZtadsGQW4T6w7VfwQpnTJ/Z9wA3/YOQHC9c7i39j25tfHQq3j37gaObbvD2qagpY/qavmjfp3wPfYX5xRjTYSNSE+nDgTLTcvH+eSjePw/F9VOBAADHulbYeUl0BUNxeDlQVz66Dm6KaWsIySoWizCqBGOnJYmZphv3Vvhmmp6ij1NiKuHGj42ktguHHuPIxhsQRnpyNl49DMarh3zVmGYd62D5fnrPmTh+fo/F/YB3eBDwDtkZ4hVAbvoH4aZ/kFTnkORvQ0fZv5eyCgtXv2+g9Du0/hpu+gehIL+Idpzo8AJEhyfisi+/qIl7C0es8xsn9Nz3L73F1vlUZRdZr0UYdO+lKav6oHsF6Z3LSj/rJrif8BXjHNqS2kfXbI0Vn+VTyKeJkQPeea3Dz5wkbPp+DV8zYsBiMNHa2Bl19a0w0r417XGuupa40HImFn88i9j8NMTlp6OuvrVc53Qg7AGu/n6HmLxU3pwm1GqH2jriHQ/WZvp4dGIGdh57DFUVFiYu84ffxuEwNtQWe2xl8J80pjV1NfA9KBQuTR15bfERSTCz45eEtXayQFJ0CoytK16KrqKorU1ULXLQIics2GgQAfmO2m4YYTsdiQXivYeKRE4x/8t8TbMOVTiTv58zPz7jVUIMAMLDL4rjwfxMclGGNAB0sqnFM6bP/vgs0pgWZUgDgIsh/3MpuCJR1TwIeIct886Ue5yigmJsmXdGZmM6LSkLQz3XyHRs6OcYeDnMA0uZiavfNoAhJ6UTOjq04icYsZSZuP1goYje8qOEQy6e1L32Ap4kmjS8vPcVXg7zcO7tKmjrSe4dpDPkFJliGmnWrrXmy5Qk2a6Xu8j9Hbwb0hrTT29+Qqs/xdfKy+dX9FVE5WlIF5UUQkWp/E6dRob2tIl43S3cEZF3CX0txyI2PwIW6oQEp6ikPRddC5H7bTUNMcvZA07akicD22nVgH8L0eXYyzOnibXaY2Kt9hLNRdg4M3zaYIZPG4nGqEz+2nWaF5ff4O5xIgP28t47eHHlLW/fqotzMKvNKmybcBAr+2/D2Hrz8PHP0kApnX1aY1bbVdgzw68ypy1X+liMxMpvk9DHciSvbV3wDPSxILwr3pYjserbZIRkiy6RW81/k/dJcVgaeA8AEWohzsP/KTle4rEFx8ooLF98LJPB/xoSVla2ssnNypeLIV0KqxxhD9N7l7+QCLuYg1UTqeoV8uTkuak4eW4qhvm0wJRpVaOocmTjDZkMaUHmDtqHnP+jmO9dSy/KrDbSqI2T2D50D3A3T1Or/snK/UtvxXcqJyHZ9JJ18qSJYXuYq9vyDOnywmQw4aRdXy5jVSOev9Yz3bw3IT7eaQR1ycKthZPYMI9+s7qh3yz6ggnyZHTnLTh6Zy5vuzzJfNvrnyH91lHWw0rX/aQ+S5z5N15tli5lvzC+hyfgW2gczt/8gHN75C9rBQADph6psLGrIVPE4aDPtZO8bXFeaQD4KGBMS5MMmSBEMlBRSIxNh4mFvsT9o8MTMaHLFrnOYbWMUnE9nBeCXSw+w57JVBJrRL56GIzxnTfj4J2K9aTa1zTGnp130aN35eYyvH4UjAuHHpd7nOjwRPT3WC73UARF5MTOu7h1RrpwE0F09OlrGQiy+vAYLBt9mNT2KYjemywL9y5SjemRc71oesrGki8+KCwhKhRuqUd42ed+GoiWNbriZco92GnWxoSay3Au5gDepz+Hs04D9DAfDgMVY4TlfIVvxCY4atdFH4tR0FU2xJnovfiQEQgVJVU0M+yIrmaDseDzUHC4bJyLOcA7x+fMIJyO2gM9FSMscNoOBhi8875PfwZzNRtMqLkMcz8NxAKn7dgTvpzXtvr7RGQXZ2C47UzU1W0KAAjL+YrnybcQkRuCObU3QVfZEH6RWxGZG4IcdhYMVIyx2Ll8EpAVQf/pREEvFWUmioo5iE3MgImhNrLzCpGXXwRHW2P4baTX9K9MFNaYfhzwFhsn+8LUxghlcwePvlxVNZNScEqNbFlwcTCFi4Mpzt+s+CfwaiqeWn5bea9FxUkLEperOCEWwujhsggz1/XDJd9n2Ht1JpaPO4qMlBxMW+ONWnUsMaXHduTlFML3ERFiMKXHdjTrWAfDphOe0sTYdDAAGAsxrid124bIH8I99Dr6mpi/bTA8WtYW2uf7u0j4brmFr29+8doaNK8ltL8whnmuEWpIbz07BS5/yhbT8f55KJaMPERpj/mZhDWTj2Hp3hFyT8o2NdXl/W7VxllMb/lCF2rRd2xr9BzeXOj/OisjD6PbbkBudgHt/nVTT2DJHvE3aXFGt7iY86qij9sSSnx0TRcLLNkzHGbW1IIcXC4XAb7P4LflFoqL2KhhRi0nTUfDVvSflbsX3qBTv/JV5BOWxzBwYjvadllY53YMnzODeEZpKb3MfdDLnB9jP8BqIgZYTcTHjEBsCpmNf+qexMeMQKx3O46Xqfex+cdcrK3jCyUGCxvrkp19G+ueopwjuzgD/9QlHCL/hMzAQqedtOcFgKfJN7DKlf/AstzlAADCIC/lY0YgRtkR78WlX0dhbR1fNNBrjpG2c/Ap4yXq6ZHVpcoSm5EFCz35FEervWY7fiyTzLF4fhfhiFh/4A7efY0mFWgpKmZjyGw/ucypvCisMb1t5gncit8rvqOc8HJZDF0DTbT2qovgj9EwszLAom1ExaRXj0OwetpJePVrhMz0XDy/+xW3vq/n7Vs/2x913G2goaVG2leW2UMOoHnHOug7qgXtfkWksIiNDsN2oXZNEzjXNMWlOx+xfl5PtG5MGAfN+2+FWQ0dNG1gh6sPvoDDKcGL88SbfdXOm/gY/Bue7nZ49TESSkp/bVTRX0WDU4R3gaWkhDNdB0GNKdnH3FhDC3F/YpbFFXWpKtjFHNRys8Teq0SGefi3WCgpKWHtlOM49mQx9Ay1oKbBj9FetGsYOGy+x3bn4gsAgPXHqElTQQ++CTWkGQwGAj6vg6q66FhyAHDxsMVm/0m87Y+B1KJD4rh74Q1Sk6gPN7XcLLErQPwqg3sLR9wK34yJXlsQFZZI2hd49yt611mMK9+oSWjlIToqBVMn+sHFxQKTp3eEtU3V5KMwGAzcDBO/sqKjp4ELH9YgP68Q3nWXUvY/v/25IqanEOxZfolkSE9e2Qc9homOMWYwGPAe3Qreo4kEYTZbck3izv0b487516S27QvPlduYXjTiIKVNv0bVJKRtD12IyQ6EggabWwwAqK1dFwCgydJCAYdITB1gNQGPkq7ic2YQWhh5wUO/Je14LCUVZBYTha4m1VxO26eUWn/yp0RROhcAvLlcifPDmZh9qKXlSmtMy9OALi83XwWjp6crqU1FmYXGdW2EHFG5KKx106xLXYmWN+WFprYaDt+cjUlLemDX+Sk8QxoAVk4+jhtf1mLqil5YsmMI9gZMw5Jxvrx9U5f1wrrDoyn7AIClzEJGWg4m99mFTt4ef5UhDQCqKiw8OzcbhzcMxZyx7fHi/Bys3EGuRLZ+Xi/MHdcBT/xnQU2Vb2zcfR6MgAPjMW98R1zYN45WI7Ia+TLl4VWkFRDxnj9HzUUjE0uJj3XSrxwptfKiqs43lpu0c8GxJ4uw5o+SxIhZneHqwY85DLz7Fe+e/eBt9/JpDntnM9pxV03wo23fem4KboZtksiQpqO+p3Re6RM77mD7QmqxJx09DYkMaUEO3JoLDS1qUYOiQjaCHnyjOUJ2li48h6u35uKfrYOxlGb+lYUkhrQg6hqqmLNpIO2+pNiq0bDd9F1+YQp03BCIWd5/Y7ZYQ5oOlhSVb2du6E/bLmxVQFJiI5IpbZv9J5drTDo+pr9EfEG0yD5malbIY+fgwm/qipAgXzPfoJ5eM/Qy90FQ6n2h/QJ+H0UBpwB5nFz8yg2Res4cLgclXNGhX93MhmK92zGMtlsgdrzTbz/h1ne+ZnrtNfwCb1POXQUA7Hv2irSv9HfbXYTXvM1OcrhPyx2HSMfPukTYFrEZWZRzDOneEJfvf0bge2LFr6CwGKMXncTl+4rx0KuwxvSY5X2wcsT+SivDmptdgCl9diPtj8SVKGwdTBD29Tdvu1FrR6H7NLRUMX/EYUSFJ6FLOZ/CFYWiYnI2eC1bQo2BwQAMRGTBq6oo7ELIf4J9n4JwPYL40m1iaiX18e7GFaeLXFFkpediVNt/8PYpYTCvmXIChqZ8T8qjax/AUua/7xq2doJnJ6oXR5gcGIPBgIu7rXwnLYbLfs9p2yet6C3TeOOX0FdUO7HjrkzjlSUhIRMJCZlo294FUZEp8D8ZiJ6VHC9dirmM3vA2PekLen17F1mO2Sg+DAYDtrXpHy4rgwcB78R3EgKdKgkAWNjKf0UkviAKJ6N2iOyTVpSMraHzMammaL3kgFhfbAqZhdPRu+FjO0dov5F2c7E9dAH2hC2XWklk0ZfhWPB5CE5G7cSmEPowPy648I/eg3mfBmHJl5GIy48SOWavus5wMzeh3fc6irB5ujjTOw7y/9gM7BKycZ+UnUM6/sUv4XPo3rYOOrVwxtyNAeg4cjfa++xCyK9EdPAUHnJXmSisdePTcBkAoKs5VaalIsI/bn1fj8KCYqyeegLvA8Nx8tFCGJoQN2UmUwmHN5O9sZ28PXj7Lhx5SrsPAH58joFLA2uKfNPfwq/oFAyfcwz1nC3RqYUTDGkSTgRDLxkCtQg11cmSaAZ64pNVACI8ofRDt/dTEKbUayrmiMpHcI6KwK/MNGx8S7wP1VnKONdtsJgjqIxza4Qt7wgN2bOhnzHQsa6YIyqfW2W8jsv2kktWn3y+hLS9/zr5RvL6YTCadSQvFQLAwmEHaM936fNaWaZZLvJyqN66dX7j4N7Ckaa3eDr3bww9Q22sHH+U1P4rOE6m8cpSGis9amwbAIBNBRgzknLkgXgPGx3CvKxPrn9EWyGGdilJBaG4HrsSvS03wEC1fEvO56KXYIA1XxLs6u8N6Gm5CL6/JmOU/T7ciN2CLuYzkMfOhLayEXLYqdBiGWL3j4GYVvss3qZdhhKUkMtOR0tj0ZrZ2noa8Hu8qFzzlYZBk9rjzP4HpLb9qy/DzskMbo2lLyq2dspxSptmBZWWXuBENqRLkwQFmeywkrK/NAa6rm5TXtsyl3205ygbk+2kXZ8XMy3qvHRtG9xOUNoEx99S7ywWfxlBOnbRlxHY4Eb+m/7OyOSFeWiqCJc49bQn3ve3g8MwuWUT1NAi3+tNtLUAAM9njRd5fBMbYiX1a3wiJbwkPisbK6d1xcppXYXOoypRWGO6MuOlS1FVU8a6w6PB5XLh3XAVAt6tBABwOCUYO4/+H8jhlMDawQSdhGjImlkZYOupiYiPSUOvBstx5cNquc75+e/OyC/mLz91tAsW0Vt6Ri88iWdnZ0Ppj7xRakauxMfmlvH2xSfRF5soy4VuQ9D7jxLFprdPMaluE4UrMe2ga4iQdOoSY1XABdD2An/5LMRHNsUYNSYLSgwGSrhczH92G79zsigl3P926AxpAPjxKYbSpl9DG2rqojWy5Y3/XvplX1kN6VKatKNPCLx7/g069ZfPilnoj3isXHoBGzYPxptXP9FvYBO5jCsp0oQd0GHnZIaIEHLMfLjAKqMwbsSuBpdbAgPV8he4iMsjL+dH5r4HAIyyJwywnzmvwWQoQ1uZeGCJzfuO2jotkc/J4m0nF0RgrIPoUAMA+Pc2fQhQReEzpwuiwhPx8t5XUvtin4O4FvyPVGMF+D7F60fUe92G4xPKNcf/J+Y7bcfq7xORw86CmZoV1tY5SunTxJa/wlnWuBVMINzZl1BGm9yS+MyXGs2lfZJzCLshLjMb5rravPbS36XH7+5PrKJ1/uPhFjyH4FwUEYU1pgHg1b2v2Dr9ODoNaoqxK7yREJUCpjITNcwll7mSlAHN1sDRzRIWNka4ffEt5m7ox9u3+fg4eLksRidvD7BYTHx5GwHvkS3QpV8jbD4+Dmumn8Kdi29h62BC2ieImZUBxsz1wtxhB7HlJP3TWVXy5FUYElKykJNXiJuPv0FTQwWtG9fC2AGe6DX+ANo3d0JObgFCI5IkHrO9Z230mXiQSED8FAVHgaI5omhgbA59VXWk/9Evtju6Gbvb9kBPe6pBcCPiB+5EhWFXm+4Sz0seTGvQDFMeEnFe618/xqLGbVBV5r7dHxk7e10DXO1ZPomgr8NnwOU44YXZ9SEQwalJONzRm9LvQ1Ic5j+/jdD0FIVNVpQUYZJyqw6OruSZAKd23aO06RlqyWVsHT0NZJWpzndw/VW5GdOrl11ESQkX1jZGmD/7dKUb00NnlE/b2sLWiGJMZ6aJdx4MtNmNExGjcTN2LbpaLCvXHIbZbcOh8LFgMohb85iaB7EvdBgaGXqjkaE3xjscwf6wEdBk6WGE3S48SPgXz5NPQI1JJN31sFiA+Pwfok7BQ9+o8hP1lu0bga61yN8X7GIOuCVcqQoKHVx3jdI2aXlv1HKTPEfk/x09ZUOe6kdFs7Z7B3jtPwZrfV38O0i2cLXXn6Mwa/0FaKqrIievECZGOkhMyUI9J0vsX0Wf81CZMCorJlkMlEkE3fmMy4ceYf3ZaTi69jLGriBu6HN7bcOWK5JJff0/UNGe6arkUvg3zHoivCSwIMIMOmn0knnH6OjhaX/xDzySjF0Z85JlLFEGcFB8NAbelFxmkW4swTmJM7azigrhdoKvj17ZxvmDy++wZS71eqtCZ5hORm3Y9E4YOr38RVBO7LiD03uonm95Sbulp+di9PB/4e5hi6kzO0NfjAaxvMqJl3L2zUqJdI+FsXvZRdoS3+V9H1SmNF5Y9kvU0iarMtCdn8Vi4lqIdN5geeFddyny8wpJbU3aOWOlhA+vHE4JutemhvP8P+iC/z/TY8IB2FgYYM/yAeg4cjfu+U1Ddm4B+k47jLtHRVdtFIJc/V8Km4B4zfcJlh0dDyUmeYqJManlGjc66zjicgLKNUY1lYO3gytsdCTTMq0K5nrQSxr97TQ1s0YdQ/pEk/8iUaEJVT0FkZjLKQZZXuMIQ19fEwHXZ2PZKm+xhrS80dJVL5chXR6O/xpVJeelIyhFsodgU2uDCp6JcNr1ppYgf/1YcrWKt08k87xX898iMzsfthaE/rm6GhF+p62phpYeNatyWjwUNszjc2A4NHXUKe25WbKXeWWX5OBH6gaoK1vDXKtPeaZXTSXxtP94cAFse/8c134GIyk/F4UcNozVNeFpboNxbo1QW4SkW0V6OafVb4bJ9Zpixcv7+JAUh9CMFOioqKGmrgH6OLjAVYRBKs95VcQ13uhNJC+9SojBjg+B+JAUBwYATWUVNDWzwnDnBiIVQ6SZk46KapWGigR/EC15VdW4NpRPeeE6DaVP8pKGCWMO498jYyv0HMKoVadqlvffp51DelEMdoZ0gLKSGiY7Xq+SeZQy3E6y0vP2zlWn3DN1tTdJmg8AuCVcsNkcieLe102lJh6OmNVZbvOrRjGxszJC8E/C8eFWm//+1dKsvLh/USisMd2+f2NEBsfBVuBD//3NL/Qa21bmMcPTRUvbVKOYMADMcW+hkMlwTAYDaz3LvwSvqDQxtYK/V9XHo1Ukv39R8wDkXR2wPBiby2d1xsRS/rkmgvTr3wRRkSlQVSP0uEtVPioDA+OqKSzhbjAACfk/yh0rXdloalMdVZWJgbEO0soUJVricwgbT00UeyydJN7gKR3kNrdqFJMZPm2wYhcR9rl0Uhd4DuRX+Z01Una7UF4orDE9c+tQeDvMRn5uIZgsJVw88ACaOuq48GOLzGPGZJ0S36maaqr5vyInk7rapaElna5rNUDHLuKrsFUUpQZ8VfC3GdIAWc60Kth1eQaGea4htX1+9VPscX5bblHa5JWgW41i4+5ihWsHiIctdTVlUllxRUBhjWkAuBS+raqnUE011fzHUWIpAWVKI0tTKrma/0/y2GnQYBkgq5gfc6+jbFquMX1D3mCUUyNs/fgEc+q3xoQnF/Fv676Y9uwydrfsDbuTGxAxbBHv94b3j7DIvS2aXtyNoL7T8CWVUCOZ8OQSAr2nlGsuFYmhkJUEcVKNZw88pLRtOj1JbvOSlR1fnmLXV/piS6W4GZjBv/1QaLCkl9u091/Pez3OqQkWNWjP2+ZwubgVE4zpLy6LHGOpewcMqtkAGqzyP3hGZafD/+cHHAymJuyWoqzExL4W3mhnUavKlK4qE4U2puVJIadiNYFjsk4iNvsicot/gsnQgBrLDJY6g2CpLfsSeVbhV4Slb0NecSQK2UnQULaGpc4gWOvwC1UoyfAvLGDHISbrNJLzHiGfHQsulw0VpiH01BrASmco9NX+G5Uaq6lGElTVlFFUUExqKy6qNqarEc356FnwsT8G35/DeG0znISXh5aE3nZ1AABdrJ0AAEGJRDz/8/hI2v7e9kT/xHyikpwqkzCUOGLKSCsCNrVMEBWWSGq7fjpQaqlGq5qSSa5WBIn5Odjx5SnO/vwotu+XtHi0vLoXQb2nQ1lJdk307xnksLSet48gOEO8ZO3a9/dx4PtLvO4zQ+ZzA0B8XhY63DgAjhgluOISDsY9PQ9H3Rq43XVcuc4JAMlpOdh36ikevgpFcTH5+1kRvNQKa0yXVj6cvnkIugz1lPr45zEdkc+mF9zPL47GvQj6IgalSCIxV8BOwLMYaqxOCTcTxUWZCE5ZieCUlbDSGYxaBvPAZEgWp8YpycPDKGoRmNziCPxI3YAfqRvAYDDRwfYL1FmWyC3+JXbMpNy7+JQk/ENUyElCYu4dJObeAQAoK+mgjc0rof1/Z59FcMpK3ra0knyCf3+6Y+OSM3Hv1Q/4dG8s1bjVVCMtNcz0kF1Gf1mRKpYmxKTC1Mqw3OPERaXIYTbVlOJjfwwA0MZkKurpy6adWxZ9VXXMCbyOrZ6Ebn4LM1sAQFNToiCMsTo5pEGzjJezkFMMN0MzvOo7TS7zqUi2X5wG77pLSW1hX4QXybl38S2lTV2z6sKxpr+4jOvR36U6Jr0wH7XPbsSahl0wtBZV1UQSXiREIDE/B8bqWqgp4LGWhJSCXNj7r0fwgPlQZUpv/s1+eRWXI7+K7yhAaGYy7P3X40mPybDSkj3/Y+gcP7g4mOLJyZkyj1GRKKw03s24PbgZtwdpSZnwMpuCfrXnYsecU+CWSKaLLcyQlhfpBa9pDWkVphEYZf6sMVn+eBjpjgJ2PKV/WUq4hbSGNEtJC0oMftYql8vBvQgXaKo4SDTfnxm7adtVmIZQY5lR2otLsvAgsr7Q8Sy1B8JCm1/Y5ne25LrEsdkXea+NNegTR96H/Mbe86KXzaqpRh441S9/5bqK5OubCPmM81o+41RDRl6GdCm/svjyr3tbEqpT+1sRdRZKjeSIYUQZcEstXdI2+49HOi6XnNyniKhr0BvCV0+8oLQlxWVg+8JzlPYNx6umAFqfu35CDWlH3RpoYsw9JAAAIABJREFUY14TXlZOqKlD/xC87O1tUuiGtFyK+ExrSBura6GTpSNam9mjnqFwxRbnc9LXJhj+yF+oIe2qb4Ju1s5oZ+Eg1GBufW0fUgskr6BclqsHJsDSVB/tRuxC/+lHSD+KgMJ6pksZMssLQ2Z5gVvCxbNr79HVYqpEpcbpvJ2l3lB1ZWu0sLwj85y4XA7exvvwtpkMdbS1fUsxorng4GGkB0q4hED9s5h2Ij24OUU/EBTHF/JXZ1mghRV12TCfHYvglBVIzX+BqExqCVA6mpoH4H5kXRioN0E9491gKdEnbTyOaoLiEuKLuIRbiNziX9BUppfUcjFag9jsCwCA4JRVsNQeJHYeBew4fE8hEna27hoIDZYVAOo1ZOcVSHJZ1VRTblp1rUdbrENReHT1Azp4Nyz/ONc+yGE2BCWc8hX7ivkpeSVVRedw+EAMsCEk6cobM90iYB+udZVdt3rxq9so4nBgq62PI237l2sulcHSvSOwdgpZ6m7/qstwdLOEU30bfr9Rh0BXYK52vcp/EP43OAifUuMo7e+8Z0FflX71OSk/Bxs/PkRAGWPU8ew/CB24UOo5bP70mPfaTEMHaxp2QTsLesdaakEuGgVQJRPP/fyEATXrSXS+SxFf8CKB/DCur6qB131mgCkkmzUoKQpDHpBFHxoF7MSvwYslOmdZekw4AAsTPdw4NAnqqlWXcCwMhfVMC/L9zS8Mrb8IGyYeJUnlVRVRWX6810oMFdQ32UsxpAGAASbqGpPl+JLzqAkUpQSnrgaXy48F8jClN5TVWRaob7JfqjkzGCw0t7wND1NfoYY0ANQ1Jn/oUvPl6x2Oy7mC0oKXaWk6+J2Uid9JGZSfzJxqY7qaykGY5m5qYmYlz4Qo+V2WH59j5DJ22BfqOGrq4pOhmEzqd1tutux6/wAQ9rViVw4rExUlDegom5bbkAaA530mCzXIJOFWtzF40HP8X2FIA0CzDq4wopFQvHP+DWmb7uGLpSx73HF52PHlKaVtXwtvkf83Y3UtbG3WEywl8meJXVKCAg5V6k8abnqNFWpIA4ChmiZ62LhQ2s/+Eh/nDRDG+Jr390htrvomuNp5lFBDGgCaGtugsTH1YSc2V7bv1Zkj20JNVVkhDWlAgY3p1IQMTO34D7zMpuDGsWc4+WE9bsXvxf6HS6p6aghL48vztbP9AAP1ZkL71tBoA01lfoWej4nCM6wzCt7zXhuoN4W6svCnbiWGMurU2CjplAEAGiLGEzyvIL+zqEtrglho8z3ppfHWoviZvov32mdgGF4fm037s2xstQh/NZWDNo0BCwCrJvhV7kQATFjWi9JWnkJVpHGyqQ+oo+Z3FXucjgG1smBcVPkq0dKVNf9bySqOx86QDtgZUq11LC1KTCXsvkKNgb19lp+vQ+eRBoBVhyQrPy5P3ibHoLCM8TvTrRW6WDlJdDydF9rj4naZ5/Oy93ToqogvWrLTkxqK9CElVqJzNLm8C5lF/O8ODZYyrnUZAwtN8TryZ9oPw4WOPqS2Ntf2I+lPwqwkXI17gBcp7/HPiRv4/CMW3S/NhufAraQfRUBhwzyWDd2HNaemwLAShf8loYDNl0FSYqjReqTL0tj8LJ5Ee6KEWwQAYJdkg6WkTeqTXUQup9rA5KDYcc20euJr8gJJpi0VaiwzXnx3HjtKZF8Xo7W8GOgvSbOhZ/0Qqkz6yn8lXLJiwvgu/wgdt76jOUZ0q1hVkQ+PvmFZv20oLhTuGZi1dzTaD2oOZVXxH5UpLVYg/GMkb7vziFaYvW+MzPPrrEX+ErqTc0ziY9cM3Y3nV6gJO4LM2jsaXXxal3tuZefFLmJjYtOliAkVniPQrLs7WvRsiA5DmlP2TW+zCj/e8pNqOwxpjnkHZY+NlOTvqF9DG+nJ2aS2qvCetuvljs1z/CntgXe/wrNTHZnHfXHnC217z+HUv39ZHN0s8eohOTzt53fJbsTCiI2oWHWlymRq7dsi96trqCI/r5DUVhWrHoqKMJ3orIw86Ohp4Mg/Nyj7hk3vBPcWjhU9NRIJedkY9OAkqW1vC294SWhIl7KtWU/MfnmVt53PKUYBhw01KRMCLTV1YaIuucb26NqNcfTHa6nOkVtchJIyDzPPe02Vagx3IwvSNodbghGP/CVW+DgZdRXnmu3E5f32MFTRw4CXM3FdAdQ7yqKwnul9DxYrnCENgBSjbKsrWWwbS0kTNgJ9IzIPUfrEZpM9wEqMqlvKUGEa8F5zueKXoJh/EiO5KMGb+BFC+31OmkXaVlYS/v+1MtHH1AEtxZ5bFg4tOYPOWj5Y2GOTSEMaALZPOYruhmOwcpD4Mr1bbi8ibd85Tl0OlJSrB8meO1UJluM5bA7v2sQZ0gBxbZ21fJCTIXtSCADE/eLLW3XRGYluBmNEGtIA8PL6eyTHptHu23aXvPp0/zQ1IUlSbhx5RNpWE5L9v+08/Q2ib/3KL8hRy41aGnvN5GO4ceolTW/x3PQPosSlAoChiWTfr6260Scic2RUPDm+XfZ8FUUkqzgBWcUJeJniR7vfxpEa/vH6cQhNz7+HK/vuorP6cLmNN2N9P0rb1nlEUvvFI08o+4ZOr/yqs9MCAyiGpbSGNAD0tqU+FM8KvCL1OKfaDZWq/8CawgUFhDHrJXVeeirShyE1M7EhbYdmSv4wPdNxJG7GP8H79O/wjbiEhU7ll9mrCBTWmAYAL7Mp6GE9HYdXXQIAJESl4PS2m1U6p5T8Z7zXNTTaSXycYN+UvEeU/ekF4o0fOhgM2eLG8tmxiMo8ii9Js/E+YRyCYvvgWUx7PIpqhKzCb1KN5WHmxx+3OFpov+S8B7zXtrqiPbZxyZk4dl26p2hJmNJiBS7spFbRKoWhRB8D9vL6ewx1FC3Jo65FXW6L/C6bd3Pv7BOk7XWX54rsn5ORi656o0VemzD6Wk4We22i+B4UDoDwAEuqtmNiY4TB83rQ7mOpsMBkkd/XL2/Iljy3a4Yfafufa/QrOaaWBlBWoXqG8nIKMK7TJiTElC+sQRp2BcxAvWbUGMg9Ky4hq4yEnzhyMvOxe9lF2n2+jyRLfGrXi17Cq2wFO0lITcqC/97/ToiHIEaq9InarbtRk7wk/ZwoKr0md5LreF0GNKG0vX5En6yvo08NO6oM3iWTv8tVyqEVXTZ2+s7vH1KPIa3MnCyydPdjw0jbdQxkywuQNAyGDk/DBuhq1hodTTwxys4b7vquMo9VkSisMR105zPqNXfElQh+Ap+pjRHeP6naJ/oiDv+mylSS/EPNEuhbyKY+lbFLsiltko1LX0lKGCXcInxNno/nMR0QmrYZCbm3kJr/HNlFIShgx4FdInksUym6quSbhSTXYq7tLXJ/aHSy3KXx2EVsUhhGKR2HtsCBV+twI/0obmX6wu/LZvShuVmkxKUjX0xipF0dK9L27WOye6dLsXQwhVvz2iL7LO9HjbvT1FEnXdvF2P1YfnqazNcmjOTfqXhykapJ7jWqDWbuGY3lp6djzv6xaNWHrxne1KuByDFb9CKrV1w7KB8DzLlxTaH7Bk2ifzj+/SsZU3uJX5kQhbQxwjPWUT11ADBv0D6pxpk3RHiiMt3DgzRkpOZQit2IY+GwA+U6pyLi+3MYfH8Ow5PEPbT76zSmN7JlXWlQRBZ2/QdD7KcjPYkIX0mKSUVSTCrGNSAeXpf12YKpnssR9kG4PCODJpmN7v3VvjdVOrYqcNanD2eUBCe9yi80I20YCR122gbiO9GgrVx1euCVhcLGTG+dcQLnQzZT2kM/io7hrWgEjU3BcAhxqDD5epN0xiadgS0JLIYWipEutl9GwTu8iR8mtp+sMBlq4HAJY+xdwhg0MSeHrYSnk409YXJ7pSSmyfZwIYpuBmRvuKOHHXY/WUnpZ2ZnjImbhmLipqGY1X4tvr/iP533Np2A9VfmwaM9ffzqljuL0deCX942YO8dTNw4RKp5vrj6jjzmXdFSQm/vfcG3ILIH4fi3rTCxMSK1aelqoHnPhmjes6HQa5MmLruUoFsfEfLmJzHGpI4YuaIfrZe+0/CWWAIiAZddLLrC4OJjk0kG+rsH0hUKAIiYeEFU1ESHTg2Z1hEBfs+Qk0lN+MvNyoeXwzw4uFpg/rYhIquuZWfk4fa51zh74CEpeXDIVMkT1MysDdGqaz08vfmJ1B4dnggvh3nYcHw86nvWEnr851c/sWAoveFqU8sE2y9KV9SjRRc3PL9NjbvuVWcxRs71Qo9hntCg+Z8DQFEhG7P77yl3nLWiIq7qoYOrBW37nhWXkBibhtHzu1XEtCqVqTt8YOlohn7mk3Ahbj92TD4ChhIDC/wmAwDCPkSCyVTC6oE7cSJ0B+0YK/4diZXjfUltFw5TQzzGL6Ff0aps2pgLfzAXRztzB3xNSxDfUcG4FvUd16KkK1RTXvq8mIKA5nw55Gnv12C3e+WH34lDYY1pDW36L2arWuWXHyoPyko6KC4hnr6LOKki434FEfRo03mTVVk1SMmNklLCFe9NzCr8RjGkaxsuIpUlF+T5784iwzXo8DDzxeu4wX/OR73pRmTwEypNtYibR2OfbVKdozxc/Zd8wzsZsh01LMU/DG1/sBThn6IwpflyXtviXpuFGp1aulRliKToFBhbG9H0ppKelIl1I8g66vrGot9jS/psIW1Lc21euqNI1f7e3P2MRp3qSjTXUkoN6QVHJqLdQOHKNoJIImulY6CFrDT+w+vNo4/RdXQbicbPzynAioHkm7a4UBkAOP9uNZ7f/oJ1U6kxxgAQ/i0W4ztTH/IrgkW7hiE6PBGRodTvhUUjyAnKLBYTbLb4Euia2mo4cEv836EsS/aMgJfDPNp9fltuwW8LP7yIyVQSG0+9fL8Pti44JzelEkVnwMS2OHeAGt53/uBjnD/4mLct6v94K7xy3ney8PTSawxZ2At1WxHL+bUa2IJdzIFDPSJWtmk3d0zb6YPYMOH3uCbtqPJtJ3aQ4+slkXKsLGrpSPadToeDruzH/j8RmPqB9LuEW4ISKE51WkEUNsxj/dlpGFRnATJSCA/l3TMvMdB1AdadkS6TVN7oqvGD+KWJLRbsq6tKNVbUWLLpZxdyxHu0X8WRl4w72gULNaQBgPtHdUQadFXJyQ1JuXxdSkGDX41lijo1iOpLayZ2rRRpvNd3PmHvHH4MspG5vkTGZimlNwRBCnILaXoSTNxETgyZ3WmdxOea33UjOAI306ELqVJpgry+Q/ZcSnttG66SDaRVg2ULZ9DS05TYkJaUfYFroCSgcbxzuq+I3mSWem9DYR7/fTx27UDUbSFZ3F6LLm7Yf2O25BOtQPbfnINmHcWreEhiSFs7mODCB+njnEu58H61RP3EGdL9xrVBs4510L63bOWU/0ZGze0qUayvJP9HReFOPv87dcif76nlZ2YAAEatHoBxGwbz9s/cOxpMFhPWzvRe+lLa9xEdwrHumOIkn2lLIEknDF0Zkvj+H/E0bAA1pio8DRvA07ABWhh5YK/7iqqeFi0K65m2sDfGrtsLMN97BxKjU+E1vDn23l8EPSNt8QdX5Ly0+yMlj1h6is+5CjMtyZac4nOu8V6ba1M1H820epJ0piuKOjWEy9GVIouHHADMtHohPofI/v2cPBsdNAkP9aekGbw+HqZ+PDnBzs2EGzfylMbbNPZf0vYiv0lCegrHtWktUijF2W3X4bOsL23fPpM74cB8fuWn5N/0qhV0RIeQl8JHLBUdW17ea6vfmuwNEqduIoyDb2QvjSuMGpYG2HhjAeZ12cBrS0/MhL4EKhRfA8kJPf1nitdTFsS2thluhW/GohEH8TEwTPwBYtDUkf3muXy/D2J+JmHX0gsylRY3tzHClFV9yi0lpqmjjus/NsJ/732c2nVP/AE0bDkzGa4N7QAQsa9Xj8uu1PK3cfbNSswdtA/f3laXdRfG3M2D8CDgndD9Lu62lTcZMRSVo9hKWa3qv4VmJrYwlkKOTx74N628FezyoLDGNAAYWxrg4FPFio0xUONnHacXUJOu6GCXZJP6Gqg1pfTRUSEbNVxwwID8KzzpqMquVSsOS+0BPGO6VFKvuCQTqfn8G6aGMtXLS4c8pfGy08nSby5NhMeaCsPGxYJkTP/8LF0YTGZKNnTFPAhKm8wFkK9NRU1ZpmuTB4Zm0meKS0JZb/LNo48wdBH1YVQQYUUeZGHD8fHYOOs0nt/+LDbOWxjuLRyx4l/ZS0QDgFVNY2z2n4xZ/fYgRIq8EUv7Gjhway5tFUNZYDKVMGx6J0SFJtDGUAtDS1cdAya04xnSAGDraAolphIpzOi/zmb/SfBptR7J8RlVPZW/DharaioeCiOPLf33dSn5bOlXfxWBUbUboYNF1dxjFB2FNqYrikJ2PLhcNhgM6S9fsBR3CbcYXC5HrDzd67iBpIIlykx9Sh8dVTfS9sfEKWhgIjrzPb1Aeuk4JYbopalCDrVsq6ToqbmjtuFi/EglvJTFJRn4lryIVyKdKebclYWSDIaFqU0N0nbI658i+49fPwgHF5/hbc/ptA6H34teFVjen5yk6T1VulCXJl3qy3Rtio6WniZPC/v4ugBYO1ugZW/hqxZbJx4mbQtbQZCUBduHYMF2Iok0IiQe9y6+xbd3EUhLyiKk6rhc6OhrQk1DBdYOJnBv7oimHV1haCyd0o4kbL9AhLnF/EzClePPEReZgp/fYpGdlQ89Ay3UdLWAubUhug/zFJkkWV6W7CHCxBJ/p+P6qUDE/ExE2NdYZKbmQFVdBeoaKnB2t0W73u5o1oFeykpFTRk3fkhXxRWouNjhaWv6Ytqa8r1XxMFgMHD8GaGjXpBfhMu+z/DqYTCiwxNRVFgMBoMBLV112DqaonZda1ja10Czjq5CkzslQZFjrenoN64NLhx6TGlf8e/ISp+LKKTRSi7Lj3IcW5X8zEqtdGN6Y8ghNDdyBwMM/MqNQUujhrDVFB0uVBX8XxrTJdxifE1eADdj2cpQ1jfZh4+JRJbyg6h6qG+8F0Ya9JXkUvKeIreYv6znYiQ8ZlFHxQVZRd//HPcEBew4kbHUb+N9hO4TRnjaVrgZC182eRotW0W8Uqx1hvOM6fC07UjOe8zbV9+EXqZr97lnOHHjDVhMJQzs1AAzBrVGY59tGN/HE2N7U7345aVsRTxZEEyMo6PvdC+Evo/E4wtBACC2iAlAVZ+Y8I90KiDPLr+Ry7UpGnufr4JPHX7S3Nphe0Sqjtw7RZZUHLKgp8Tn+p2VBUsdeiP4d1YW7JzMJFYTOPT2Lfq4uMBIg75ceXmwqmmMqatEhwBVBiaW+hiz4O9Xo6hMWt5dhScdl0NNXQVb7R/hzeS1AIC299fiUYel6PzwH7DUONDRLUJg7kcseBaAt15En3NRQchi52NszbYAgCM/H2Nf6D2885I8L0PRuXfxDaVtyNQOaNhadq3iiuBhbBjm1JXtfvkwNlzOs6kcHsSGYYKz/O/JoniX/hULnMYhn1OA5kbuGBo0F6eabhF/YCXz17ux+g3ei83bbuHlK9GeQgBQZfK9iwm5N/ElaTbJY8xFCXKKfuB39hm6w3nU0GgLTWVCFofL5eBD4kS8jO3NU8DgogT57BgExfbBh8QJvONUmIaw0KbXjwWAJhYXYaXDT157FtMeX5Pn82K0ASC94B0eR3viXoQzAEBD2VbK676F8PSy0kRchKVt5Y1Z1ksuLaV/m7icq6R2A3X6D+H1Z9/w8MAUBB7lFw5p7V4Tl59Ivoxc2UgSSrDQdyJp++bRx0L7fn5O1k+nk5b7f8XUtgalLS+bXgUiKTqFtG1kzl8FyiwoQMtDhzDqElEEakxAAFofPoyviYmgY0xAAHqd4se+n/vyBd1P8JOunHbuRKvDhBc8KCYG3U+cQJsjRwAA065fxz9Pn6KfP1Ea/PiHD6i5jf8Qm5CdDc+DB5GSl8cbq5OfH66G/N2V8aThfWAYwr5JJpcXlBCNrtd84XBiM8Y8uIBncZG8fbbHNiIuNwtTn1yB48ktuBrBl+7qds0P8blZvO3YnCzYHeN7w7+kJmDqkytwOLEZM5/x81oEx61/Zie8rvmSxgWABYG30PziftTz34l7MZIbR3mcItyN/4y0whysrtsfyYVZeJDwDVnFxHv6TruFOO45CQtde+LfxmOgyeJr9A6waYr9oXxlon2h99DWhKqC8TeTmUatyDp8pvwS0mVFt0zCYXCG7Ku4IWWOlYcGdEVQtrjM2+SYSp9DqxrEKuTSrzvwOu0z7BTQKw38B4zpfTuH4/fvNISExInt28qarFmZkHsLDyLr4l6EM+5FOON+hCtexvZGcMoqsWN5Wl6Hlgq/kEZO0Q88/92ZN87zmE7ILuLfGNVYpmhtLb4IiZPhUmip8JdR4nOu4UPiRN4c38YPQzGH0JW215sEV6O1Elw3uXBIRMa/vPGIHxdEZhJGQS2DuWhs7g+WkuyJno3MCQNEUMVDX62hsO5o29ABWupkUXddLXXk5MlWREQcyqosufyIg8FgkCTgdk73RcQ3+oqIy/qSVws2Xqev1CcKJotZKddVFUzbQfa4z2hDrywxvxs5bGDbvaW81+19ffFs3Dj4ehMe3W9JSSguKcGkq+SHvlK+JSUhOZd/Y+/p5IRd3bvztos5HDwdOxYAoKGsDEMNDdTQJBQbdv/pd7J/fwDAiAbkIjVex48jcPx4dPbz4411d+RIzLpZtRVeK5MlY47inIAsnCh0VNRws8cohA+fh87Wjhh+7yxp/8LA29jRsgdCh83F9Kd8o9i/82AMuuPP2/a5fw7MPwZCWEYKJjwKwEKPNggfPg+z67eEy6ltlHE/DpqBKW5NSeO6ntqOUc4N8aLvJHwaPANHv7/Bg9/iHToA0MyoFgJ+v8XB8IfwMq+HI+GPcSnmDZoYEk6IPE4RFnzwR5eHG9Hq3mrksMnfg5YaBsjnFKGEWwIDVS1sbDCY7jR/JQfWUMtXa+vJf2VHFtY28qK0FZdIn0dBd8ziBu1lmlNFQzev3OLKjfee6kDI+m6ttxCNDepirdusSj2/pCjmnVMKhvj8i6MHR8PaylB8ZzBgqtUNCTk35HLuxub+eBjpAUC0l9JEszOcDJeL7CNII7NTeBTVWGQfJYYqaupPB6dEsvLCFtr9EZt9XmQflpI2r8y3gXpTkrydNNBpb4uqeBj7p2qWIFHxabA0rpiktuupRypkXDqadXPHs8v8Zcvbfo8xaTO1eE5Zqb3aDUUXtaFj+OLeGDxf8pCGv4kOg5tj90x+aEf0D/qH5/gIssdHsHBN2dWEo97ecKlB9XoL28+lGaOU6TduYH7LlnA0kkw/lq7aWzXCcTHgx38PqFUXa94+JO1f4NGa50VTZ/GL8+ioqCIqm5/sF56Zis7WhKrJ0eC3WODeGpZaxPeVtbYeJalsgQexjN/N1hnzXvC1tHPZRXDS5783ljdqj/XvHqO9pfhCHvUNbHAm8iWy/3iiP2dEI7kgC/2sieT2vk+3w0LdAGMd2kJLWQ3bg8kPWL0sPfAg4SsMVLTQ1bw+mIy/3ifG4z6NkoewcvbSkhibDhMLar6SpHSydIS+qjrSC/mrYlciv6GfvXS6/FciqZK6PWwUs0R2b9s6WP2ObAf4hb7BFNfmVTQjxeWv/xTeuT4HGZn5mDn3tET93WpsQUe7YDQ0OwFD9ZZQVtIDg8GEOssCuqr14aA/A22sAyUai8lQR0e77+hoFwwnw+XQUnEEg8GEspIutFWc4GS4HB3tglHXeIdU1RJZStroaBeMxub+MFBrAjWWKRhQgqayHZwMl6CjXTDa234k5qCkgY52wbwfYbgYrf5z3cegr9YILCVNMBlq0FWtC3Ntb7SxDkRbG35CYz3jXWLHFEXZCofmWn2E9v0YGovOU/cjPYt4MLj27Bsi49Owe17FJgNVBktOTCFtX95PfUCJ+0UOM5DVOxwlwerM34qapirFAC0rOViYT/aY6NUgxz4/GD0aLQ4dQu8/oRu7X76E58GDOPLuHUq4XHQ/cQJjLl3CoLNneftbHDrEO/5pZCSm36B/EJ/QqBHWPn6MF1F8pY1Znp7o8ScsZMg5oiLooLNnEZOZids+PvA8eBA3hg+X+G8gT7ycFyHs629sWXgeg5qvRc6f4ilzhhzAWK+tlL7CxihL0MNgjO2yFX3cV8C74Uqsm3EKqYlZpD6b5p1FDzdixeD53a/wcl7E+xFGLrsIkx9fRpPze1HrxBZkF5EfPl0N+KWdjdXJes42f4xkDpcLI3VN7G1DaCJf+vkNvezJIRKaLHJRkNJxGTTj2h7byPvxuuaL53GSSd4Ns22B7OIC/Mgi8ih+ZMUjozgfw+1aAAAyivJwuOk49LNujC5mdZFWRM7PGF2zDVZ9uYRFH89ilhPVW/q3wi3h0hbxmbhMtNa+pMjyAJsYy68urKzExL1uE0j757+6jg0fHkg15vxX10nbSgwGJYREUdBTUac8rG39/AQFlSjt1+cF+R467b3sWvkViUJ7phdsCMCLt/yls+cXqZW7mEwl1K1jiR1bpEvW0ldrCH1T4aEH0mKlMxhWOuVbbgvOeoQXyccwtqYfAKIQioeZH7YEd8ZcZ8kLxIhCX60xGprRV3eTJ7nFv3iv1VlWIvs+OzQd8SlZmLDhHOKSs9CnjRvu7Z1cYXNjF3MkqsAnDxgMBpgsJqkQS1JMKowFVlJWDCAXSll7aY5M5wq8/q5Sr62yWXtpDqna4/Q2q+Afzv/brR6yi9R/670lpG09NTU8H8cv+rC/J9mLf72MYVt2/xgPD4zx4BeV+DmbX9hlcN26GFyX7KGa2rQppjYl8gRODxhAuZ7A8eMpYwmOWdGsm3ka4xZ0w7vnoejfZDVcPWwxeGJbLJvghy0LzmHuRuqcRbFrRQBunXuNmWv7ooapLvLzinDlxAu8fhICrwH8lbZxC7pi3IKuGNJyPZq0ccKMNeJSSAMdAAAgAElEQVQTKV1PbUekDz/0yfMCfTIzHee6DMWYBxdgrqmDU50GgvXHOLDQ0kFWUSF0VPghZrlSSJYJzkca1JjKGGjTFPkc4lzdLdyhwVKBxp/Y6KISNjZ/v44cdgGeJAWjnh5VTlRPRRM5xRUTBldVjOlAVXaRRpGmi+sSDBrfBv1Gt4SWthr8/1ScjAxPxKItg/Dk1meUlHAxcByx2vDw+ifo6Kmj4R/99S6uS3D7m+hETgNVDdTUMcTPLH5F40Mhr1BbzxjeduJzjRzPUhWdXvaeLvE1VgXv+85Cl5uHEJ/Hfyh2ObcJtXRr4E5XyYvocAEseHUdnia26G0rmUTv31QBUaGN6cE9G2LjIuEeTQAYMuIADAy04FbHEhPGtqmciVUQT5OOgCmDXJ+iweEKehcYaGjmJ/YYMyMdnNswskLmo6quQvJant16XWxlQXmy6txMLPXme/sW9diEIx/5Nw7BQi0jV/SjFFIRheC1FeYVVfq1VSYNO5JvVmkJZK3et/f4CasLjkz8H3tnHRZV+sXx7xQ9dDeCCnY32GIHdq7t6tq1a65da3d3rLF2dyt2YgDSIF0Dw+T9/XGduEzDAKM/Ps/D49z7xrz3CjPnnvec74G7n3OprOtnhc8TomnbqqhYzQ2/tVqJ5IRM1AuqjNqN/fD4VpjmCQrx8NoH1GhQAcE9ZU6Kpm0Vt69t5PTWWUZMyrE2DLt1Col5OZo7/sDJzAJPvpPJ4WuayZRHDrTpg+Dze3Gi/QB4WFghjpMNYy0TwdhGxniZkoC6jrJkqNjcLHiytQtNmxogKyK0sAZ1B04bZY7OrrVRz073UDBD5f2zb0iKTVc4v+OKogNNHR161YMFm/TyNguuBoIATv8oDNSguT/oDJl32svPEb7+Ljqv9UanMahwjFqkavrTC5j3/Cr2tOiDRo7Uh5/QlFiMuHdcqS71oIp14WCiuTJmWcJmGeNRt/EK1xyenYoKx5ahuq0LJlZrhkaOXjBlslAgEiKVy8HbjETciP+Kr9lpCJeTAmzi5K31e8tXQJTQzF59lcyywqAtt08R31GrqnqvppmZMUxNWAgqZnUvbRASPOyKGAo2yx7OJpXxJvMCurnPR0U2GT+0+lMwrFhO8LGoj3xRNr7mPMD0gGvS8Ws+dUBFdhMQIBDFeY7ObrPhxyZLMIemH0euIBWmDEuEppPbzA3t+krH7ooYAh+L+niXdQVd3OZI3zOSE4qzcQvgaV4Lxgxzhfdc/SkY9e16I0+YgUx+AkwZlgjxKNltktCE3tLXtZ22ayyVfuDiM/zWmRoj/uemC0jPzsPuuf2KvZ6Zu8dg8cBN0uODS06XqsFZvx3VYxkfIaswGfEmmtLWf4Z2smsSyvraSpuuo9vg/E6ZmsGZLdfQ449gpCVmUvrpu7T5r0ilaqQh6Pij4I5fFfLv1JxtAm6hGH5t2PTfeAxtswpda85D49ZVMGNVH70V2lgX2BnVj62Hg6k5zncagkOfX+s0fky1hojnUHMzPCyscKBNb6x5fR8Xoz+jg1dlfBmk3a7Q+/6Tsfr1fcwLvY6I7HTUtHPBxiDd/naLw8GoB5jk377U3q8kCX8fj5kDFHca6gVVBo1e9NyCbcsuQiwmsO3MBADAy0fhuHH2lfT4yLbbCP+QgEO3Zqqc44+em3HqqWLhuG/9ZysYl1yRAANuHVHoq4qWrn5YVK/sVUq05Vv/2fA9tkwhQ+x9RhJG3Vefj1Ucyisg6oED/z2FJdsUZqZkHFvLxooG8x9jW8PUhIWZs07g/OlJCu36hEkzRk+PJXA0IZNMnEwq4mnaMalhCwA2Rh5o40z+sa7Okf2hpPNiwWbZo6s7+Ye5I2IQLiWuwKTKZPZyQ7u+eJCyF8YMc4oRXXhed7MaeJlxRvqeFxOW47cKW2FvTFYWOyGciUhOKHwtZJUa4/LeYpAPaXAJxLp/SepKnkAWmmNvVrQqhnZWZnjxST8yPI071Ya9my3SEmQxttnpubCyK73S9IUrvREEARqNRklOLAqNO9VWOFfa11aadP29DS7suiVNBLx7KhQ9/gjG44uqSxCXo5zC4UDFNXyd3GzQZUBjXDj6BPevvMObp5HYemYi7JyKX7ymR4Wq6FFB5uUeW10ms1k43OJeCDWuVUJvP8Vt+ErW9lgf2AXrAxUNYU3zTq8dhOm1gzQvXo8sfH8aCfkZqGmjXSVZQ2f3ios4t1+5ytX4RbrlzBQO0Vi2i1p1NOS3pgj5TfZdPX/DQEq7shAPZYa0hOUNOmLWs6Kp7wyrXN9gFTzUsSuoD0beP1HWyzBIDDoB8erBCejUqhpaNq6k1JAGgNo1PeFf2aXEDWkJEkMaAKpbByO5IJzS3stTJlVnxZJtIZ2Jn4/ffGRP30N9tkMg1j7mTTKvv2VzxOfLtrMFYq7UkAaA3l4rcCWRWvFqoI8slpRFp0rQ6RO+KB1PE2RhOWyjAJCpO7pz//U32LBN9bIuBpOBgx+pIu99vMZjxTDt4y4lEAShkPimDX8fo8bF7Zl3AtFh8fh3tSwZpd/0zoWHaYTBZMDTn6q72cdrvEIynjboswx3SeFRyQULT8j0yD8/jwQvn49dctUmp24dURZL++koCUWRcfO64sqn5bjyaTmatKmCQS2W4+rJ4j0w6oMdH0LRwu3nD4v4u3oIdjYcib2NRmvubCB08Jsh/elYcSbl+L/d9yAUKkrFNWpdFU7uRVfeKA36+tbCl75/4q9arbQeY8Zk4U3PqZhXp+1PqcLSys0P3/rPVghl0Zb5ddtqHS8tYdJr8iGn/9MpOBV/Fdsjj2kYUTYYtGf69cc4zP3nPHw87bF5EdVb+z1ZUU7N2UlRkk2fpPGicSp2DqyNnBFg2QrmTGUKHbIvKPnvKo4gHcYMWSlyY4YFWHRdMniVf/HRaQzcTd5JOVfNql2hkSUjw3UjKgAsuhUYdDMUCBUr/DVyO612/LUnn7H5xAMkZ+Riy0mZd8KIycDvvZpiQLD+YqMYTAZGLumL3XNl+rR3Tj7F3f9Cse7mPAQ0UC1plZmcjYNLT0uLrrQd2AzTd2ifeAEAjTpSPcgn11/G2wdUpZRhC3qjKOx6sUyh8mFXh1EI7F4fPSd2UHttd089xaElZ6ShJ+oqCxoKDTvUohwfW30B/AJZPGLwkJL3Fna+vQ5x+Rl429kwM8v1jWQnRcKrx+FqepNMWhSC3Kx8bFl8Du17Ky//zlGi3qBPmv63DWICeNd/subOPzE8zg4YWyj3yGsDIU4Dja6drGNx0OaBfd/dWXB21179qixh0RkYHdAIowMaIT4vG9vCHuNeYiRyBDzwREI4m7ER5FwBowIawdOi6FKv3/rP1st69TXP0dakV58AcCLyDS7FfsKHjO/gigRg0GhwMLWAv5Uj2rhXgq+lHWrZqQ/1VEcil5Q77ePRET3c2qLPk0n43dfwtNUN2pj+npqDS/tJWZQBE/bi6Kbh0rb5C89g59ahpbqeQ1HjAQC/e5FxUXnCTHXdKdSw6YBP2bcRYEU+xYZl31LwTDNoLIgI3SRnxIQILZyUeyl8jy/FWN0kMBWIz8uGu7nqhxSBOBsCseKDTWtvzTGNwY39EdzYX2nMdEnQe3JHJMek4cIumZQRISYwuZXyAiD6pn67Gnh+/Z30+OtLmZSWhXXxklCu5uxHe8uhlHMPzj4vdhiJodJpREtc2kNm6x9bJSu64ldTP9vfiz50xfxqyou5/D/SqeoczPynL0xMjfDpTSxO7r6n0KdDwCx06NMAge2rw8iIiY+vovHoxkeMmK5avu3N00jcOv8ado6W+PY5CSFDm+l13Y96jtXrfGVBTkozgBDDwu4w6MwKEPIeIz9rMkws/4SRaU/kZY6FgHsRvPxjsHS8i6ykCjCzWgVe3m6wHa4iN7UDzG13gc5wBwBw0vsDoMPCjvwey03tCEKcDUunRz+OZf35+SfA42wHIc6CpfMrZCX5wtisL0SCcFjY6z9O9uiT+bBx+DlD1NzNrbBUSWGXn50aU9dJX79bSy2YQgPpoe/rWwslRaBDXWyJOII//EgD3pJpoWFE2WDQ+wxVK8nCJBKTqZn77dsVr+R1UTBjWkEkV378WpL2gfF1bUNwP3Wv9PhB6l4waVRNU2sjF3AEihnN6jCmmyORS828zxYoeolLE3+7+aDTDFM3c/y6IWDoKSlKVzoOa6GyrXW/JsWam0anYdTSfmV2baVN1zFtlJ7voOYeF5cDkQ9R//JC/P32DFiFVB/CshMx49Vx1L20ALNfn6K01bw4D0ncbARdW4Y+97fgSsI7SvuCd2fR/tYaBF5bhrvJhldOfPCENiAIAiun/4uFfxzEiV13MW6e8uJAV048w+zhezB90A7sW0smQqsykD1/yJ6t/vMEZg3bjV0r9VNM61dDLIyBpdNj5GeThb8YrEqwdHoGbjZZqdfchgxXs3S8Sw4gBBALv8HCjoxtZTtcoczHNGoMppEsp4btcBkW9sfljmX9udl/w8x2Gyydnv6Ymw9e3qFiecFVMXZ+95/WkC6n5Ojv2Rlvs2Sfi5XZPmp6lx00A4mTVLqIdoM24u/JnRAWngRvdzu0DQwo7XUpEJZ9C7e+b4E50waDfDZh45ceUvUMUg9apqSxO3KoVDMaANJ4MTgZSya19PRYSom/BgACYjxPP4VHqQfhZFIRA7zXKZ238PHD1P34xnmGdF4snE0ro7PrX2CzHOB7fCmsjfPxd+0B6OpVFSPuH0dETiq2NO2JajYu6HxtNzgCHiZVC0IP7+rwP7kCjqYWuN+Z9MB3vrYbbd0qYVK10k2y0Ybgegtw7cWCIo8/v+Mm/l19AelJWZo7yzFySV+06d8UNkUMKdq/8BSO/XNB4bw+wyvO77iJLdMO6Txu5JK+6D25o+aOgEJYSVmEhxRegz7XUdgz/SDlC7Z8uY1/A8dCIBah3uUFAIC3nRfjW24Kxj07iL2NR8LVzBrx+ZnodW8znnYgk5dqXpyHJg5+2NbwN1xLfI+Zr05Iw0MaX12Mg01HoyKbLA4y8sleDKnQFEFOlfVyHeX8/GQlesDaNQ7Z36vAyjkMOclNYOn0WHpevo/ktaXTE6knGgDEonjpsUgYAQBgMP2Uthc+JsS54GQMBNv+PLISSXWtwvOr4/7ltwi9FYbIsARw83jISMkFy4gJnwAXtOpWB7WbVoSrV8mHmJRTNNR5pn9y9Br/atDGdDnFw/f4UkT2nSP9t9G5DaDTaGDQaHjQZQJ+u3cU+UIBXqXFU/pJ+JabDpFYjIpWqksulxXFNableXbtLa4euI+w0HAUcHgQCISwdbKCp78rGnaoBc/KrjppPxsKXE4B3j/6Ir227LRcmFuawtTCRHptwYOCYGxmpHkyA+TE2kvYM1+WWe7bzg5eSxMR7DwS17/vQYEoD4O8F6GCRS28zbqN8wkb4c9uBIBAeO5LzK4q8yAv+tAVdW3bI5LzCgRBIFuQSjGmg2+txpnmE2H2o0JegyuLwBMJ8LbzYnS+vQ7HAseCzZLtxtS8OE9qMNe8OA9vOi+S5i50ur0Wl1pNVegHkEUJWlxfgfvB+oltLOfnJyvRA3SmF8xt94PB9AM/7zB4eXsgFqfByplMRi/I3QAB9yzYjncKGdNi5KZ2AAg+aHRbWNj/B076AAAELOxkiVzZ36vCyvkjpb+53QHkZ06DSBgBOsMebIcbRTKmy4oaU9dheKv6mNxZv6FDPzP3w6IwfvdZnYzicmNaOww6Zroc/dLatSKW1O+IyJw0AMCUas1xLf4LXqXFK+1/Pf4LWHSGQRrTEmb9cQjLtwzGwun/4u/V/bBs9inMXtYLALB/6y30GtwUFmwTqfE9oMMaHL0yDbevvEOrDjXwe/9t2H5sLBoE1yzjK9E/phYmaBBcE+vnncaxiA3SBLIOPlNx6IxuxRC0oYPPVFyJ0hz6pG0/TcjrTQOA5+IE/BlAblfXsmmDNZ8Ho4IFGct3Ln49QtynoZo1Wf3sfdZdXE3aifYuo3EydgX6e81HRTZZbCSJG4ldkdQvjXQeR2pIA4C9sQUS8smciZSCHIohDQCmDOoDinwSsPxrBo2ONWFXKX27edTR8g6U8/+CpaNcgrb5IBiZD6K0m7AnwYRNKlpJPNQkdLAdrlH6WtgdVZifNKQV+xeOi6bOXc7PxroLD8p6Cb8sBh0zzZXL0G/df30ZruTnROJllvy7tH5H0AD4WZJbarXs3PBnzVYK/ST8HtAEIyo3RGGiU0LwNbEOEjNmlODqScLi3KQ/yvjykawe+O5VDADg1VOZxnWH7nWl1bAkpKfmAgC8fsRrbj/28ycoqWPWoG3ITM3FaCWleiXtc4bsQGYaeV+S4zOQLCf916XSDPzWjPScnj/wAOM7r5G2Xz/5DGParcSABn9L+49uswKDGi0AAGSm5WJo4BKEvycf1uIikjGiBbXQQXEoLFHoauaHVB75ZZ9SEIM8oaxKnhHdVGpIA0B16xZ4lXkdAPA195nUkAYAF1NF9ZNAx8p4nBohPZYY0gAQ4lkPlxLeUvpLSkVrQkSIMa1Ke4WfcsqR8P9owJ66/ArNQmRypsOnHaQca+L8c90reP7qnH8ehshk3XKyytEegzSm7zz5ijtPvuL+s3DcefIVtx59hqOOJWfLKRlE4hzk80IhFCUjK0/Rw1Ha+P+o4lanAakhW6Oet1bjLpx8DoIgEPstVXPnn5jlh8mHhV23/lLaXqORH6o1qIDtC88obRcKRDjwkIz97fpbIDZflFWI27HoLGZtHiJtB4CdN//C6HndAQDbF57B/gdzsW4mqQG9fdFZ7Lmrn/CFiLcxlGN3P2e0cBqIw9Hz8TnnKY7GLASDpn7jTRfJyG4etbH5M+kJ54mpijuDKzTBxs83pAZ2Qn4mjOnabfpZME3wJjOWci4+X3uVoHLKKUvSOflosmgbJh2+gORsDqXt2LnnyMjKVzn22DnVSkO9OlJ3Z/auGaLTup5+jdXc6f+M8ntSshhkmEfLxpVAEEABTwBTExYAoHVT/zJeVTkAkJ1P1Y4Wi3NBp5f+g44kXnrZ5sEAgDkrSI3m+atkeuROrtYK/SX/Tp5DVjzzrGC4ISylQbMONQGCwJk9pNQZQQAFXO2qZP73fhnycgswo+8WrD8jK5pUuaYnAODVgy8AgK1XyJCSz69jFCcpIuMDZd5wC2tzbHm0CCZmxqCBBn/LRvC3bETpzxdz8T7rLqpbtwAAvMu6g5rWZAWyiuz6iOS8gq8F+QWexlP0BLZw8kcUJxX1Li9AZ/daGODTGEejngAA3MxssLXBEGz5cgvXEj+gjUsVPOv4t8IcynjUfg42f7mJZe8vIoqTiqrWblhRu2h64+WUU9r02ngEj+eTD+wtl+3Cndmk/v681Rdw5/EXnLn6Bie2jUJKei5G/3kEFTztsXZ+L2n7hZvvcXTTcLz6EIslG65gzKBABGuRn5KUkg0XRysMmrgPhzcOg0AkwrU3XxGelIbLrz4jOYs07Pfefo69t5Ub7erifzkFfOy++UzpWAsTI9xfPBZMhmZfZP91R/ExLlljP3XrIQigzcJdSM3hKLRV83TC0ckDVM75JTEVl199ptwTgBoHrc0a5Pnr8BVcfqWoOuRuZ4U/u7dA86rqiyOdfx6GDZceFel6JNSYug71/dyxZxz5WTnj4CVce/NVoZ+HnTUuzRmmcL4kMEhjGiALnkgM6XIMB2uznvieKQsHKQtD+lcjLM4NNhaD4GKjPBRDXxBiAuM7rwEAzOizGf+cGI/tC05DTBBSg3dar40YMKEdvOVkKSXM7LcFeTlcCAQiLNozEmtn/ou4iGRYq9g12nnzLwxqtAAhI1siZGRzrP1vIka2XK5QxlpXzu+8CUIsy1k+8OEfmJiTlT1zBGlY9KErmDQjWBs54ne/TaDTGOjjORv/xf2DLzmhIEDgS24o5lYlvfF9PGfJJSC+VumxHuYbiGG+gdLjP6vKlE982Y5YVrsXltXupTCucGGXi62oX1jjK7fB+MrKpf7KKceQ+feP/mi0cCua+HnhxASZEbR4ehc0C/mCDQv7AACGTN6Pq4cmICYhg9IuqR1hamIEZ0dLLN5wWStjeuXW61i/oDfmT+kEAKg7Y6OGEdrzPCIeI7bKYsWNWUxUdLFDeGI6eEIhOAV81JmxARdnDYOng+pCLLWnb4BILAaNBswOaQVnaza+Z+Vi2enbKKz7YG2uvNpv1xX7EZ0i26lytbGEpZkxMjhcpGRz8CE2GTWmrkNwrUr4Z0gnhfG9Vx/W8erV03HpXsSnk3UlLEyM4O1oi7D4ZIjFBOLTszFhzzlsGdUdgQHK5eu0vZ63a6ZAU4HW11GJSMzMwaD1/yItNw8AQKfRQKfTIBSJAQCzQlrq4aq146dR84iITsWCdRfh7+eMuRN+PWH0cpQjHytdxSOhDFdSMuRyryIubUSpGNM/O0K+EF0cRkH844MSIMuL7361AgCw9GNPzKn6n7RNRAiw8etoTKm8r9TXWpJ47V0FAJheJxATajUGQH6Atj+zD58zVYctLW8ajAGVi5Zomyfgo/3Z/YjNVS0l+UfNRphZV72MpmTtTDodkUNVJ8H67PsHYrnvplOdBqC+k3L1iKYndiCeQ37BO5pZ4Hm/cUr7VTgqi9f/NmA2InPS0fbiDkqfbwNkYUjVT65GnkAW++5raYcbnVXrKwvEIkx/cgF3EyORK1C9u9OzQnWMr9oMXmz15bIl6w3xqY7VjbugQCTEjrAn2PBeeRJZrwo1sKpRZ5Xzdb6yB2GZpJc0rO9MmDC086VxhQJUPfEPACDAxhGXOoyUtrVctguBlb3RuoovfBxt4WknMy7bDNiAVbN7oE41T8xbfQGLp3fB/pNPMLR3Y2n7zaPkjlaHIZtx5eB4NAtZjYenyd8L+deFjx89j8SdJ18xd6JyW0DiedVVzYMggJrTZF5bZUbd6nP3cfDeSwCqPblXX3/BzEOXVfaRrM/UiIXQFeOVzrHs9G38+5DMxejXrCZmhyiWLe+z5jA+J5B/8yemDYS/m6PKayuqKkdhL/amEd0UvM9JmbkIXrxb7fy6XA+dTsO/UwaovJ7Ca7q/eCyszXWubaFXNQ+DjJmWMG/1eSzeSP5Cjpt7DEtmdEXjOoYp2F1OOUUhOWtpWS/BIAm2+E3hp5PtCIohDUBqSANQiJH+mP0QTibepbHcMuF4OFn85UN6Mrz3rlJrSAPArEfXUOWQ7oncv98+iyqH1qs1pAFgy9un8Nq7Ctm8ArX9AEAoFqttFxdy8uz6oDq+VmJIA8BALR8WxAShYEgDQO1Ta8ETCRF0bgvFkAaAyJx0lYbs+eiPqPzvSlyICVNrSAPAf9/eo+WFbdj68bFWaz0X/QGxnExUOb5K5fsDwKlv7+B3bLnK9iM/SkADwNj7p1T2K8zER2elrw+0pJZxPjquH6LTMvEu/jsy8qil4W8enYQ61ciQr8XTybA6iSEtaZdw5SBpUMobz/KvCx83re+L2ERqArI+GLWNvC8WJka4u2iMUu/o9G5BMDMmd81nHFReaGjrNTIErFdj5cXlejcmSxNz+QKl7QCkhqeFiZFSwxMATkyTqbr0W1vyOUwN/DyUhnG42LBhxzZTO1ZyPQ+XjtV4PWIxodX1eDva4PnKCUUxpPWOQRvTcyZ0wKw/yMz2fC4fZqZGqFqp6DXeyynHkBCIEsAXfivrZfy0tBsUSDnmi7m4kLAJ91OOY3vEBJyNX4dg55EqRv/8xOVmI4fPw5Br2pd1zhPwEZ2jfYJjNq8AV6IVYxHV0ffKv8go4GruqAOvUhK16lfd3lmrfs9Tybj4du6VUMlaljeRzS/A/i8vEJ+XDSadjrbulSjjDn59qXS+Tl6KoQlmTBaaOfugk2cAatkpfm+tfntXq7WKCAKjCxm/te3d0N7DHxYsY8p5MUEghasYiwoAVkYyg+Ph9yit3juLz8W9JJlCkr2JOaU9eNVeLAxpgwltm6CWp2JoWEnxIDQCtaroX+f6WQT5e9Gxjj9sLVQbh+1rk0WVbrwLR2pOnkJ7Ri75++9iozwEzslafUnsrDzZA2mPhtXUL/oHhR9AS4I+TWuobKvhpfr/X/56LE21M3y1uZ4RrevDmGUY0cqGsQoVLNl4BcbGTFhakDc/PTOvPI66nF+GlCz9ycQZAtVmrMOHf8jtvY4r9+HynyWX+DFicR/0mUKNEZQvshLk2LfwkF+SJie2I5dPekKDvSpia8tuYNJlPpKIrHS0Ob2HEkfX/NQubG7ZFV181Cd1j79zHheiqIlG21t1R3N3H5gxZZ/Dd+K/YcPrR3idmgQA+JSRgtpHNyFm+EyFOZ3MLJCcr9zYk/A2LUnhXCpX0WBRRmsPRVlDZfS/eRjh/WeB8cP12OjMRqkRuvLNbRjRGfjcj6xWezn2E8Y/JOPrM3nK1SkYNBocTMzxd712aOteCSy68ryAyY/P4Xz0R+nxs5RYNHD01Ljer1mpMGOysLlZCFq4Kl7jlMfncS76AwCg9cXteNJ9goKhDQBu5lZIyMuGSEvD6/f7/0l3EdhK5nu9ZALexCRh4ZmTeBEVjw/LS6eoR2BDPwQ29NPcsYhM6RKotn161yCcfvoBYjGBnTdCMacn1dMq+RPMK1DueeYUqN+92H3z2Y95aBrDVGp4ueBdjOLfTEnQrmYllW0+jra4g0ilbfLXowldrqdb/aqU401nH2JC97Ip0mPYxvSMrtLXE4a1xKpt1xETn45ty6jZnpK4WkuzLnC32w4ASMvZgJTsVUpmpaOi61OwGMp1iwsjmdvGfCBcbGXzffveBgWCT0rHWJi0gqeD5nLOBMFDRFJTCETKf3Ecrf6EveVErdYpoYD/AVHJnUBAqLIPg24NN7vNsDDRHJyvSt9ZQlHjmIWiFIQn1le6Tjv2ODhZz1EySjMZubuQnruj2PdUci+zMoYAACAASURBVN2S6yOIAnxNrA2ROEehL43GhJVZT7jaaipEQoAvjEZW3nFk5R2HUJQibcnkHEYmR3WyyM8WL15cQzpkfDBe3PyA/Jx8ZCRnw97VBnVbV8OQuSGwdVad9PP/hsSQvtZjGPxtFJVp/KztED18Jg59fo25j29Iz4+/c16tMZ3J41IMaXUxzi3dK6ClewWcjQzDpHsXpefbn92Hq92pvwcD/Wth7SuyAMnjpBg0cfFSmG/7ux9fvDSaRu9UlA5e9sIw5Pbw59Rpg0ly4QzbgnpKX3f0DACgXDpSntCQSRr7rG/SjWJMb3j/gBJ+oY4PfVTr+q9r0lVqTOcJ+Fj77j7m122r0O/fNoMQeG4LAGDJq5uYW0d94uuzFJmc2p4WfRTaGXQ66vq4Yf/oX0uBxtxYfVVYCxPZg8Xjz4oqRSNaN8Ca8/ex/84LpcbwgbvKdzgk3A0jjVKxmNBrcmVZIX89qpREisOA5UdQ0dUeC38L1vvc2mLQYR5/Lj+DZj1Xo1nP1QjqtQZ/jQtWMKTlycm/AJE4G+GJDVQY0gAgRnhiA4TFeei0lnz+C3I0kY+wODeVhjQAWJn30Djfp3gvfIqvoNLoA4CU7JUIi/PUWs85NnUgviUHqzWkAUAkzkJs6iC1fUqSnPyL+JpYW+U603O34nOCP/J5L3Sa91O8F75nLdDqnmqLmOCCL4zBp3hfpYY0ABCEEFl5xzX+ToXFuSMiqRnScjZRDGl90L7GXKxfcBbbVl7C/o03KG15nAJM6LdVp/mGddJcoVDSZ/Su0wpt1WbIPjDDv5OFAqJTScPn4qvPePglGiFryQfOlGwOXkcnotnf26T9hy3pi10vluHI1/X4486fGHN2IiZvHl5uSCuhi4+/UkNansH+tXWas+kJajyxumRBCd19q4AuZ6B+ylCM4ZaPaT4TqVhYIzY3C5ejSUnFLj7+qGRjL217lqxYqfV0xEeFc9rgYUH9PWrsJDPq7U3M0dK15LyeQS6ymNNPmdp9DgysqLkqZnVb2Tb7rYRwpX3czK2kr/d+foY7iRFK+wFAeHYa5bieA/XzLZ2Tj+BVe5GQmYNnkXFotFC3z5hfhcRMxe+F31rUBUCGKgTN24ZnEXGITcvCy8gEBM3bLlXzWDZQeYGmhHTl3zU/KyV1PYnpOUhMz8H6sd3QtKo3Esvwvhm0Z7p/13pYOUuzYSpPeFJDiMW5YDKc4Ot8Awy6nbTte+Y8ZHD2/jgSIyKpCfxctEsC4Qm+ICV7BdJyNgEAzIzrw9lmGUxYZKycSJyBjNx9SM1ZCyuzELVzfYrzohiSHvb7wTaVeRHERD6iU0JQwH8PQITEjBkwNWoAY5bqD/gCQRg4BXd/HNFQwfkaTFjULZAc7mVwuHeQlXcUFibNFeZQhsQjKhbngieMAF8QiYQMzR4YVUR+bw6eQPYBbsseAWfrRdJjvjAG3763hlici+iUblrPq+s9/RxfCT5Ol9XeUwAIT6wLkZhMcLI07QR3+20AJFu4IkQldwWX/0byLvieOQ/ONouVTQUXmxWU46RMWSEVM+OGsDLT7XddgkgkhouHLSYv6K603dzCBJv+Va5wUFTkpenexarfknOxtsDZFx/xKioRi3q3hZ+zHfxdHdCssjcA4HVMIio62yMrv0Daf+i2Ezg6gUx2kvQvRzmbW3bV3AmAq4UlEjnafdnIJ9/ZmiiX7VLGwkZtMO+J7GHuSvRXdPCWbQ3bm8pibs9HfsLKpu0pBvj298+kr/tVroHI7AypR333h+doUEjRQ96YbuupvQHsa2lHObY1lsXHVrPVLu66qFS2dsD9JDJXIouvXWz5rNqtNfbxt3HE+wzybzEhL1tlvyGV6uHgV9JRMe7BaXzqqxiOAwAj752Qvi5sSAOAnYUZLE2N4WZjCTcbSzz9W7+fMT8LrjaWSs+/WzsFLebvQAYnHyO3UmPevR1tMLdnazSoqNwB42LDRnx6NkVL+WempK7H1U5279vVq6y3eYuCQXumra3UZ4cqQywmyyL7uTykGNIA4GyzGHSabE6+ULciEmk55PaYMcsP3o5npYY0ADDotnCwmqbROBeLcylGn6vtaorRBwB0mhkqOF2hnEtIV1/2OjtP9sHnartWwZAGAEvTjnC1/QfejqdgY6HbNjydzoapUW1YmSvq6OqCvCFNp5lRDGkAMGJ6wdf5jk5zyt9TGs1Yq3sqJvI03lMAUkOaTjODu/1OyAxpAGDA2/EcpX+W3P9DYWwsBlN+5DFmVVRoV9VXnimDd6JL3QVIistA+xpz0b7GXEr7jOF70L7GXKWe5tjIFPRvtUI6rn2Nubh3lVSIYDIZSEnKQu/ApRjXezNl3D9zTqFbw4XS9xQkqI9nNTc2Rvd6VXHrA/l//+/jtxCJxdLSti7Wljj7/COl//yesu1nSf9yioeLmXaa8JxCKhZBbtorKNUolAD4JlX1g1aBSKiQDPlCzvtczc4ZNe1l3taXSpIQ5ZU8tE0+BABzJnUbX96gZ7NKVhmAQdP9a1c+Rl0VLLl51YXH9PaV7Q7wRKp3MeM4MvWWnhWUq1J42JbvFFlbqP59cfth7Fmbm4BOp8GebY4BgbVw7s+hKg1psj/5ACtJZPzZ+dWuRxkG7Zn+ffZRTBjaEmam5Adfy8aqg9/l8XG6RDGa5fF3D6fEAWdw9sPWYqiWKxLDmFUZvs63VfYwYirGAMrzJVH2QWbHHg1r8/4qetIQ4P4Nn+LJLcECgeKWqDzyRpy1uWJsmzxmxo3VtpcUmXlHKMf+7sq3IllMD3jY70Fc2giNcwpFKQhPklW7C3BXp46h2z3VZq00GhNudpuQkD4BACAm1CdX6Zt1h0YDIEMu9l2aqtD+z94R0vbCjO6xEVffLQEAfHobiwObb6F5ezJbOy4qFRsWnsPJB3Nw7+p7zBi2G//sI5UxZizthRlLeym8pyT5sPBriZ3yaCH58LKgF2ko+zqRD7s1PJ1Rw9MZUzsFSvvLe6Il/eWpem6B9DWbZYKnHZWXS5eHAIH6F5fjRWftSpqfi3uLDWG3kMnPh7WRKXp41sbEAOWSTj8DjmbmmjsB2PORGl6lizZ1LQdqRv/NuAjMqq96F+xMZBim1ZHFlH7JlIUWWBoZo4Y9aVC/TUtCmoYkRG1l8QCAbaSYTCfBnFX8JHeBWIRLsZ/wMjUeWTwuYjlZyOYXIJvPRQ5fs3RgSVLVxolyHMvJhKcFVfNaRFAfXvv61lI619qBioVCfgUefY5GU39vle0PP0VLX/drqvze1Jy2DgShm6azhCHN62DmocuITE7H84h41PfTv3JJaSJ/PSVJ8F+7cG3FqBJ9D1UYtDF99eCEIo0zNVL+yy3fLtma/545R2tjmm0aDA/7vZo7qoEgyIQhK/NecLJWX3KYRqN+4GdyDsPGQnmsM41mCkD11p4hkJTxp/S1iZF6uR+2aXs4WE1DavYatf2iU7pT7qkmdLmnEmwshqhttzILQUbubnD5bzW+vyHh4CyLnwyo6YmwN7JkIxNTIyzZRl538/bVsXzm8VJfnzredpmHb5w09LizTesxX7OTwRXxkVyQAycT5VuzEo5FPcOSd5fR1rUKqlu7IVvAhYOJ4VX7rGbnpLmTjtyOo2bk97l8rMhzKdOmDvaqiGsx5MPp2ULGtDKGBNTGtAfqQ4naevpRQkg0QVdTr0FdmzriOFloeWFbqUiUFZcuXlVwIYZ0Jgy+fQz3ulJDNGY8kSWSOphof18NBSszE2TnF0gr42lLhzqVceXVF0w7cBEXZg2Dg6Xya592gLw/QVV80KVegNI+xfk1aF+7srToy5gd/+HVP0UPrZQguSdlgfz1fEvOQAUnW73OP3ffFQxtVx8NA7TPh9I3Bh3mIc/AidoZsTSa5i06RyvtPFOFcbPbVKRxEjI5B2VrsJym1RgWU/ZEWtizK4+TteyawuLcIBQlF2GFJY3s00Wb/wN7tuYYPPlQHX3fUxIanKznaZzTmKX8A9WQyUzj4PTBRzh96DEGtV2FlbtloT829hagaarnWoYw6QxUstTNkKxs5YyP3RZoNKQBYMMncvdpff0+GFGxKaZWaYP+PvWLtNaSxMlMvV5tUQjP0p/3iC8SKZwb6C9zdsgb2/IhIS7msgeXED9ZyFro9zjpa3klD/k5y4Klr26h+fmtFEO6pp0rFtUPxsFW/fGw23hE9J+FbwNmY4CfbsmgJcH6prL8CvlwDglnfyiDAMCBVqp2Tw2X4Fpk/Oz552E4/fSDht4yVg7qCADI5wnQesFOpQ9Gay/clxZb2TxSeZ6KPDWmrlP4ab1gJ37bdAKvo1Trp49oTX7eCEVidFm+X+17xKZm4Uyo+mRcyT0BoNM90ReS6+m+8oDG69l27YnG65FnybAO8HOzx6IyVPMwOM/0i3cxqFeDDJW480RWLCAmQbtqR+bGDTX3MWkCOs0UYkK3+B06rXhP6Nn5Muml8CTdQy34AtUhDFZmPZGYMQ0EQf6Rf00ks7/NjBvDy+GwVg8ZpYmFiXodT0C7ByN59H1PAcDcJFBlyJA8NJrB/SlppHYjX7TsWBM29hYIGdxE5/FCgaKh9KuQKygo8dhZfWDEUK5nXBy4QtVV2fRBcxUx2Nvfh0pfj6neQPpaPp5594cXaOhMxpqelVMDaemuWJWttOAIeNjzWbb2Fq6+2NvCsHXOaaBKD16ICUOXH4VnsuXCUObUaQ1/a9Ulqg2Vub1a4cRjcqdwwYkbWHTyJqp5OiOfz0dsahb4QpHK8ItLc4ah09J9AIBa09bDmMlERVd7hCelgSeQxZgfnaxaWQwAFvZth7+PX1falpqTh9ScPPy26TjMjFl4ulyxpPikTs3wKSEFjz/HICY1Uyopx2IwICLEEIuphv7Y4EYKc8gzt1crxKZl4unXWMo9IUAgJZuD5CxOkUJStEXf1yPPX3suI/RTDP6dMxhONvp3MGiDwVkAK7ddx8ltZMzLvNXnNfRWhE7X7HUCaGDQrSEWlW4wvDrJNm3QFI/rYb8fsalUzdJ83hN8SawFL4d/NYa/lC6GsSmi6Z4yaIa3ta8vwt7Eoog72gCA9JRcpCRmwdHVsJOQ5OOrAeBjtwVK+819fQ5vM+ORzCUVL3IFBZSxysZ9zUnGny9PI4qTBmsjM4yuFIgBPg0U+v1MGDOYFIN6bA3NDgp9IO+ZruuoXN/+VarMk6epfHppcTXui/R1gI0jdgSpDzfLK+GHFW1p4uQtrYR4NuqD1Ji+EivTF+/mrV31PUPEw84acemk111MEFoXAvGws0ZlVwd8SSR/v3hCIT7Efqf0cbW1RDVP1Ttjt99HUgxpUyNZHD5fKKIkVOfzBMjnCaQlyuXZOqoHNl56hL23n0vPCZTs9mjLykEd0Xw+WYtDl3uiL7aO6oE60zdQPP7FuR4Jfq52GNOpEf4+eA3bJ/XUPKAEMDhjWmJIA8DD/2Tapq37r9dqPINupbkTAAbDodjGra4IhdqVxC0qFiYtUMUjAdEpPZDPk0lMicW5iEomE0WMmF7wc3mEYllR/0cwGDaaOxkoe9dfx4m996XH7WvMxbBJ7dB3RBC4+XwYm7Jwct8DAEBBPh+XTz2XJiRqw9CJbTBrzH4M3bQZgd6q9WoJQoiXicGo53ZLeq5AGI/n8S3UjtMXr7rMRXRuGrIEXAx/dEBlv7YuAWjrQobrjAs9ClOGEdbUU24YiQgxxj09iocpEejgVg1dPGogrYCDpe8uY+WHa3jbRXNokKHiybaiJAJOqNkY5iz1RSyKQ56AD3OWEZLycqXnCquC+FrZITI7nZKEeCNGeVJwabP1o0zB6Xz74RrVOp6nxqptLy12t+iDRqc3IovPpehNz30uUz0qXD5cX/B5j5GdNQ2EOBN0uj3M2VNgakYaQanJTeDgJLun3xNc4ewm++7k858hK2M0xOJMsFhVYedwmTJ3VsYoFBRcx8HRVZFPP4qLLz7j7LMPYNJjsarXKZib8JHLqwRA5oXl8x4jP+8AeAU3wGC44uC4KTA1m4Jrb75i541Q9Ku/D40qREJMsGBu1gr2DjtVXlv9mZvAE5IebE2e3j5rjuBzQgrG7TqD/eMVhQPoNLIC4uTOzXDhRRgO33+Nb8kZEInFcLS0QOPKXhjWsh48HbRzaNhYmOLd2inYdu0pzj77gORsDsyMjOBuZ4V2tSoqHaOtt1qyTnXQaTS8WTMZAIp1PcrWJNltKSsMzphWxa1jk7XqRxB8zZ0gk9ArTWg0FgiC/CMryYp23o5ktS6hKBlRKd0hEMo+vPnCGITFucPT4RAsTH5eZQJl/GxVAvWJMiWP4ZPbYfjkdkr7D2i9EmeeUA0++QTEwvMpM7L7DA9Cn+FBeBC9WaFNHhqNSTGkAYBWig9zxnQmKltplk1r7kxVC2LS6QrnJNS/uAw8sRCvu8yFEV32MTqzWjCqnluAI99CMbBC6Xh09U2Qmw/FmH6QEI323topKWmLu4WVVNbuSvRX9Kqo3gM6qlo9/PXoGuWcpCS2fHx1WZDMlX2XaCN7l5hnGAU5jOgMHG49AJ2v7AEA5Ap4YLOMpV7Dfn4lt5OZmT4UTq6yME6xlkWsBIJ3yEofBUcXSbK3iNKWntIR9o63YG27C4AIdmBgbHAjjG7jjvSUDnB0IUODCHEOxUjPTB8KB+dQ0Ok7KOsJrlUJtZ16wt7pPuh00rEiFqsPOZUY0tO6Bmm8nnHtG2HinvN4H/NdY98u9aqgS70qGvtpw9jgRjqFUZQE+ryekR3Iz9qtE9XX+ChJDGOvXQXyFRCb9Vyt1Ri+ME5zJ4ghEClW0yppjFmyLySJUV2SMBlOqOjyBFU8EmDH/p3SFps6WGOlxJ+N0rinvwqjprVHn6BlOLztNjYvOY/fe25Cbk7xwp4+JA+Vvo7OXAOhXMXIB9Gyghpx2duRkicL4eLw3oPDe49n8WQcfUreOWRyZR51Q4QnJn/X5A1peXZ+fVCay9Ero6pREy03vn2i9/cY6C+TsbsVF4lUOY+zfNVDCX0r1ZC+LlxCfGDlsg1fq2MvS2h+k65+9zH4kmqPZllQRU4mb/Xbu9KwDwBY1qBjib0vQXCQx5Ep8dAZ2sVlZ2WMgb3TXbkzDEobIAaTVVmhLTNtIOydZPULaHRLgCYLqyAIDtJT2kH8I3Fffj2mZn2pbXTtlChUFXOR534Yeb8ruyn+zusKn3tJ677piYpSe8rO/SzkcnllvQTD9kzHJmZg8XTtqntJEIo0h1LwhXHSRL3SxIjpI5VP4wnCYGJUQ8MI/eFkPQ98YQxyubItvJz8c7AyK5v4IqEoGUyGfmW9Svue/sx07FUfofc+4+iOu7CyMYNHBQesOVA8fc4c3hvpa0eLbmCqyF+wN2sHAiJEZ5Kyh3Q6mehHEKSXKSpjBQA6Gno8KtZ6SoPC8dgSMvn5pbsQPVJYIeRjuv6VgWrIFWOJ52QjLEPmmaynJF5afvs2LD0FPpay8Kvq9vqXB9SFZs4+ePTDCF315g4Oteqv1EMdkZOmUKLbEDBmMMETCfE6LQFslmr9bX3CtpyD3OzF4BXcg5n5IJiYdtZqnFj0XeohVtZGUyESIBLFISVJ9XcD23IO8jhbkPK9Lqxtt1PWw7aaBW7+UaR8rwsj42awtT8KbfyQ72OT0Lam8tAJCZdekvHpTX5Ugy2naLBNS+f3Vh0GbUwv/7M7vN3tNHeUQ5uqhll5RddNLQ627NFSRY+U7H/g6XCoVN/fw343CEKIT/GkWkpK1ooyM6az8v6FvaV67Uy+MFJte2HK4p7+zCzcpLqyYlGwNJZ5COlqlFjS8q+DTpPF4IrFBbAwro6GHmScpK1ZK/jZLlI13KD4s1r7sl5CiWDKZFGSEB8nxaCJi/qCVLrQzFU217u07zgTIVPmkFfyUMaZyI9o5SFT72hRhkoeADCmSiOsfENKKT5NjkHFYyvQxNkbrVz9kCvgIZmbi+MRb6TCoHe7jkPrC9ukYSplze7mvTH49jF8yPiODxlkuEF9R9XV+fSBOfsPmLP/gEgUj9zspeDmn4CNnUQ6VvV9odMdIBZng64kN4pOd4BIxY4zg+EKW4fzKr3KkvUAQFbG2ELrYUjDQ0SieHxPcKfEcKti/52X8Ha0RUhDagiTQCTCwhM3cfnVZwhFZCLi+A66qSkJ+S+QkzEUNJoRbJxeAQDE4hRkJFUCyzgIbNvdAABO1nTwuafBMm4Ntu0und6Dz70ETtYEmLH/gonFSAB0CHgPkZsxHCzjIJhbLQad4YLcjJHgF1wHQIDO8ICN02OlY0uSOmPXSV+/2lZyiiTqMDhjWl4Ob8WWq5g4vJXOFRA1kZYj04s2My69uCFTI9nWJqfgNpIy/4KLzYpSe3+AKuFW2tX65IvlpGSv1mhMJ2bM1DinveVEpOVsBEDe058JBt0Woh/xdyKRdtKPhogkibCa037pOROmu9I+AOBhRYYcuVkOBwAQP+IeecJEGDNdUdFuaUkuV68M8S3buMOS4nm/cah2eIP0uP+V47jTcyQqWGlfbOF0xEeKRrQ6LkaRHrpgr4rwtlTueZQkId6Ki8SdePWSlqVNaMgkNDwtu1+Pv0fj8fdohX6ve02FlZEJJlQPxPp3hhHK1NRZUapwd3P1VXSLjxAAEwyGOywspyMzXVYYSySMQQH3AkxMuyArg1oF19p2O9JSWsDR+bXCjNa225Ge2hVCYQSYTD9Km439SaQlB8HRRaavLBLGgCGtWEyuB4DCevi8xzAyJo1dBsOdEh6ijJf/TMScI9dw9c0XLDh+AwuO31DZl06n4cXKiWrnK0xOWk/QmRVg60zVihYJPsHW5SsK8g5Lz1lYrwasV4PHPafTewCkcW7r8g187gVkpQTB2vEh+Nzz0vfISm0FW+dPMDbtDrbtbmQkVYTNj8RRZWNLkrIyoOUxOGNa3mAuqvEcntgAFV2fKW3Lyb9IOfa031+k9ygq8sZfJucQrM17w9SorsZxBFGgVndZLM4Fna45EUdewcTCpK0WK9Yfng4H8SVBstUmRi73OtimyhPkopI7SQ1vdThakVUVJff0S0IVeDoc0ss9LWnMTZohJ5+MHc7hXtbQ+9clPH0uxAQfpkwvVHXSzXtSVpgwWCgQCfA6Ixa1bcuu6lZJwTYyxh81G2HL26fScy3/2w0HU3N0qxCASbWbwlKuJHcqNw/XY8Kx++MLfMsmHwyr2ztrbUwLxOQDlTqvtCQJUUwQmHD3gs7X9G2A+kJR6to1jXUwMce3AbNxPvojQlNicTP+KzJ4XLhbWMHTwhp/VG2KBo6y35OJ1ZphYjX1ygea3rMwSxp0wJIGHXQaIyHQxQcPkmTx0iUd7pGeGgIB/w0YDHuwjOrDwUkW0mVtswWc3PXIyZoJO8frKJALTWQZ1YG1zTakJNX8oebhDzvH69I2Z7d4ZGWMQAH3BqWNwXCBvdNdpKe0hVAYDjrdDqbmA2HBnipdj0gYBbE4GyamHSjr4fNDkZUxBmJxNhgMe9jZ/6f22lgMBlYN6YiVgzti05VHuPb6K5KyyPwRO7YZanq5oluDKmhQ0QPGTN1NMKHgLSwsFEPyWMbNAYASBpOd2gGW9idBK4JnmEYzgViUBKZRPVjanVR4D+KHiENeznzkZc+FteNttWNLAnmPNACwmAyEbtLt4URfGJwxLc+NB5/QNjAAHX/bjKObhsPaUnPxDAAQiBLwOb4ifJ1vgcWUfYB9z/obGbm7pcdGTF+tDFB94mj1JzI5+yH6kZwVldwVLKYH3Gw3wEyu4AxP8Bm53OtIy9kEMUHGX6pTq/ic4A+ALKntYDkZRkyqt4Ev/Iao5G5STygAuNqt1WrNQlEaxEQuBMJECETUNWTnnwGL4QoWwwVMpitoan6lGHQ7sJgeEPxIEo1LGwZb9kg4Wy+U9hGJ0xH5vQ2EWmZ3A9R7KhJn6+2eljTO1ouRy70OgiCLJEQld4SPk6JRzROEw5ilPvbuZ6aO60XNnQqRwctDEpdUgxCKxXia+g0uZlZwMbVSSAqU9M0RkPdZXV9tedF5Nv56eQaDHuyFgwkbbVz8ISYIfMhKxMesRLzqMhfGRZzbUJhZNwgz6gbBe+8q6blUbh52f3yB3R9fFHv+Lj7+uBD1mXJOlb40QCYhShQ9hD90eoO9DOvvoqt3VXT1roqlaoza+LxsBJ7diqiBs5S2P0uJQwO5MIvCx8Vh16dQjApQVJl5JOdFH6mkXd/YOaiuIWFi1gMmZj2kx4VDKoyMG8mpeShibbtH6Xk63R52jsq9xOrWY8GeAgu27p5PGg2Y2LEpJnZsqvNYdbBt9yEnYzCs7M4CEIBppLoyK4NVGYQ4C5zsv2Br2kWn98nLngsrh6sQCt4DoMPYVHm1RzPLuTA2DSnS2OJS2CPd/e99JfI+2mDQn/bcAgFyOQXo27Uedh17hBljNHtSnaz/RnLWQoiJfIQnNYa5cRMwGLbgCb6AJ6DqkrraamdM6hsP+wOITpF9WAiEcYhOCQGNZgQG3QoiUWaRlTay804hO+8UTFhVwGDYgEG3h1CUiHzec0o/GphqDV8AiEhqCoEoQW2yZkI6tXITnWYKJsMFfi7K1QxcbVYjNnWg9Poycncjr+AumAxXAATyCh5CEjNnxPTSKgYeUH9P6TQTiMX5BqdewmTYw8Z8ADI4ewEAXP5bhCfWhzHLH3S6OYSiZPAEnyES5/xfy/4VZm3YDewJl3mOuCI+Rjw+KD2WL65SuC8ASt/e3nWxoKZuXzIAKe23om4P3Er6jNSCXByLov590X8RHXcagPXNO2HyPe2VArSlur2zgjGtDmUastXtNUseGhrqfjMIAK7mliqPi8vBLy+VGtPyRTRCfKrr7f3K0T8s40BY2h1HTsYA0GAEG2fVO7hiYRyyUtvC0k7mTc9IIkNg0hO9YecarfIc23Y3slPbg8EKgKmFKm+vW78W2QAAIABJREFUGJzMieBkTgTLuDHMLBeCyaqi5Vj9sffqM7SqXRFGrLIzaQ3amK5f0wuLN17GqtkhaNlvnVbGNA00+DhdkhYpyeM9VujDoFvDzW4TzIzr6X3N2mBm3AD+bp+RnLUYmXlHpOcJgg+hSHlVLwZdvYg5DUyKsVggCANU2MDGLD/4Ot/TuE6+MFpjn8KICS74QtXxjOYmzRDgEYPPCf5SrW+eIAI8AbV4h5/LQxgxffDtexsUCD5pfF/JPf2cUAWArLoUQfAhUqE9rumelgbONouRzwtFgeAjAEAgSoRAC0Wa/2emVmmLqVW0C1HSpa88qqokykMDDS8667YV/zPSw7cqevhWxbwnN3Dwk2KsqjxMOh1/1GiEHn5VKYobyhhQuSaWP78rTTej83V/AFl37zEm1GwsPa6wcQ2+TZym8zylxdaPT0AUSjyMz8uGuzmZUFf4DsgfT3h4Fq3dK8LGyBTNXcmky9Vv72F6zebS9k3NuqPDpT240mkEfI4sR9TAWWh0ehOehkyQvldhbiVQnUy6lg9v2W4l7lz/U+VxOfqHZdQQts5hlHNGpp0o/wKApZKQFFsXxUJZys6xjFvC1oUqAiD/Hnam8chIqgQ7VzLpk8c9i5y0brB1CVc6tiQZ3p4MDzsxV79J9bpg0Mb0jiMPkPVD+9ZGyxAPvjAGtuxRqOKRgMy8I8jI3QmB8DsAEcxMmsDVZhWYDGe0ar0Ct29pLlpSUh5BOp0NF9tVcLFdhRzuJWTm7gOX/xZiggcG3RLGrIpgm7aDLXuURg8yAAR4kB7czLwj4HBvgst/C4IogEjMAYvhCDPjJrBjjwJd7I/eXuNxTgu1q5L0hk4OaIwLmUuQlPEX8niPQRB8GLN8YcceB2tzWfJLBeebWs9Jp7NRxYMMIZG/pwSEoNPMdbqnul67i81KuNis1GmMhArO1yEm8pGctRC53BsQi3NAo5nCiOkJtmk7WJmXdDJQOdrQ9/xxhCbGwcvSGvcGjFTaBgDRv09XNlxvxAzXnJirjO2tirfVurhxWyxurP7BpIPPVNzAadzAaZx6uxS3vkbh0L1XODltEI4+eIPlZ+7g/Y/qZatO30OlBFv4Otlh2+ge2HE9FK0X7MK0roHoWMdfYe4n8XFwgzVmNGmGHv5ksYcKG9eoXEuXY4fwMTVFalx3OnoQHD4fkxs1QQ//Kjj24R02hj7BrGZB6Fo5ADNvXsP9mCg8HUEmyA4/fxpp+fk432+Q0uuUcOrtUphbmmq4eyTtPSqBAGkE68qDpCiMrdqYog0tX1hFEvN8pRM1aS+Zqz7RfNQ9WUzr5BrqC428fhuL5Ssvgsmk4+jB39X2BYDUtFyMnXAQu7YOxfAxe3Hq2B8I7rwGNy7PAI0GjB63H+ERyVLj++LlN9h/6BHGjmqJ1q2qYNzEQ4iKTkWXjrUw7vdfq8jYr4C1411kJtcFIebAlD1ewcAvLfouOYTjcwfj8M2XGNRGc75USWDQxvSCKTKtx9M7x2g1hpBzx9qYD4SN+UC9r0vfWJp2gqXc02Rx0HTN/ALt9LVf3fmIOi21Sx4qKiyGW4lJ2enznpYGdJpZsQzyckqe4137AgCaH92tss17u3bFpf5fqOrhhJPTSGN0QGAtLD8jK5wxOKgOFveTJSC3qu6LzvX80X7JXqXGtDmLBXdLS0y7fkVqTKvjQv/BFGPbzswMpiyWdHwdF1ec6N0PzffvRtfKARheqw5WtQmW9v+YkgIGXb/hOuMenMEAv9pg0RkQEwQ6X9kLgViEPS36wNNC/U7ZzS6jMffZVbxL/47HPf5Q2t7o9CaMDGiIkQHKEzmn1ghC24s7caPzaOz78hxr5Iz6ZQ06aqx6aGrCgrOzFcRi7WT9ho/egwunJ6Nrzw1oHlgZHz8lYu/O4Qj7lICqVdywc+tQtGwn+8yrEuCGTesGYcCQ7WjdqgpmTiNjz729il/UpBz9Q2e4wsbpZVkvA8d/eKQP3XxVZsa0QVdAHD//uM4VEHWldx+yFPLhw2Q4yOLF5zBp0mGcPv0CixafRXo6+VR/89ZHPHv+DSNHkfGtZ8+9wtlzr6TzSNoltGpdupJ32mJkwsK55B1q+9w+8QSzu5UbBfKExijKR5VjmDxNjEPQ0V3w370eLY/twZmvMm/J8qf3UG3vRnCFAlTfuwk9zhyhjOt46iBq7duM+ge34UG8dvH6vyKd/aajg89U5BWzKqYpS7WM2P67L8AXihCfToYemBsbqS0z/9vZ/3CiV78ir2Vqo6ao7ypLcDRnUd9v1ytqUmXrCr54MLR4hYwKc7XTSAypXBdf+88EnUbD5Y4jcKPzaIohLQn5KHxsb2KO7UE9KYa0fF97E3M8DZkgNaQlCY7yiY7r3t9DZE4aKhxdhsUvbyBfSIbAuZlbaVU+fOasE9i4diCqV9OuWl69OuTnZq2anmjWtBL27r8PTw877Nqr3DNvZmYE+dB4Hk9YbkiXo5G/9lxGi2nbcHR22TlPDdqY5vOFMDM1wqAeDbF/zW8l8h4SY7l5c9IT8uJlFDy97HH/wRcM/S0QycnkB/327bexevUVcDikIsDjx+F4+kQWZyRp/xV4fftjWS+hnHKKTL/zx1HL0QX9/GvAwsgIt2JksXvPkuLhZWmNZU/uoZajM14ny6QiJ968CBadjiAPb/jZ2GHIxZKTdDJ0RCKx5k46ICYIDNtC3s/fNp8AQMacd1q2D9MPapfcOKNpINod3gdrE1LOsv9/xwEAfU8dh5ggFI47HT0oPQaAcZfPw8nCQjq+MDQa0HiPzNGQyeUi6IDiLsSvyL6WfbXqN2pEcwwduRsO9qQK1uTpRwEAk6YeQVJSFuUYAMaPa41e/bdgwrg28PK0w7v3ZCjUu/dxIAgCI3/fR+lfmLETDqLvwG24fVdz3kw5/7+sGNERd9eMhZ2W4cAlAkEQhvCjlLjEDKLL8C0EQRBE8KCNqroRH2NdpT+JGTNV9pOnZavllH8PHXpEEARBzP/7NBEaGknsP/CAIAiCmDzlCEEQBLF6zRVCKBQR0dGpBEEQxK7dd4lt229L55O0F56/KASzhxKLB21WOL940GYimD2U0u/D469ExNsYYv2EfURXx9HE0OoziI9PwxXGhriNJYLZQ6U/yji+9hIxpuEcSj91Y7JSc4g/mv1NdLIbqXS9Ep5de0v0851IDKg0mfjw+Kt07YZGNvcJ8TVlHPEsxp94k9CSSOWckbY9jfYmeIIE4kVsLeJZTCUijXOOMi4qfS7xIrYW8TKuPpHFfUCZ92m0N0EQBPEmoRXxLKYSEZE6hdIemfYnERpTkfj0fVAJXl3J8yYxifBduZby0/3AkVJfR7U9qj8rquzeQOQJ+IT/rvUEQRBEg4PbdJ4n6MgulWO8tv2j5SoNm/beU4j23lMITnZ+kcYVZezPxM96nUNuHyVqn1xLBPy7kuh/8zCx/t39sl6SWiIjUwiCIIjhY/aU8UrKMWTGbviPCJyyhfiWlK7LML3asQYdM3366hv06VwXD55FwM/bQa9z3771F+XfQYPICkcLF5Dyag0akNnS69YOAABMm0qWDfb6seU0ckRzynyS9sLzlzSbph5E0rcUBA8OxJLTU3Fl/z1MbbsUKy7MRK3mAdJ+/8VvBQDk53IR4jZO6VxtBzRF2wFN0b/iZADAsfD1Kt+3o80IiEViDJ7dHSMX98G/ay6iveUwNOpQCwuOyyobtrccBgAYtbQvKlTzxOoxu5AUrVyxpKz5mjoStdwegPlD9F5QSFnlW8Ys1PUg1QxCY3xgZ94VAMCkW8LNaiK8bRdL2xp6RVHGfkjqipqutwCQiicAwBMm4H1iO1RxOY0KdisgEuciNMYHNqxt+H3lN/i522PnjNJPPqw3ci1e7J6quWMheh46pnDu/fdkRGdmwdum9JRTxtVuCO/tq0Gn0bC5bRd0rCAr/mRvavY/9s46LKqtC+PvMDN0d0mqILaiiFjYYge22N3X+ux7r90d104s7C5E7EIRQVCkRBrpnvj+ODIzhzmTzBDK73l4mHP2Pnv2Gdhz1t57rXdBk8GEqaYWAECdzv8KzCspwYJHtxGV+RPxudnILaZWgfndue/3RnKlGqolxz2HVXYXZMLBgXjuH94/TmLdM+uvIOJNJD4++YySIhasHM3QaWQ7NGzjDOeWtSVeLw4ul4tzm64R7Qd+Rn52AcztTNB+cGs0bu+Cph0bSG6kihD+OhLnNl3l3Ye6lhpcWtXBoL96K+0+stNzcHDRaby5+wFZaTlQ11JD7ab26DKqHbr6tJfcgAT2ziJ0rvusOIpr/44td3vyUKWN6VljPXmv25ZzMPyuxITG4042X6i8oYcTggM/Y9OkAzgdsU2ovqaO6KhzAzM9scel3D0RCA6bg20PlqLer79Lkw4u6GM6CS9v8zUvT68nUpguPDQJHQcT8lVHP25E6MuvmNd1rZR3WHGwOXkISeyFBuaXwaSbgkknT+CcTY/xXqsJJAPSVCUHQ2kwhTN3NrC4wnutQiP+BhEpY8Dm5kOT6QQAoKvogEZjYOK693i8izqhQ3XkbPBH/K+DeJUARTK1aUtMbUr4jc58cAN+EZ9wpMcACVcB9Q/vIClxtD51QGl9rMoc3SB7Eh1Kfjm/5uUUYtfSC4iNSML3b8kwMtND624NMX5JbzAYdKmbe3z9PW75vsC3sB8oyCuCoYkuXNs7Y8xCL+gZasvcPUX1q4aKoyuT8Jlv078lVpwnJvxz2q1A2IsvQnWjQuIQtYifWvvgx82wrSedr7cg3hYTkZWWI3T+R2QSfNdegu/aSwCAKZt9MGC2l9i2ru69iz2z+c/riRtGwvuvXmKuEObshis4suws73jatjHoN6O7mCsIRN1HXlY+3twNxpu7RCKcKZt90H9mD9BkCL4t/bsAQK9JXTBrD6Eoc2HrDRxdfhasYnKOh7ysfAQHhCI4IBSbx+9D4/Yu2PRghdTvV0rZDIi6mpWX0bhKG9MnLr7CxdtBaNuyNiYM9ZA6A+KfhIub8CSjXsvaeHq1/BnKRHF6PZEtam7nNWLr3TjkD6va5jxDupT6rapW1rJS3GyjweEW4EvKJGQVPkVT6xdQpQsmhaAJvOK/fh/vjmJ2Eiz1pkOTWRcsTiZF68LhCUWs76CBjrgM/sRi1pqpYLHJq8M3n4fh8M1XoNGAi6uJWbfrhK24uHosxq8/i7q1TBCXnIEbGyciK7cQLDYb3xLS0bKeDX6kZmHqFj8UFpfg2JJhsDQmJkixSRm8a/fOGwQA6D7vPzhaKT7Yh6FSsaEZLA6H955zXVtj/O3LMreRVVSIhNxsRXetSjKy1d9IT6a+10GNl4q87na0+KRXWjrqmNx1A+K+knU4UxIycOVoIK4cDQQAXApdBw1N6vTVt8+8wOkddyn7l5aUiTvnXuLOuZfQ0dfE0j2j0bg19XdLqZTdrLXe6DHMvdz9khZBCb1hM7rAZ5586b5rIPP08mvkZuZhrMtcZKVKN04nNpqPY+HbYekoXaKf3Iw8DDAdL7niL/bPP4F7Jx5j/zvRikx9p3UjGdMHF52S2ZgWNKQBSDSk5bmP/fNP4ELiQegZy54hOvR5BADg74Gb8fyadHbIrD0TJFeioGwGxMqkSgcg+gx0w9VDU6Gprore4/ZWdneqJLpGFZsOHQAy04Vnt1TkZuVDV44Vo8pEhaYBZ7OTMNLqjeh00YaEIMXsJNgbrkEt/fkw0uoDGk26OaoqwxJcsGFjsIT347+TSK4QuGcmr94GX39M6OWGsV5ueBfxnXd++aFb+G+BN7w9m6BZXWLF5W1EHN5FxONTFBFYp62hhiWjOmPz9L74++hdymsB4NaLMMwd0h7dWjpJ1XdZqG1kpPA2xeF6fC8WBdzFyqcP4eV3AvNbtpH62n+e+WPbm2do63sQLS3Iq1h3or/iyMd3yC4ugl/EJ9yN/koquxD+CQBwNCSIVFbVEWVIl5efKdlCBisVW+efFVmWm1UgVf9yMvOxaorkVMJfPn5XSL+k4eCaq6TjGkNasXx5G0UypLX0NNGsU0MMmOWFtgOpU6KvHrZDqrYLcguxuOc6ofMMJh0dhrRG/5k90LiDsHRs1MdYlBRJJz9bUUi6j47D20BNQ1WozvK+8sm0psanAwClIW1mawI9Yx3QBCRbLOxNUcvJUq73qkpU6ZXpQVMOYPOygZjm0x7TxPjV/CmpljMpZuAMZsVvR+oYaEHVTA9HP24UW09LVxN5WfkKe9/1Ky9j3rI+yMrIg7GpLtJSc5CcmImVC87C7+4CvHpKbPWtXX4JVx/9D/53Q6Cjp4EWraRzEeKCDRqIz9Nabw4iUqSfzetqED73LE4WilnSZTCsZ+aLjwldkVP0DjpqhDYmnU4YwZpqfEmx1RO90K4x4cPfac5ePNxO+LwP7dQUjlbGcLQyhoMlYbDuvfwMXC6QX1iMcT3doKHGwIFrzxGTlIHsvEJem4LXAsCmM4/waCchufXvsXtS37cgFjo6SMwRnmj1q1+PojaB3bENiBmj2GxpH8byU9z/06YTqaw02UrZ3wA52crcFh5C7Xa3J1Y9xzUS1jEtLfN2rhzfybT8fBhrit65i8/OhrUudVrqsivM8iYkKcsIt78BAOtPTxVaMfbdeQ8nt90BADy9HQwuh0u5rew9pSOS43/iW9gP/HN4AnQNtEjlYW+jMc97FwDCbSPyUzxqi5Ftu3P2Je6cfVnufkni0qHHuHSIL/8maRW/Btn5Xw9iZ1TPRBcXEqhdsgL9XmLj2D28/AqR76Mp65Wlr8EY0vHsvRPQc2JnkfW7qQ0D95f2dk/tUVh/eymadaZOyz5q+SCcXOXHO35y8ZVI478sL2+QNZ0Hz+8jtv7dY48Q8YavOsZg0nErn0I55TjxS/A+wl9HIuhBiMj7EEVuZh4GmBDPTktHc4z9dwjal9mdLiUjOQuJ0VJkkKsGVOmVab/9k2BnbYT9p56g7SDJused7+yugF4pH0NzfXx+I5yK89NzYb8wZcBQFT/HGrGwDxJjUnFijfjt8x5j2yMuIgGBl16TzseExsvVryE+HmAy6TA2JYyCsI/foaOrgewsIqDPztEUdo6mKCggAsds7U2kNqQB4HPSEATFN8fr2Nr4nrkFja0eSb4IgKPxNnxLm4M3cc5IzD6AWvrSZahTpZvDtdZHZBUE4G1cfbyPd0da3hWheqHRfPk2QTcMNYG/k625AXZffAq3erZoVtca7Zs6AgA6zNqLI4uHwX8HOehUrczfuJap+NTP0vBk6gTMaO2GBuZmoKuooKezEyIX8rfh2l/8D2399iM6+yfl9S+S4uB+YS8ufSOkGXteOwa7Y/zVEd8vH+B2fg+uRlVOlq2KwmnXDlz6HIZep4mERvHZ2YjPzobDdsIg63biONwO8iXc+viewqBzRPBnWn4+xl29jD6+xAMz8udPeB47gothlSN36fvmH0rXi+GzusLM2pB3fGzzLZFtzFg9CNsuzRYypAHAxdUenv34kxtp/b0V0S9RBFwL4q1K9xvbrsaQVjKiDGkAaDeoFW7kkBOD3Tkq/nv94P/Ixua07WPEGtIAcLeIHHxdauhTMWrFINLx2pE7xbYtyKqhZFGACeuGi62/ZSL/e2La9jHUhrQAstyHOHIz8+Dm1RTHwreLNKQBIi7LpZVwjFF1pEob06t23EJcwk9MGdkWT/yUm6K3KrHgv4lIT8jAlimHEPIsAi9vvcdgu5mwrWcl+WIxcDlc5P5aKS7MLxJZr99UImXwFPfl+PT8CwIvvcal3XwXAa9xHcBQZcB3wzUs7rsJAX6v4LfzDkY3WMBT7wCA0cuIoK+1Y/bh0u67+PD4M6a2XoEp7svl6r/f6ecY0Xc7ZowltF/3b7+LoNdR0BGxcnbqSCBG9BWtSFIWF3M/NLN+h5a2kahjsodUVlado7FVAO+1sVY/1De/ghY24ailvwCWelPFXlsWa/15cLUJRVPrF7DSmyVUbm9hhAFLj2LgsqNi1T2O33mNKf1aY1KfVpjSl1hZPbV8BNpM24nF/4k3Mo4vHY6uf+3HrO2XxNaTxJw2rXHFZzgi5s/Gjj7kYJzYnEw8GTQFfW6coLxWk8GEtbYe/npC9PVmnzGk8mYmVvDzGonZgdfL1ceqTgmbjYZmZrgxYhRleRGbjcN9+/OOrw0fiVMDvQEAXU8cQ2hKCtLy8wAAA8764tGYcfCqU/EPLFU1BgzE+FzOWc/XNg688V7u9xm3iJ/p9EvIdzE1ldMvTW1+0FMfp4XYMJsIeus1ygOTV5QvhXsN4jkWLv33eyk3Dz4UW35hC/n7pd90ycF9ANCyR1PSsbhdWW2BiSGbxZaqfQAkFxIq1wxBbh58QDpWxn2IY9VVxe44SiK3JFHopyKp0m4eyyVExv6uNPV0AY1Gw33fZ7jv+wwAQGeowGfZAOz+i9oQEQermIWxTRYh7UcGuFxiC6ef+RToGGihUVtnLD81g1R/6PxeeH03GDGh8Zjfne9vNWAGP9XuxpuLsHbMXrx/FIb3j/grhYK+UADQcbA7/M+/wIElhP8hTYWGCasG49Dy8zLfx4IyDybf68SqZ7/BhHKDmQUhv3bvJREVvHJ9xcvKKYKysnTd3ZzR3c1ZbB0AeHOQOKerxX+4O1ga4elewkBfN5lft1NzsnFFowH3tk4pV7/Ly4yAq3gyaAppNVoQbab4h8fvhAaD7+bDBRcFJfyH6PXhIzD68iVcGiosc8blAkf7DYCLCVmJRoWm2LTY0uDaQbR7DwDSCnBOlvyZFnX1+YZJXk6hmJrK6VepG8jnoBiUCKgWTPtHsoJMZdIvcC10mRo44U4O4prx9j+8z4iClYYRzrdZSFkGAM+6UI/TfoFrcaXdEuV0ugzSBhOa2hgjJS4NAJDzM1fq9mUJwHPzaorXt/mTr6CHIWg7gNp9o9OwNri6l79A9eVdFOo2dxDbfmJ0CunYo18LsfX9zzzjvVbWfYjC3M5UpvqK4HJMf6Fzo+q8rLD3r9LGtDx43t6F9uaOOBf1HjtbDUQXK8IIuRwbjL+DbsPbvinORweBCyCkPyE/Ntj/CIo5bIRlJsFOxwgxOen4Moi/etro8jo0N7aBDlMNb1LjMMCuMRY07ET19grjdtYRyvO9JvDlAgUl8QRZdnI66ZihysDJsC1Sv7e2niYOvBa/vePiVhunPkvevlx4aBIWHpokdH7Q7JpgnD+R9hf/w+Weo4iMdXeJLcXBt0/jfI8RmNqwFTpfPgR9NXUig931Y6TyPxXvc2cx060VmHTCn7/j8aNC/tG9Tp/Eh6nTcX/0GCz3f4CPycl4Nn4iLg4Zho7HjmJM06ZwNDSkal5p9BgmensXAHQN+PdQnrTlquoCE49f/p4V3a+UhAz8NZC/XX8raovQwoIyWBN6AcEZ0UJGrzSIMnh3uxKz7sFPhWNiSss87otedawoQ1oW7OrX4hnTybGi8xy8uhlEOh6/VrwbhSBdRrXHrpn85/btw/4ijdDpO8Yi9HkEIj/EAAAWe63FxWTx2TYX9yDLyS46NkNETeI+Qp7ws0Yq6z5Esej4dMmVKDh19AlGjm0rVd3CwhL07rQB958tAwC0MJkHZ31vud5XEfxWxnRcbgaudJ4IF31zrGzqheZXN/KM6UVvrvEM5GVNuuFqXAhWfbiD5U2642t2Kp73+guNr6zHvW7T0OYmf+tobfA9/N3UCwPsGvPO1fVbpXRjuoYafkceD+Qvj5/rTv6CH+7UBMOdmvCOb/chi+9baxOyfooOWKxqRM0h7zq8nEh8ZiMaEd9BbyYJ7yB8mEo8vIw1NbGvFz8oqY6REfzHVE4SA5s6ZgprK/JTPJaPOYDMdOlXFUWhyH4BhAE/2oNI2GRsro+jT5ZWiCE99uUOfMkhgp1LjVvB1eKdEddhqWmI3V9uoZNZIyxvwHdfKa1PtfpcHqj6Ucryj6cRnBEN0ICdzSfCTov/d9gafgUZxXl4khqGpfW90cW8idD1ZTGpJb1KkKBLhDi3ivunAknHLbpJ7kcp6lpkGcWIt8JxT4JsvLecJ1knzWp5wrck3msajSY2MLa896FnrMPTpJZ0H1TUby2fKtTxQ4+hpsaE9/BWYutFf0vBJB+yr3xlGtLAb2ZMW2npw0Wf2PahAcgt4fsFazHIW8R9bRpi+bsbWN6kO4zUtUjbqoJZ0c5GvUMhm4X/vb2m3M7XUMNvzu9uBNdARku7/AkUvnyMw1Kf/5Bbxt3C0FQX9s6WMLbQg46eJvwOSBcsrKh+CeLlOI/3Oi0pE73rLKiQoMOjrWbD4/4ikQbxncT3ON9mAQbV8kAhmyzX9qzLBrGry/Iiqt0OD5fgTOsFsNAgAp37P1mHva6TYaFB7JZc/P4CjzuvBYNGh8f9RbgS/xJ7XMW7nVnYK3ZSBACfX5ElLYfZThVRUzKSDGTtMgG1F7beEKk5/eTSK9Lx/EPiP5uKvA9FYmikjQN7HkBNjYE+A10p69y4EoQdm4jA4JuPhDNNX44ZAA26EUw1mqCZsXwr5PLwWxnTdDGrAXkscmrgrOJCWGhSZ/gTxFxTD+c6jIGBWk3CmBpqqKH6kFf4CFrqnviW4ApHS+UlcVIWXC4XswUCiAdO9MSEJb2F6uVlF8hkTCuDCUt6477fG8R+IVYPR7n/i5MvZM/opkjy2YXQZhDB2ep0poTayqWEw+YZ0gBw0n0OJr7egzOtCWEBdboqGDTCjclSwxAfMiRL2MmTUEQSGUlUCbeUx6gVg3DyX0Im7+CiU2jc3oXSd3qdgOJHt9Ed0EVCCu6Kvg9Fce7aHAztuwO7tt7B7m13cO/pMl5ZURELG/69gicB4aCp0HDvCXUeCKaKFhgqGrDR7lBBvSao0moeyuRR4he0NrWXWK+dmSP8EytGkq6GGmqoQVFoqZfGV0ivFlCVeP+MvLpGZUgDAEff4y1KAAAgAElEQVQKP2llUq+ZHQZO9MTKA3xd+rSkTLBKKvdzN1Kl1hWvDDQZZBcIbYYGkgv4Bp+BKn+VVjC7bEXDZnMq9P26+nQgHd87HkBZT/B/qduYDpR1BKno+1AkW/cQKkZcLnD/9kfe+fkzTuJJQDgA4O+1ol06XE3moKnRFDz8MUe5HS3Db7UyLY69rQej8eX1vABEFpeDsAGSM9wta9INLa9txoXoD6irZ4K0wjw8SIggBShWFpHp6bgV/hWvvn9Ham4eknJzUcRiQ1tVFVZ6ujDU0EArG2v0dHZCLX3Jq/CKZNPjp7j4KRTFLDb0NTQwvEkjTGgpnOyiLKeCgnHozTsk5+ZCS5WJDg72WNnZEzpq5UvrK47YjEycCf6Ip9GxyCwsRFpePjSZTFjr66GVTS3UNzNFXxdnyQ1VAldCP+NW+BeEp6YiOTcPDBUVmGhpoZGFGdra26GhuRmcTRSfIry6EpuRicuhYQj6kYjI9J8oYrGQW1QEA00NGGlqwsnEGNZ6enC3qQV321pK70/pGI7JyMCnpGTeGFalq0BPXR21jYzkHsMJ6VOQX/gYduaBkitXQQ6u5mcQHDpDtM5v4q/Asspi1dGJAAALWyNMXNqXpzHdu27FuHuIgk6rOmtl+SyyFGtOSQHMNPR5xypVZF1P11Cb5ysMAPdKypcFUxJmtuTv5mv77mHGznGkc/FfyEnAGrSR/Cyq6PtQJJbWhjhxYTrmzziFjauvQVWNge0bbiE3l1DqOX5+OiytROdFMNcg7IwhjvcrpL+l/FbG9IPu5OhWQYO3s6UTgvsT/jXLmnSjvK60ftl2Xvcha1yHBPKl4LqoeONU1F6Y2ZGlqKjoouKN+5wLEuuJ4kXsd8y5fgvp+eJ1H7MKC5FVSPzjPY2JxeZAQiKHSafDy6kOtvSSX0mj9sZtpOM2drY4NpgvAXUzPAKzr5ETHWQXFWF9QCDWBwRic8/ulBnxYjIy0fkgWZ0ks4CNK6GfcSX0M8y0tfFs2kS5+12Ww2/e4djb95QZ+0r7HJacgrBkQo5o3o3bAIA13TqjfwMXqNIVm3my7OfqaGSIu+NHU9addPEq/L9FUZaxORzEZ2UhPisLt8LJOyqzPNwxy0N8YIcohpw+h3c/pMvsWBbBxC0VTTGbjeFnLuBDgnjN0bS8fKTl5SMilTDM9r7g+yhqMJlo72CH9T26Qlu1fPJ8L2K/40Z4BM4Fh4itV8DhoKAkF0k5uaQxDAB9XZylGsOWRvsBACWsWJn6yGDQwfoVpFWZK1zfI/mZ0Zp6iNbJFsw0WNkMmNAevUZ5oK8z4cM8uOky7Lw6F+Y20gfLyYKdlini8it3MiEN6nRVJBb85PlI+7zchp3NhVWeKpu6ro54c+cD7zgxOgUW9sqVees7rRtJJi8zJRv6pvxdhWW9+cGczbs0kqrNyrgPRWJhaYDTl2Zi1KDdWL2cyH3QtoMz/reyH1RFJJUrYKdDg25E0pfWZlpUSH+BP9jNQx4WdvkXkxrPw6ZxeynLu6h4k37fPfoIw22nYMPoXbw641zmwN/3qdTv+Tw2DuMuXEbtjdsw6pyfRENaHCVsNq6GhaP2xm24GvpZ8gVS8DSG/6B22rxDyJAuy/ybd1CnjOHosfegkCFdluTcXDTfuU+k8SstEalpqL1xG9Y9CpSrraV3H8Bly06MOV++5CaS+JYunCXwVVw8am/cJtKQloSO2p+j03whJBSt9x6Ey5adEg1pSRSUlOBOxFc02b5HcmURCI5hSYa0JCSN4RLWd9JPfJqPTO1bO/Ifum8eKeZ7Qh4s7fkLFF8+ik7G8vi6/AlflIGqGgNb/Aht95zMfIxtv4an769oTrrPxeTa3dDh4VJMeUP9XCrLvq+3eUGCPwrS4XF/EU7GBPDKPe4vgsf9RUgsTMO6T17YFd4Jx74NIJWVfV223dKy0nYfdlyFA9/uoc/j1ejzeDU2NhmDWppVb8es8wiyLNs1ASNXWUzfQVbbWd6XbzwfWXYWCVH8SeU/lxZI1WZl3IcyOOk3A84ulgCAWfN7iDSkAUBNhdi5e5y4CNpMiwo1pIHfbGVa2Wy8TwSUJMeI1qkUJCM5C+293TF5M3+F8UjYdnRR8UbH4W0kXp9ZWAifcxfl66wE5t28g9jMTMzyEK+5Ki0r7/uDzZFuFYsLwg1kQfs2OP0+GMm50kULZxUWou2+Q3KvdK56GIDj7xTz4H0aEwunzTsQMX+2QtqTxNG3QVjjX74VuLGuzRTUm6qN6659yCyQnLxDVlzM5FvZabhtNynpiqKYd/MO5t28IzQefqSPh53ZPd4xDbIFnw2b2QXrZhDJoTbP80XH/s0rROqtLCNnd8O6mUQ/Dq+7jkGTPEnlrBI2+jgpTtZNkbg0t0OvUR64cZLYUejpOB+3oqTX+pcWFZoKRtp1wEi7DkJloiTvptbpgal1RO9slMraHf/mjWH2F6CqoiVUJk+7KxsMFVkm2FdFSvXJiudQD6wbxV/8urj9JiZvos5EqkhU1ZkoLiS+IwSl6M5uuCJUTxo8h3rAb9tNfA0iFl4q6j5kYeFs8anNVWg0GJnooHlLB6Sn5cK71zY0amoLOp28Brxxx4hf9QlztqeN7IntFEHNyrQSGfq/frBvYIutE/fJdb2+umIlnMqy65nisgOd/fBRciUBTr0PBgBse/JcYX0QB4fLVZghXQqbw8H5j58U2iYVZz58LLch/adwISRUKYY0AAxp1ECu67wb1ldwT8g8jCTrwOppkY0WuopsvtYe3clbyTN6bcWHZ18R9i4Gj64G4dKhx1gz7ZhcfZWpHz3I/Vg38wTycwuRm1WAyE/xmNBxHbhcLmzrSpcFr6IRTCXO5XIR9Vk+N6nKIo+VRjKka1AeHv1aSqxj62ItU5udRkhesKtM3r+NFvvz7k0U7t0KxuljT5Gakg0A+Pg+VqheVaFmZboczPNcCQBY0nMNVl9fjMWnZmOcyxwwfm1FzPNciaToFEzbJn/SBC/nukK+r6WoMRgY2bQxejo7wVpPF4aahAwSF8CzmFgE/UjATjEGMxfA2keBWOLZTu7+AcDFT6Fg/9rGdDQyxOVRw6GpysThN++w7hF18FNecTFyioqQWcg3fJZ2bI+xrs1Qwmajzb5DIl1aTgUFY2SzxpRlVOx4+gK7nov+HNQYDMxv54H+9V2gr8GfwKTl5eNscAgCoqJFugosuXMfDc3NUM9Uss+8PHxOScXyew8py+gqKuhTzxlNrSxgqKmBtNx85BQX4f7XSHxMTCbV1SvnxOzciCEiy5Jzc/Et/afSdlGk5eKnUCy+fU9yRQBt7W3hVssahpqa0FVXQ2puHqJ/ZuB2xFek5uVRXjOiqfT/c4Ks6OyJE0EfKMtKx3BdEyN4OjjwxjBA7EydePde7BgGgMmXrpFWpw20yQFM5oayBcHR6SoYPc8Lx7cQLltRYT+weKR8CwLlgU5Xwej5Xji+mehH4I0PCLxB/hwtbY2x/+5C9LD/i6qJSoXBoGP3jXn4a9BOFBeWYLrXZlz/ugkMhmLjLUTxMeMi3qWfQm3djkgq+IS0wq+Y6uQPADj2bRC0GSbQU7VCPusnfuR/wLRfZQAQ9NOX9BsAmhkSSZYOfOkONrcELvq9EJUTCGe97nA3mYzfhaEL++LsRn7w63C7afCNkc6FRl7+d2IGHp3lx0Wc33wNbQeS41s23pNN9GDALC/sn8dfpR1uNw17X68n+WP/jvhF98Ig+xsV/r40ZflyyUiV6ERVZfiZC3j9PR4AMKO1G+a0aS3T9QFR0Zjgd0Vk+RLPdhjXQrLSBiAcKCdIxII5QlrfV8PCecF7ojDV1sa10SNgrEXW8j7+7j1WPQwQqq+vro63s6QToU/OzYXH3oOUZXQaDcFzZ0CdId2csu/x0wj9FZBYFp9mTbCisydlmTRQfa6RC+cKnTfU1EDApPHQVJVuuy+nqAhjL1yGT7Mm6KNkRRJR/xsVEYCYnp8Pt93/iSxXYzAwvEkjLO0oXp9VkIyCAvx14zaeRMfCwdAA9yaMkbt/gmPYSlcXBwf1Q11j6YPSAqKiMf/GHdLkUxDBMVzCIvsXx6eNhL257DsbHDYHrx6GwnfXfcR+SYK2rgasHExh52SOrt4tUaeh8tVOSrl34TXO7rmP5PgMmFkbwNrBFDNWDYKpmKj+qkrId2s4WbyAKkO5n9+RyL4YYX8KanTJesyHvvbChDpkA2RvhCemOZH1u5+l7IGRmiOc9bqLracsujL5uy5tB7hh+TnpvltWDdlGSnwiSd1C8H0AIsHKmdh9pEyKVNw9HoCtE/9D7ab22PNqrdi6ZemmNgzcXzKPDCYd9T2cERwQKnWfqXh1MwjL+5HTwk/Z7IMBs73EXpf24yc2jduL3Mx8qe6j7OdVmeohz5NXo57+UIRlnIaH+UpxVRXqu1ZjTFcDuAASs3NgqSu/SH3QjwQMPn2OskyFRsOXBdJpMooymAY0cMFGr26UZeeCQ7D07gORbYoztsproIm6/ubYUXCSQzJuvN9lPI6KKVefqBA3SSllb//e6FqnttzvoWwqy5imUpAR5J8uHeVeVVYUihjDAOC8eQdYFLEJgmM4JrkryWc6Jqkz7MxFjz9BrsUORB/bitlhuBLTC6oquvCy8ZVcuRyUlLAxacoR/EjIQGv3Ovh7RX+lvp8kQr5bw1R3FrILHqCO+T2k5x5FQsZynoGdW/gUyVkbUcSKgoGWN3TUO5GOTXSm4VtKH9gY/QcNVcIVJiPPD2k5B1HHnB9oxgUHRyL7oZidi66WK+Gg046n4VzCKYB/0gZkFn9HTkkSijn5QgYxlZF84Et3sLhkmTsAv50xzeVysXnCftw/QT0JNbYyhApdBekJGZTpyes0c5DZmH58/gXWjNhBWTZglhembJEtkLiUTeP3ib0PDW11ZKRkITdDeEdO2vuoSsa0DCjUmK7xma4G0IByP4SbWVlCg0m9mslRwIRqbfcuIsuGNG5Y7vbl4cbnCMrzM1u3ksuQBoDDg/pjX/8+lGWSVuDlha6iguNDBlZpQ7oyEWdIHx7Uv9INaUAxYxgAXs2g3k4XHMOChjQA2JlL5/qiDK7FDhRZ1s/uhtINaQAY4bMfu3f64N7thZVuSJeir9kPNsaE64yRNtkN8Hv6NDiaXQONpgoL/ZVCx1+SPMHlliA2jS8VqqnaiGRIAwANKhhf+xqmOvkjKicQ+yI68soOfvVCN8u/McTuMCbUuQltpnTBtdpME4yrfQXTnB6Rfn43aDQaFhyeikXHqNNRp/34iZS4NEpDWl7aD3ZHv+ndKcvkNaQBSLyP7xEJlIZ0dSW9KByXovshq7hi/alrjOk/iMFyBlBJA0NFvn8lRyNDBfeEj6BWsCBTWrUoV7td6jhSnr8d8ZXyfHlZ2L4NPGxtlNJ2dUfSRLC9g53C35PFFi3Tpmzk832vnK95LqpGFra0tBxoaSkv6ZM8cAEixRsFlgZrEZ06FNaG2yiPAS6cLd/C2ZL//UajaVC0xKeL5TJoMvjftXQaeWElr0Q6hSobrZaIya2YoPGqQKcRbeE51EOmaxq2rYdh/+tHOjds5mF4DtmGh8/CeedCIhLgNXo3+k7gxyMYutVGfq/mYDmaAQC4mmoobmIHz6HbsHQT4cfdZuBmvAuJQ+fhO7B4g2j3Tar7kFWVp+x9VAdeJa8HF2zoMiv2mVkTgPgHMbdta5wK+sALFqwKDG8iXoTeRl8fcZmZYuuI4ktautA5I01NqEnpIy0OhoqK0HZ7MVs56YPHS+nP/icy4wp1oIkKjYYbY+WXgkpMagkL89dyX69M6DSaVGM4r/ARtNQ98S3BFY6WbynrPE9egZSCD7DUdEdiwSvQwA+O+5H3FE+TlsBEozFUVbQRl+uP4bX5BpxvpBtsdboCAHKK46DNtEYb8zUAgLCM4wCAEk4O77WLAV8iNCbnLp4nr4A205rkVuIb6QYDNSewOAUwUKuNuFx/tLXYgFpaHfAlyw/F7Gw0MBxHqi/YJ0HOnH0p9HrYUCKoq6iIBa/eW+DZoR50dNRx9VoQ/v17ANoIJIfp1HU9WrnVhpoaAzQaDcuX9gUAvHgZieUrL6KnVxNkZxfgcWA4/O//j/qPQAFdRQ+5hQHIyLuAOub3EZUyiPhM0nxgZ3wcmflXUVjyBYmZ/4CtOxtZ+TdIx3XNAxCe0BzGOpNhrCM68cneCE/YaLWAnqo1PmfeAptbzCtjc0vwNGUXVFW0EZJxCeYa0u0etjGdiSORfeGftBH19HqgkJ2N6NxnFbY6La/7gLTuIFQsPjkTi0/OxKen4fj0PAKBfi/xPfwHQKPByFwfBub6cO/dHL0mdYGmrvCkZtqyMzizi0g1f/DMU3TyAGYsPwtrCwPcOs5PEDf77/No51YHTy8vgP/zCHRs7URq58FTviH+8Fk4HvjOxtV7wTLfB4fNwfkt13n3UVxUAn0TXVg6mou9D3Eoyq2jpISN4wcDMGFaJ7H1/O99wrp/ruB2wGIwmOSAXnWGIfJZqXiVuhGtTBcrpF/S8Mca018jkzFp2jHMmdkVfXs3rezuVAjaqqpwt7UhJVqpbNo72Istt9DVlsuYFnWPO/v0lLktKia0bI79L98Inf+ckqpQZY/9IlxKaiC49zWS8vzV0SNkCvAri+DqM5udBDrdHD8SXWBlEQYamEhO6QoD/U1QVW2M/PxLUFExQGb2apibUiuvKBJpxzCbk4GiklCoq4p2c4nJuStkIJfyOHEeWpkuh4NuLwBARtFXPEqYBU/LnQAApoo2PMxWUbZbajhHZl8jGdGl2Ol0w/PkFZTXZhRF8Pp0/lt7vEz+F7UcOqCu3iD4RrrxjOmfReGopdVB5L2VGs4HDwfwXpeipsbAw3v8hCOzZ3ZF956bcecmke1246abmP+XF3p0F57sL13uRzKev0WlYOH/zmHjetGKN4K4WBFBZaWGsIOpH6k8v+g16lkFIzPvIlKzd4PFTiEd65v3hbPlO9I1VMGMggZuW9NZIstaGlOrTYkykMfVvkp5/nfl6MmnOO77HO3a1MW/S/th6MK+Ml0f852/qOPsSMg4fo5MwuBe5EWSkPAEdG5TDynpOWjgRCQqWbrpKhJTsrH73yFQUeGvKrdobAcA0NWRzegFABW6CoYu7CvzfQBAYkEGLDSkC/o9E/sYw2ylD/gGgCP7/eF39hXGTPIEgyF6R61j1wZY988V7Nt5HzPnkV1jOlrKpl6kKP5YN4/ajmZQU2Oia2fpNGA9u4oWq69O2OjLpjkrDeVJrW1noC+2XEdNvu3ZDQFPKM+72cim1SmKzrWpXT38QkIpz8v9PiJcSmoQjyInNEXFxKSJw8n4dfwKTGY9qP4K/mIynaCu7lkhhjQg/RjW1RwANWZ9WBkfFlmHWUZHWJNhRjp+mbIKvpFu8I10w+3vI5GYz1+tr28wGr6RbvBPmIm4XH8oCi2BzGXqDGOUcPj+nNpMa7A4BQCAgIS5aGMuW5CXINdvfMCESYfhPXQ3uvbYhOJiFq/MP+AzpSFdSscu63k/Eycfwbsgxfln1rMiVhv1tQaijvl9oeMaKpaTZ1+U6/pV8/vgTkAo4hJ+YtVOIr5jw+L+WLHlOsK+JiIk/AcAYO3Cvth26CHyC4rxPpSYzCelZsPBxhjZuYXY9F/F/u3XhZ1H3yerKcv8vj/DuFc7kFhAfCd6+i/GiBeb0e9X/eUhp7Dn600Mf74JAJBSlIV+T1bjZ3Euqf79JHLuh8f+RMZVcYa0IE8fhwudyy6Ow9lvnfHwR8UkVCvlj12ZptGAO9el0yZ94B+m5N5UHOUxfEWhiMAqUTBo8s33PqdI5wMoL/aG1LPzt/E/lPq+NfAplZori6BWs7zo6S5EUnI7mJsFIjNrBbKzN0FFhZj4qao2g6ZGX2Tn7Iauzgxk5WxBcXEwdLQnQUdb+Xq70o7hbwlNwWITeuNOtagThpRw8ssc55COB9rfhRqdesLrYuADFwMf5LGS8CFtN6JybqCDRflXhQRdTcrSxeo/PE6ch05We1HI/gkaTb7vs5lzTqJr54Y4dGA871zHLut5rw0MtJCTWwgdbWofdVncOmqo3nA45XOLbN6Q77t77xSxQ+DayBYB58n2R6tm9vA/Syjy2FkTu2qHN/Jd1W7/cgl5enE+75yne10oi8E2bbHYZTBl2aBaHhhUy4NnTJdw2DjtPh+JBT8BAKsajkSb5IXwbU2kP/d5sRV3OvwDr8d/41b7v3n12zxYiC7mfM+An+nSZUMuJStTOBfFw4Q5GOoonXqRIvljV6Zl4e27qpNlpyqiLefqcXVGlDZ1Wh51ohl5KKvZXQOZMBETpsYW5c+Ip6szF+ZmRMIhS/P3MDcLhJXFr1UTeq1fdYiHm7HhEViav6sQQ1oWTPX/gYPFKzhYUPsUE5ANhbLG9Y+8pxLfR4thDg/zVUgpCBIq43AVm0Zdg2GMlIL3yGMlwVCtntztfPmShJ5efPeXnz/JagYNG1jjxQtqF6IaavgzkOf5Q32NtI8ybR3ZAqy1KSa7DjrdkVUci08/jyOPlYTcEuqEa4rmt1iZfhcUg0NHAxEVnQoOhwtbGyP08mqMfn2aCdUt666xf/doOFGkow14HI7omFT4B3xG/I8MymsfCfjczZhzCqFhP0jnynLwyGP4nn0pto485BUXIyknF6HJKYjPykJybh6yCgtRyGIhq6AQmYWFyCosQlZhIYpYLMkNyoheNTKmpdFzLg+ikmrIQ31z6eSq/lRE7QL0cFLeao0y+Zb+kzeG84pLkJaXj6yiQt4YLmKxkVVYiCwJ/2OlSVsKiz9CXVV8PIitdhdciekDM41mSC0MhoEaP+ips9V+PElahG/Z16Cn5oCUgveopz8cjrqEr6VfdBfU0uqAInYGEvNfw91MOEFCPisZb1I3opD9E23NiZXfnJLvSC0gXBdKODmIyr4BU41m0GZaSvU5qdH1cT12EAbYyy9FOWZ0W3gP3Y3ePZsgKTkLkZHkjKFL/tcbnbqux+PAcGhrqeGBfyge3iNWo7dvHYGOXdajR/dGYDBUEBz8Hd7eLdGzR+VLMNagWG7e+VjZXag0zsQ+xtufX3Gl7TJwuFyMe70dLA4bG5uMw9qw88hlFfCOqZjg2BUjX2zGKff5ONVqHvo9WY1jrcQHgrq518a92x9RVMSCmppo87SkhAj2b+Eu7AbZ2IiIRdAzFI7VUCbVPmlL5x6bwGYTqgq2NkZQUVFBdAyxYkVltH4IjsP3+J/Izi7AoaOBIo3pw8f4abBP+RI+UyOHu5PqjB/DT8PN5XLRsdtGzJreBf37ChvxAGGM6+pq4KrfLMpyaUjPz8eKew/xPPY7coqExfPlpTxJUDrVdsR/A8QHysmb0GPGlRu480VYck7Sdco2msUhT5ISqv52dHTAgYH8IJFXsfZws+XvkvzI2g26ihbMdcYis8AfX1ImQVfdHXQVHfzMv82ry+EW4k1cfRhp9UIJOxXZhS9Q12Q/DDS78do10uqNrIKnMNTyQjErEU6mov1sZbkHQHlJWzr8dwTxWVlC52+N8ylX8GFFcC44BOsDnlTKGK7uvE/fhc8Zp0SqeFRnHgZ8xuXrQYj/kQEWiw0DAy107Vgfo4a5S764HNy5/wlXbrxHSmo2srILYGKsg5bN7TF0UEtYWoiPa6GCywXOXHiJzxGJCA75jrz8YliY68HSQh9DB7ZEsya25eovm81BZFQK7jz4hKD3sUhKJr4HNDRUUcfRFJ06uKB7l/JJwXK4XPQbuhvZ2YSPfmkAYg3Ko6iwBL06EYuWw3w8MG6ycFZhDoeLbm0J1aDrDxdBXZ0s8/gs6R94mK/E+aiuGOwgVmNfoVu/1XZlmsPhwmfcQbDZHJw8MhHW1tLpFTdpbIMmjQkfpkNHA0XWEzSUS41pwXNlodFo0NFWx8499ymN6U+hhH/n/l3yia9fCAnF4tuVl3xBHEw5NaZrEE9Z31hjrX7IKXoDHbUWyCsOQXzmFp7BHJEynmRo5xd/RniKD5xNT0CFpg4322+ktt7EOaOFDT94Iz3vOun66kBmQQHleXMd7QruiXRU9BhmsRPBoFsgNrkHbM0kr+IWsnNxLGo6jNRs4G2zCudiFyO96DtGO+yCFsMAWSXE6u1/X8dgocttbPncG1oMQ0ypQ0jfHf42GYXsHEyvSyRi8YtbgXxWJnwcdir0vj5nnIKryQKFtlmZZOcUos9g6s8oN68Ih088weET1AHVpQTcXii2vEMPfkrp0rpcLnD+0mvsOxQgVD8pOQvXbn3AtVsfpGpfkL5DdiErW3hsxv/IQPyPDLx+S3zPTJ/UEd79XaVuFwA27bgjdrW4qJiFN0ExeBMUg/Vbb8HAQAszJ3dEx/biXYIOHA1EVHQKXr6JElkn8OkX0udIhSyfUw3CqKkz4dmlPh7dD8WZE89w5sQzMBgqMDLRRXpaDlglfPnZth2chQxpAEguCMK7tB2SDGmFU22toMCnEfiRQLhfSGtIK5vevZqILLt0hfAntJBjlv8hIbHKGtI1VBwm2oORmnsBAJCWe1lsXQ3VusgrChFZzimTEphGo86OWZUpEqHrraaEINvyUhljmEEnVDFY7CSp6j9M2o+JtQ+huwURBW+j1QjT6p7Cw6T9lPXZXBbPkAaAvtaLSccuep5oayp/5rayvExZhYc/psJEvTHq6FaNTIaKYPy0o5Xyvqs2XKc0pMvDijVXKA1pKvYc8EdOrnRucSUsNuYsOiuz20VGRh7+XX9dYj3f8y/FGtI1VBwLlpJ3uVksDpITM0mGNAAsWk4t7cdQ0cT33ECUw+FBLqrtyvSxk88AACOUvP0lCxPHtYfv2ZdYs/46lv6vN+/80eNP8OjxZ1iYyyZLx+Jw4Lx5h8z9sNHXh6WuDjRVmTDS0IChpiaMNInfJ4M+IDhRuqCgxS8AACAASURBVIfr74iDCBWO6oCuujs+Jw+Hg9FGJOUchYUuP50wDXTEZZBlwky0vQEABSVf8DGhGyz1pkOTWRcqFNnS1OjS+atWJeg0GqjC21gcDqqSF//MqzdxO+KLTNdoqarCzkAfZjravDGswWTCUFMDF0NCpRrDiekzYKg7HZrqonfUBPmW+xp0GhM6TGMAQF2dNgCAmLxS+SouSjiijR8dpgl8YxZglP12AICxmi1M1R2kem9paGW6XGFtVRUmzTyO1DS+ggqTScfOTcNRz4mYCHE4XOz67yEuXyMHd6qo0NCkkQ1aNreXyw1j1/6H8H/8mXROQ0MVeroaKCgoJhnEluaS2y8oKMZfi8/hcwQ52IvBUEE7DycYGmjiW3Qqwj4noEhAgrC3907Uc7LAvu3iEywxGXRMHtceU+ecFCpr1tgW1tYGYLM5yMjIx/NXwoGjnXptxsMb84XO11D1YDLpuP9sGQDg+KHHeHj3E1KSs2BsogNTMz0MH+0BVzfRkrF9bM9UVFdJVFtjOj6ekGCpU9tMQs2KxbWZHR74h8HERBeTxhOC5SdOE+lX9++WzSFekiFtqq2FzT27o7UMqaYffP32RxvT9yaMqewulAt9jY4oZiVAS7UhbAyW8M5zwSYdC/IpsTda2kbyJMdK2MqVDawodNXVUZgrLKWUnp8PLVXVSuiRMGsfBYo1pEvHcDMrS5EKMWV5HhMn1Ri2MNpN/DaUbkI+qfZh7PvqAy2GPnzsd+Jh0n6kFcVirMNeAMDp6HlwNxkOOo26nwcjJ0BLQEbvWeppJBV+xdQ6J6R6/z8NDoeLLwKBj+rqTNy5TPZ7V1GhYfbUzvDu54rh4w7wzg/o0wwzJovPEieKN0ExuHiVSPpiZWmAU4cmilRbOHfxDRq4WElss8eA7aTjv2Z2RR8v0Tu1Hb02gfMrXutzRCLeBsXAtZmd2PconWD07NYI82d3F6sQ8TYoBvOXnucds9kc/MzIg6GBFmV9Ue4Zgm4dNT7TFc/oCe0xeoJsiV8qi2prTFuY6yH+RwaiY1LRvq2T5AsqiE3rh8Cz6wacOfcSk8a3R7jATF1XhhSdnQ6K3vpb2rE9RjdvCpUa6bQ/jrqmB/Amrh6aWZOzL7qYncOrWHvoqLlCQ7UucgpfwVx3Iky1h8BKfy7ex7eCqfZwJOUcgxrdQkTr1Ys6RoZIoTCmw1JSYaMv+2qdoul08ChiM6izd6rS6fj018wKGcNxKf1hYyreLQgA1Ok6JMN3sO0aUvm0uqcBAE0NiCyiC13Iftgz6pJXhPrX+v1WkhWJYDIQFRoNZ46Klla0tNCHigqNp3nsd+Wd3Mb0gl9Gpv/NBaSselQMGdhCYnv7DweQjmdN7SzWkAYA/1sLSIbq/KXnpfI3ltYn2bWZHbp0rI/7/vwkWkdPPsW8Wd2kur489Kg1G7e/y76jDAAX//PHwMkdFdyjGiqCausz7TPSAwBw/Je7hzKRNhtPKUaGRADUp9B4zJlPBOMsnNdDpjZEPYSPDxmIsa7N5H4IF3Oo/UxrqB7QQAeXWwKGCtllSEe9Jdxso+FifgH2hmvQyPIBTLWJ9MaWulPQzPoNrPXnwrVWMBpa3iEFG7rZRqOxVUBF3oZCaGpFPSm4//Ub5fmKRtQYptNoCJs3S2ljODqxNQAg4rslIr5boqBI+aoXLBZHKOFCciL1/ddA8DCA72bRydMFBvqaYut39nRR2Hv/u7SfRENaWs76vSYdD6CQpKWiVQuyC1BenuKUbQBgyfyepOOg4DiFtp+RloMx7v9gltdmAMD3yGSMb7uKV96j1mzS79ysfIxu9TeWjyJiEIKff8Wolivx8CKxMDLTaxMOrb6KiR2ISeyMHpuQ/GsHHgAWD9uDpSP28Y5vn36Oka4rFHpPNchPtTWmPds7w9RUFwCQmCQsj6VI9PWpt4ZEUarm8cA/DEVFLOhoq6NjB+m/CL+l/xRZ5iGDSwcVhSWK15muoeLgcIugxlBMSvTqTm0javm70KSUCu6JMOLG8BhX6YwNUUgaw3bmjwEQWQ+daiVAjak4I0wUDIYKDI2qpopKVSUri58gR1eKZBWisjHKQxuPOgprSxA9GXZfW7Uk+72+ex+r0L6UnatmSxkYKS37V1zEsRcr4bOQMNr3r7yEw09E78bsX3kJhwKXYfbGoQAAm7rmOPn6Hxz4h9g12nWLUKg5GLAUALD7NlmxppF7bTRw409AEmLSMGll+QNxe9RZiB51FmL7Er9yt9Gjzp+rZlJt3TwYDDrOnZqKTt03YrgPMdOzszWGCp2G2Nh0sNkcIZ3pb1EpSE7ORnJKNnLziECam7eDERWdCjNTXWhpqVFqTq9a2R9TZ56AZ9cNcHQwhZmZLn78yMCxQxMo+zZimDvS0nNx5VfQyL7dPmIFyMuy5wX1StKABuV/KIYkJUuu9Btgpq2NZAoXgM8pqahnalIJPSo/sT//RlLOcbS0rcnMBgBeznUx5/otofOR6emV0Bsy4sbwYk/pAgJFIWkMl1VmsTMvv4rI8QMBeP38K/YcI4JevdqugZGRNk5emY0rF17j3vUPWLlhMMws9BEXk4a1yy/Co70zRk1oj4yfeZg1/jB09TR415cH+91bAADRM+bJfC0XwOy7NxGXnYkr3iOkep9Srg0eiYamssXohKQko8/5UwCE+1sioE7AYnEktlVcrLiFEEW5F714Rd4FmjROev/W7p0bYPue+7zj63eC0a6N8hIuSascIi1BgREAANcOhOxeeFCM2PqvH4aCqcqA8a+A0b/6bMPR5yuQnZEn9rpS2pRxnek1uo2MPa4+7N56FyHBcYiOSgFXQjr30mDFyqbaGtOlPLyzEG/eRuPwMX4GxFrWhujlJZyNasIUYT/k6zc/4PrND7xjqkQvzk4WOHZoAlatvYbEpCwkJWehvoSgjNkzuvCMaStL2RQknsVQb0dNbCmbJmdZbnyOUGiSiKrM8k4dMOPqDaHzc67fwt3xFZsZSVHYGv4NW8O/K7sbVQZxBkFGQQEMNKRfJVM0yhrDAKQew1/j64DDJR7UTrUSyvWeHbs1QKduDXnHrBI2Tl4htq/7ebdEP++WPLeOWeMPY/eRCbxkWhOG7oWaGgMZ6cKT24omLDUF17+GS64I4PyAIYjM+Iklj+5LriwHbi0c8CiQ6EvAk3DMmd5FbFBdwJMIhbyvTS3FJTS6+/AT6djNVXr1lrIawRFfKibts6I4ELAEI11XQIVOw4lX/2Dr1bmY0G41GEwi0HvhLh9M8lzLOz78ZDl83FZC31gXO2/Og/e0TpjkuRY6Au49o+Z7YZLnWvz3cDFm9NiEkmIW9Ay1seniLOxfcREcLhfrzkyvlPsVB41Gg6ISAHbxWC11XTv7qrMwVu2NaQBo4WqPFq72EuuVJ423rY0RDu0fK3X90i2liTLM1EvJEJGMwtagfEFVy+4+KNf11YnuTtTbmOK232uoftQ2MqJcie588BgeTR4H3UpKda+sMZxfTCUGSE2pIa0IngWEg8sFho2RvBrm7GKFp4/DwWTSYetggmYt7LFk9SBwOJJXX5VNfRNTqVe0W1hao4WltdKM6bkzuvKM6azsAkyedRwHdlFP9EtK2KSVVTVV+R/dFmaySbSKIyycPEkbNHKv3G1l50i/cnzt1ge8fhuNpy+Es+NWFAbGOjj19l/esW1dcxwK5K+SevZrDs9+zXnHOvqaOPHqH96x10gPeP2K/Spl+OxuGD6bCJLcc5fsMrHGdxrp2KyK5NcAACMzXaQpwN32/K8EeR7tnDBzXncYGevAq8M6dPVqjDkLvQAA799GY+Hs0xg5tm2VUvqotj7TVRkWi4MpM4jkBcOHtpL5eiNN6kCUuEz5A3pyioqQW1ws9/XVEVE+teKUUmqoXpwdMZjyfFZhIVx37qMsqwiUMYYBoOPBI+W6Xl48uzUkGdL3XgoHPpn92r5ev2skhvp4YOAw4rtv6ZpBoNEAOr3mcSOIro46ycf4S2Qyxk87ylvRL+X5q0h06UN2Obl8dobc76umrrg1tJ9SuigoigVLz6NDj43YuutepRrSiuLk3XeV3QWFwGErZlX6xmViN//vdd4wMtYBAOjoaiBT4P+sqas9bgUsxqmjT5CWmkPZTmVQ8+2mBHzPvURiUhYYDPkysVnoUgfyhCbLrw+86fFTua+trsz0cKM8L0ploYbqh7666KAsDpeL+CzlBieLQhljGADS8vIlV/pFaQBieV08ABC5p2tQOAvndCcdf4tORc+BO7B64w2s2XQT85acw5K/L5HqaGqoQlOjauioK8qIkoZnLyPxRoxfsro6E8ZG2nCqY45WLR3h1bWhyLpVhfOPPkiuVA3IzlTMpCqHIkhUTY2J3DK7FsxfrjP+9z8J1a8sfgs3j6rA+MlHYGVlgOCP33kuHrev/SVXW72cnfAxUTjIaMW9h+jr4ixze4+jYuD7QbY0rL8DPZ2dMOfaLcqkorU3bsOoZk2wsrNnud+nmM3G7fAv6Fu/XrnbqkF2prRqgf0v31CWdfjvCC6MHIqmlhWrrS1uDLezt5XZn/txVAymXL6mqO7JjJkcWfZk4V1iAgZdpM5cVt/EFDeGCGfI2x/0GhuePyGds9c3gP/IcUJ1R165gGfxZD92eQIYRZFbXIyGB3aRzjHpdDzxoQ5SL8XDvQ42rBqERcv5SgqFRSV48CiMsn6jBtbYuWl4+TusIHR01EnZEqXVgZaV7v23obCQ7OJUt7YZdm8ZAVUxLi+37oUopT/y0G7WHgTunI7Y5AzYmhFxVAnp2bzy5hO3YZxXS/h0c4WOphoO3SSCmL/9SMe6SV7Y4fcELnZm6OJKBGmGxRDfLy52lZ+4rmyqb3nhUEzaLa0N8IlC1pBOV8FVv7cYPLxqZMGuMaYVhIaGKl6++gYdHXUs+19veHaoJ7eO59gWzbH2UaDQ+bziYviFhGJQw/pStzXv5h1cDf0sueJvSui8WXDZspOy7GTQB5wLDkHA5PEw1ZZN/rCIxcKGgCc4EcRfWagxpiuH+e3aoKOjAwafPkdZ7n3qLKz19DDNvSUGN2ogU9ufU1Kx7O4DXsbByIVzJVxBIG4Mt9i1X+p2gN9/DD+Ji4HPtYvQVlXF7aGjYa1LSJ4m5eVi1ZNH2NiROtHGxudPEDp5FjSZTBSwSrDh+RMc//gepz4FY2QDcgD6qX7evNdlVToUQakh/XnKbF4myxMf36PV0f8kXuvm6gB1dSbPWLS00EdqWg5UVRnQ0VZHk0a1MGJIK9Syqjo+sqU417XAq7dRvOOEpEyp0o/LwrfoVCFDWllGuzIJ3Dkd15+H4sPXBCwf3YWyTv92DaGjScR5dG5eB1wucPo+4frg7Un+n5618zJqmerj6P+GKrfjYggLisW8IXsU1l7jprZ48ZScMda9TR28ex0lVJfN5pDcPyqbP9KYZnGyQaMxQKfx/Rq5XBaCEjqguZV87hC7t49UVPdAA6DGYKCIJSyF9L/b93Do9TuMatYYI5oKK5YAgP+3KMy5fksoWImuooJtvXpg1rWbCutrVUeVTseFkUMx6qwfCik+z2I2G633Eml6HY0M4WJqAldrKxhpaqKEw8HP/HxkFhTiU3IyXsZ9R0GNTjcPLoD84mIkZOcgIVu079qdL1+hraoKCx0dWOrqQoOp+K+dZlaWGNSwPvxCQinL47OysOTOfSy5cx90Gg096zmhmaUltNSY0GAwkZqXh+TcPLyIjUNMRiayCssnoyVuDAPEzsg/XTqKHMMFJSz8+/ARLnwU3sbc2afnbzWGfa5dBACETJpJOm+upY093XuLvO7rtLmgqxCeihoMJv5u1xHHP77HztcvhIxpZXIkmPB7DZ08i5QS3qdRU/iGfkREeprY6wUzAa5Z0R8e7srRgFYGXTvVJxnTV66/x7SJ5d/tE2THXnIA6Ir/if6fqMpM2nQBP9KyMH9oB965qX1bY9CK4/D7VzjwdOOZAHC5XJxdKbwrAwBZuYVQZebi7psIdGshOQv0lWNP8N+a6yLL7154jbsXXossl4aFW4eV6/oxE9vjxdMvSEvNgbEJ4TPdd2AL7N56F+OG78PsBV5o3NQWl88T/XRXopSirPyRxnRwohfsDJbCSJOflZBGY8htSCuDd7OmosHWXZRlkenpWHnfHyvv+8vUZsR8Qsrqd3oQS0NTSwt8+msmmu7YK1ZW7Fv6T3xL/4nrnxUjQfU7UHvjtnK3MeOKsEShOGRZtRVkfY+uKOFwJK7isrlcXAsLx7Uw6STS5OXdrKnoe/y0SAUZecbwLA93eDnX/e3G8HRX6vgGcZQa0mVJza/Y1arjwe8BAJpMplDZzBatMOOO6P//rbvIGuDVyZAGgE4d6mHVBr6Bdv7SG4Ub02UVQzq2l24HMLDMCqc8qNBoPNeD8vqHH1jgLXRuQi83TOhF/O+/O0j+3ts7dwDp2NJIl3Tsu2Ik6lgbY+g/J6Uyph3qWcKlmS3CghSbHKeUKx/XQE1DeAzIgkNtM9BoQEpyFs+YBoA6Tub4GpGE+TNOkuov/XdA2SYqjd8mALGQFYegH+3xMs4ZEalTeec/p4zD6+/N8DaeiCwPSRqIIlYCIlKn43ksXxPzeawj6RgAUvMu4UWcE9Lybvyq44Cswud4FdcA4alTlHo/6gwGNFXL948pyLx2HpIr/eacHU6t/FDD78Pmnt2hmHQU5UedwcCefr0U2uYsD9nVgaoDtnrK9clWJhlidjEM1cWnCH8TFM17LSmd+J+KqEmTJO76U+9SyYKWFl9aMy+/auVoWH74NgYsP4Z1k3pKrgygkZsjtpybjpX7x8BawfrMU5f3LbchXcrh01Ph0oCc5Xf1JmFXlibN7cTqslc0v83KtDrDBs2siDS6aXnETPlT8lA0MDtLqtfQ/CKexzrAyWQPaWW6te03kjH9KWkw9NRbw90mAnGZW3nn0/JuwM3mE5JzfJV5OwCAj3NmwH3PAaTmlW+l5eSQQXC3rcU77uvijKtKXpWrijiZGCNy4Vx4HjiC75mKVXlQhutCDbJDA/B14VysuPcQ54JDwK5kFYraRka4MHIovE+dlVxZDL/7GFZURr7KgEsZ4kygShev6CToC5yRKb1SS1Vi+OBW8D3/knc8aORe+J2aJuYK2bC1NcaXr0m84/AviXCuKz6gOL+gGM8UIJ1nZ2uMkNB4AMD74DgkJmXBwlxxOt3lQZT7hyRadXJBq05ENuWfqdkY0ZpIktLNuyXmrB2ksP7JSy1bYUlbQyPtKpPpUBS/zcp0ROpUZBe+ApuTB9CI28otkl/BIr8kElpqRLCStipfYkdfoy0AgEGXLauhvLyYPgmRC+eK1EwWRxNLC0QunEt6CAPEVvGfzKNJ4xD610ys604dBCItDoYGuDZ6BCIXzkXI3JmSL6ihwvi3aydELJiDR5PGQV9DtHyeNLSyqYXNPbvL7X7S9Nc4rBnDojkbWnVUF2TFzaqWyLJXCd/FXjthDDm1fIceGyl/OvXajOHjDmDOorMIfFZ+9wVFMmks+R7S0nPR23sniqRIf377Xgj+WnwOk2adEFln7AjyrurMeeIXshISM+E1YLvE95aG4d5k96MR4w8opN2qgqGJLhq5OVZ2N34LfpvltCLWD6gz7cDiZCIqfRmMNXuinulBxGSshbFmT3DBgo4akY1Ig+mItLwb0GA6QJNJ+BpxueSB72SyG+Gpk9HI/Cq+pv8FN83K/bK/M94HAPAy7jvOf/yE75lZ+JKWjoKSEuipq0OTyUTT/7N31uFNZF0cfuvuRgtFi7u7u7s7iy+Ls8gutsiiy8Iii7u7uy/uLkVKqZe6W/L9EZpkGmmSlrbw9X0eHjJ3rk0mTc7ce87v5HWlsUcR2pZU7z9VwM5WZ8Mgq9utzORt8lRMDA3pWq4MXb+qOzzw9eP4q9f4RUTxPDCI8Lg4xICNqQk2pqYUc3SkRv58tC1VQqusei9Dgmh1aCs3eg4jr6W10jpnvTxJtpN9/qyMTXjWf7TKusPOH9GorjwF1y8GwGvIJI3nDrrft5yCu60N93+RuX3d8fbh9Nu3PPDxwz8qioTkZFJEYuzNzbAzM6NsHhfy29pQq0AByrlmruRU6t9wUkoKm+4/5ILne+nfsImhIfZmZtK/4ar58pLHSrlWNYCjkSktH5vxzy6hu9mb5z74fQ5l4dQDnHn8h9K2vZstwd7RUqEtwOXTT2nYslwGrlJ73Kysue/vy+fICNytc8aqnzbMb9CU6h/fs/jWf0yqKcwQufiW+jic1s3LcfHyKx4+Ue/HmpIiws8/HD//cB4/lciELZzTRav03d+Sy6d+ZeFfpzhzQRIwGxUdT/P2sh1dRwdLDAz0iY1NFGRyTKVY0Twq+66ZxthLSk6hQctFuOaxYWCfOjg7WeHrH87RE4949z5I6uNcsIAj3t4hSuXWNCXt2CKRmAYtF1G5YgGKFnEhNi6R6OgEPn4K5qPXl+9SZaRh2wo8vfM+u6fx3aOXWfnUM0iOmEQu3xcDf93O/EntcXWSGKnJKSIiouJwsNVO5u5bIgZKb/6blwPHalS/4PrFWhnImtYdfv4obpZWzKjZSKN55PJ906LCDJXGtDr6tljK9jOZp7+sKR6r/pK65DiYmeNkboFnWAgpX1OQy2tCp0rbKdOJVnZODNz19cEvOhLfyEiW3rkBwPS6DXCztMbKxISyTi7Sh2Qx8PpLML5RkfhFRTLzmiRItFeZclRwccXNylpQH6D57q28DfmCuZERFVxc0QNu+Hgzs25D5t24SrJIpHS+O/bcZsNWRQlFTdm4eiBFNPB/lVcMqVenGH/81kHnMdVx/tIL5i3WPji2WNE8rFvRT+X5mNhERk/axfsPQRr151HYmQ2rBrBu8zWBC4ouxq5/QAQ9B6Yvcahr/9lNXEwCnSpMzzFuHqkkxCexbvVFbl1/S2hINA6OVrjksaF9lyrUb1QqM4bIVN+yH2ZlOpcfg13H7tOrXRWN6m5e1Bf/YJnovaGBfo4ypEHy16qpIf0t+bdp++yeQi4asmHZOfIXduLSqSfUaliSS6ee8ve2IdLzk37axLMHXri627P5uHafrRYVJGnA07Zd/PtBvN4FERwQIa2TaoyLRWJWLTjJ1bPPMDQyoFipvMxe0VvQZ8feNcmTz44Ny85Rr1lpJs3tDEDLSjM5/XC2tG6Qfzizx+5i1V6hT+3ODt3ocViiEx4SF0tInMx/OKP+1HFJSdK+5Zlz/Yr09YJGzeheqqy0fqs9im4Hu54/Zdfzpwr1AfZ27E7FDauITUri5tfkMCYGhgwoX4ldL57iGRqi0N+DR58UDGlTUyPyOFsjH1mVkixZJIhUkh1uzYbLLJmXcwKrmzYqze17H7h4RTtd9D7d1QfWWpgbs3JJL1pq4L6hpwerl0mkaqtULCAwpnXBNY8NJYq58vqtf4b6yamYWWi+05pV/LviPKePPyI2NlFaFhQYQVBgBM+eePPmlR9Df26SjTNUJHdlOpds4+Tl52zYe5NKpd2Z/ktLpv91nEu33pLfzZ7dywcSGhHL0Kk7mTexHcULu9B/0jYio+IZ1qsOLepJnkz9gyOlK9NpV6qPXnjKpn23OLpuGABDpu3ig/cX2jctx+j+DbLlmtPjW61M/0jERMUxsdMK1pyfnN1T+Sa0qDCDzSfGMbDNMlbuHsGYPms5+WCWQr2Bbf9WaUyrW5luUWGGSkNcVbuwL9HYOUrcTs4eeciJfXelbiItKszA2tacTcfHYmllSkJ8Eiamksj+dtX/4NidGdJ+hnb8hyWbf8L6/1y54tUbf0aMlcl8nT8+ASND9cGKqWzcdp3tu29Jj/v3qsXAvnXUtMgenj734flLH65cf8Mn7xD09PQwMzcmr6sttWt40K51RSzMtU+L/v5DEJt33OCzTyh+/uEYGxvgUdiFls3LUr1yIezsvs2Cikgs5snTz+w5cJe37wOJiIjF3s4Ce3tLKlcoQPMmZSiYX/u4iFyEtG+6SGBEm5gaYWtnQVhINIlyfvjmFiYcPaed22Iaclemc/kxCI2IpVHNYvzy1bCdM74tl7ouZffygQD0HrsZE2NDpi4+xqE1Q7CzNsfc1Jg5/5yWGtPypF2pLlPMjX/nyiR1po2QZFIr5K7dF17B9YvpU6oCe14/JfnrtnM113yUcXBh03NJwgYbE1Oe9PtF0EYebX2VM4MzXm8Zfv6o9Dg9w3vQ2YNc8hZmmupcrAxL67cUlBVcv5heJcpzxecjftFyOwP6+rz76du7CFhYmelsSA+qM4dN/03P5BllLk55bHDNJwlw9ijpirNb9svGpRrSAM07VGLZrCOC87ExCVhaSQI9Uw1pgDkr+/LXzMOMn90RAO+Pwf/3hvSd+x8E6cMP7x6lsSEN8FO/ugJj+uzFFznSmC5XJh/lyuSjV7fMlXMsUtiZuTM6ZmqfmqCvp0fF8vmpWD5/lo/9/8K5U0+IjU2keEk3Zs7vgpOz8jijkYM24vnGn3Onn9Isi2M8VJFrTOeSbVQomY+yxd1oOXAVpzf/DICpieyHuEq5Avwxtg2ffCVbpEN71KZUUVdqd9UsHbC5mXDVIyExmRJFdAsq2/HyMR8GT0RfT4/fb5xnx8vH2Bib4jVkEgXXLyYiQRhUI288pzWss4oWBYtJ55HeHCZfO8Ml7w/c7zMSRzPJyk5gbDTVd67BxdySX6vWFdTf9foJvUtWYHatxhjq6xOdmEiZrcuZc/sy02vonrShVYGxnPok28oN9gtnRv+1UuO5pbsk8ZBrAUelRvG8YZu4fe45hUvnpVrj0vQe1wKAUS0X89kzkMSEJGkfpz8vl7b7c+QWbp5+St22FenxS1PyywVErZ19mGEzOzKkwTxiIuPZ9XCOtM+ZG4fgJGfstso/llPeGVMSMDTS3LDKCrzeBTG8y0p6DK5HwSIuSvVkMx9vTAAAIABJREFUnVTIhZWvWojJQzYzfnZH7t/wpHO/XL37fzdeERxnVF86JCQ6Q+0zm6iwGLp5jEPVrveZ0PXp9hHsG0rfspM1rv+9s+ztDJJFSfjEeeFs4kpQgj/LK+6Wnp/4pD+FLYpjZmDO4/A7NHZpSzu3XgAsfj2V2JQYSllX4GbIJQYWHEM526rZdSkZYttGidvTyg2D1NZbveknmtaey9b1V3OMMf3DSOPl8v2xdtd1Oo1Yz5QRzaRlfTpUo/fYzQCMG9SIDsPWcvuxFwDTlhyj99jNWFuaIhKL6T9pGxPnHWTkjL0Kx8oYMnUnHYev48IN3fR5U303uxSVKID0LJF1KYu/Jd5R4ex/+xwbE1OpIQ3gYm6JlbEJG57dU9puTu0mGH5NqGBpLHlwueXnnaG5iEXCH+Crxx7QqJPMh/7Xf/oxfLbyrFdHNl7l9rnntOpbm2DfMLzltGnrtalI73EtsLazYOCUtgyUS0l8Yf9d7lx4Qet+dbhx+gm/tFwi6DcsKJKN845RvEIBnPPJJDGb96jBhQN3hPPPGW5zmcqKOccY/XtbBoxqQoOWZanZoIRW7fW/fkaunHlG03YVv8UUvyu+fMlc49dMB1eJb8noxvMy/Hfg+fjbZOnLqXjFeNIj/1AA+hf8BX092QN1aOIXTPRNGekxjYGFxlLUsjQXA2VZJ33ivHA2daWr+yD6FfiZK8Gns3z+mUWolg+GYaE550Eyd2U6l2xj5ezuCmUDu9RgYBfJtqC9jbnU3xngyNphgrpbF/dTe5zqO53K5sV98SjgRP+J22hSWzuDQJ7yzpKEAQ3cCwESQzI6MVFdkxzNpKtnEInFrGzcVuHc6sbt6Ht6v9J2aQPDLIyMeRWiWbS9KirVLc7nd4G4e7jg+zGYjfOOCVaQG3aQyFse3aSogLB21iFp3RF/dBac6/Y1WOXM7lvS16ksHb9T2m747E5cOnSfNTMOSvu4euwhiw+Mpkwamay2/evS0n0MPUdL3Ic8n32mVoucsUqiK/kLORHkH46zq2y1PSggnPLVJBJs0ZFxLJx2UKs+f1/anWWzjnDh+GMmztEt/W90cjiWhtnv7pIZZHTnISk5RXBcKwfpBHu/8cPfKxiAEQt60qx3bWmAm+/7ID68UK+7nUqxigW/1RSznDtnn+JW2Bl3NfJ/tsYOuJtLfk/ymRfC3thReu7f9wuYUlK2szjSYxoTn8h+64z1TRheZAoAFe1qssVrRWZfQpaRv6Aj7z0DtaqfU/hujOmQ+BiOe79k4+u7RCTG0zRvUZrkK0ZLd0WjqOXpDbwJD+JZl4lYGCl/ao9MjKfCwb8oZuPEmVZDFM4rG29xjbZqI8sL757PnY5jcDKVrO4tf3adbZ4PSBGLcDS1oHOhsowoVUtav82ZjbwMC+RJlwlYGSmPqC22dwHJIhElbZ052XKwwvnzPm9Z9uwawfGSLImt85dkVuVmCvVS5wdI57j5zT02v7lLcHwMDibmDCtVk75FK6u8vtT3ZdytY9wL/oyRvoFG70tOwaOAREJq6xLVEkyqSF15BVnUQuo16+WYBNa68SjID4BKzm4K5yoqKQMwN1Tc6tfX08twJPH0DYMZ0WQBm2/OYM7gDRgZa/4VpWtUupmlsF2jTlVYPnmP1Jh2zmevYEin4lrAkfjYRIxNDJnZby3b72kvR6ctqWob8q9TgwbVndu0/Dz7Nl8HwP9zKC0qzGDg6KZ0HyRz4fn34M8M6fgPEWGxHLg2FYAdZycyps86PnoG0LFPLaYu7Eqn2vM0nm+thiX5Y9xu6jYtnW7dR2EXufnlMHEp0UwssYX9nxcRmhhAfEoMY4pJ5MmehF/mcuAuxhZfz52QE5z2X8+sMpLYgFWeo/i56EpWef7Mz0VXKZx/EHqWWyHHqO/UnbK29djwfhLo6RGS4Mvkkjs1vqaMULNqYU6dk+Ut+OAVTOGCmqd3bt5Opt9sbmbM2JEZSz6VmayZIsn06ZDHlvZDhTKceYs4k7eIs0b9OLrZ/TDuHTN7/kO3MS0YNLOzyjqGeqq/50ITg7gYeExQVs+phfS1tZFtpv0Gvbjvxb61l/H/HELA51CSNEi8k5bTnovSr6SC32Z3YlCvNYjFqE0VnpIiiV367Q/dHs6/Bd+FMT3h1jEOez0XlB32es5hr+eYGhjysptQ23Fj/W7UObqS0TePsLG+ctmgMTclATQblJzXdjx5nof6c9TrBcc+vRCURybGs/jJFYExvaNRLyodXMbgq/vY20R5atDUgLdtDXsqnEs1juXZ9vY+297e5+9a7WlXQPmP17nPb5h+/4ygzC82kpn3zzLr/lne95ymtF3a9yUhJVn6vmyo141GeT2UtvsR+N4NZnXYm5oREBNNREK8wsNnRKJiggUAA/1v4yFmam5MwGeJj/yntwH8vk6975w8cTEJOo0ZFy1sFx0Ri3NemTuHgYHqa118cDSzBq7D0c2WsC9RGBhm7H0J9A9nwfqBbNt4jX8P/8KB3XcUVDfU6UerOzdoTFMGjVFveOnr67Px6BiF8uU7hqocJz0968SEZFzcbJm6sKvaegAxyeGkiJPoXUDiD9/VXfJdG54o2/FwM/NgbHGJoVXdoQ2n/WVGVxf3iQB0cp+g9Hw+8xKMsm/OrOftKWtbj3b5fsHZJD9LXw9Id26ZxYTRzXn87DN+/uEADBqxmTEjmtCqRTlMVDw8er4PZPyUvQoJT/bvGImpqeKDbXbx+sFHAOq0V78o8/9CSEB4hvuo5dAYV9N8VHdokPEJqSA8JJqeNb79QkB6uBdwoEuP6jSrM5ciRV2Yt6QHDo5WgjpHDtxj1bKztOlQGfccpJ6S443pW4FeHPZ6Tk2Xgvxbt7NgBffs5zeM+O8g3S9sFxijbuaS7f3Lfu+U9rnv/ROu+ktUC/JZCANn1I3nsedP4lOSFcaTZ8Xz/3ga4sfI0rWYWK6B4JxnxBfBsa2xGQD3gpVvfW18LfPHdDCV+bI+/OJL9wsSWaUtDXpQz1WYBavUvkWMvXmU3+6d5lmXiQr9Tr9/Bjdza/5rP0pQXufoSvxiI9n57iG9PSoJzsm/Lzsb9RKc89jzJ4Ov7eODCiM8l5xN/1KVWHjvGhue3VdI6rLx2f0sn0/noQ25dvwRzXvUoHZLzf3S9fT1pC4iAF/8w3F0FboGBPqEKrRLNeDzuDsQ8DmESZ1XsGDvKIV6ynBwseHJTU8ARs5VnvBg9bjNHF5+SuPrOC/az42rb2jYtDTJabb05SmwYTGfBmeNSsyXuBiBP31afKIiyGelGIS4ZuEpju6+zckHs6S+0+ooYFGa2k6dCIz3EpSHJQViayxZ1TTSU70D4WJakJN+a2ntNkzpeRN9M8FxskjinjWhxJZ055ZZGBjos2vTUEEileVrLrB8zQWt+lm2oIdO0nLfkrivxr5JDjLws5ONs7RziVJGp3z9mfZsCLdDruBqlo930a8IjPcTBChmBFGKKFsM6aa156o9/94zkB7tl6s8f+LIA54+/sTGnYqZXLODHB+AuPTpVQDW1Omk4ArR3F2SNluZMWqkr9ov7dRniaC8gZ7i5asbr2eRiirHS+VJiB9zqrZUMKQBitoo+ve4miuXfgE49uklADbGpoLyJU+ukCKWrFinNaQBFtWQpOCOSVLtx7u5QQ+FsumVJatW1/0/KJyTf1/Skvq+PPziq3K8XHIuXYqVwUjfgP1vnyuc2//2uTTIMKto1LkqWxedoFEnYUS678dgzu27w5ENV4iJjOP8/jvSVWyAn35rz8hmC/l35iFGt15Kv+qzFPoWpYhYOW0/c4dukpb9uqIfwxsv4N+ZhxjW6E/Cg6PIq0FWuVTsHK0wMjaU+nNnBr/90ZFRP23i0f2PmdZnRohPVr/dq6diT/b0ofu06VZN7eq+PBcDt7PkdX8O+ywTlO/1/lNp/S0ffwNg88ephCVKAk4fh0uMUjFiwXllrH8/kaWvB7DKU7OHp8xkyIB6OrctVcItx0m0ib5uvec0vF75MqHVQtrkGUGP4uNZOXEnVw8pD6oWtHvpy7wB/9Kj+HhaOw+jd+lJjG32J3v+OkVSgmbuD4+0TF6jiqkll5IgiudOyDUsDK1o6Zp5mQovHH6gtNzO0RLX/A5a/8tKvL2+pF8pi8jxSVtSXRlUrXqW3LeIhJRkhfNnPr9m5H+HmFm5Gf2LCTPqpfa5pEZbOhUqq/ScsvFSxGLK7F+sdDxN5qoM7+hwGhxfTe+ilZhTpYXgXGp/h5oNoIKDm0L5oupt6FJYecBTap3fKzVhUPFqgjJ1cyy8ez4WRsaCFe1VL25IjWlV70vRPX9SwcGNQ80GqL3e7xFlyVEKrl8slZ0ru3UFUYkJAjm8kLhYIhMT8I2OpM+pfexs1Q03S2usjU1wMBNKYSWmpOAbHSmta25oxJ42PchraZ3hulFf59DuyHZpXStjE/JaWmNsIHvgTBaJ8Ni4FAsjY0aUr8678BDOf3pHTFIibwaNw8RAtomlKlmMsvfh/4GN845RvpYHVRoqT3Gry8q0Ovqe3s/2ll0FK9Pyr0tvXc6L/mP4EBFGYRs73oR9obido/Q4bf31z+6RKErhjr8P21p0ISAmGp/oCKq45JWOmbryPOrScZrkL4KtqRkN8hWSzmXl49uMqpC5esJZQWC8Fy6mBXkSfpnytrpLOuqKSCRm8owD3HuQ/kOTg70l1asUYuLYFjkmRqWFvWK8kTrU+UGr6ksb3+nUPs6Ersf7rT9Da8xQWVdVv0t/3sz53TfTHatqkzLM2Sd0iWrtPIyUZO0eKrLTN/zFfS8m9lwtPR48uTWdB9fPcL/bPSUGunwMlk9MBPksbCh/cCn7m/SjoJU9xnKLnqnnh/93gH/rdGHVixv8XLo2RfbM532PadQ6uoKb7TM1Qdn/Z9IWZf7B6mjxNTDxjwfnaJqvmNT1IyxBlqY2rSGdkfFSKWGrWYBFKvktJdvQOz0fCozpl2GSiNZJ5RsIDGl5OqswpEGyMp8kSmGH50OpMZ2Kh7X6CNi0K9r7PzyVvlb3vrwI0zwK90dm3p0rrH8qXPnofWqf9HX34mVZWE92r4tt+ktQNzY5iXZHtn/TuiDUwjbU18dryCSmXD/Lqse3cTG3pE3h4oL+clHOgX8v8tNv7VSeH7lsICOXDSQhLhHvVz5EfonC+7Uvn9/4cnzNOeVtBm0kLCSaHYd+UVjVffg1YFQVL/qPYf/b59wL9GFR3Ra4WVgJjtNSP18hDPT0WfPkLgAPgnwpbqf8O+Karxcjy1enlIOzYC4tCxZTO6eciotpQYBsMaQB9PX1WDw3fV/y7MbbJ5T8+ewVyjsMbyw4PvLvRUCixlFKS5WRTffn4fMugM+eAUSGxrB3meYPoGkJ+PSFoTVmYGZpSou+deg5vjXWDpa8vPuedb/txeuV8r+h26efSA1pWycrVl6ejqOb5AE0OTEZ3w9B7F56kisH7/LHXkXDru1g4ecoI+9HVrBv7WXp62Ll3DPFkAbY9e4hIrFYqaDBk84TiEpKoOfF7RxsOkDh/N0gibxqqudBKoFxOUcGTxnfjTGtC3nMrAiIi2L4tQMcayEJZBp9UxLVrUo9I6PYm2gvwN/LoyK73j0iLCEOOxOJT9+Qa5LVKfmAxbSoe6xyMbPEJyYCnxjFAAhnM0slLVTjGxOhUb0kkWr/zu8ZZSut8mVpV2h/q96A36o3yFD/WV03lQV1m7OgbnOd+v1/S2vev+ZsxCIRB14s0Ki+iZkxRStJ3LIqN5P4gqsypu3sLAgJjmLF4tOMm9JacO5wu9402L9B6srW/aREQaHrid3sb9OT7if34B0VwawaEv/3+vs3YGJgyKwajRCJxbQ6vE1Q/+j7V1z0fs+Rdr0B+OP2JYaXq46HrWzLtuXhrTzrN5pLXQYx7cZ5ngUHcKvncOlcBpauRBFbRWMrl++fsPAY+ozcyLVjin/3w+cL3QVTjccK9UqoVa9QhlthZ9wKO1OtmWSRKCPG9ICKU2naqxYTVg4UlJeqVoS/z6veOV4xXrLY0GlkU4bOFYoTGBobUqCEG1PWD2HKeuWr6Jn5fmQFni98pK9nrNZe5UoVS2q0JTFFYg+IxGLand1IkkjEhnrdmHz3BO8iQ3D8GgfW69IOIhPjpefPtBxKraMrKGLtyPaGvdQNk6P4LoxpEwNDXqlR0FDFhvrdaHNmI8/DZMkbbgRIttNWK/H9zeh4ujK3akt2vXvE4Gv7ONi0PwD+sZGYG6oPLhGJxSq3+wLiogBwt8i4NquruRU+MRFZ/r6kcuLZa9qUVa4LHZWQQJtV27g6XrvtRl156huAd2g4Ew+d5vXMcVkyZi45k623Zn6zvuctVYxpSKWYnSNXuspkMve2FtZNe/yw98+C4zOd+guOexYvx6QqMnm8Oz1HKIz5rJ/kQcnRzIJ1TTqonEsuPx5rtihqun8PpDWkNSHV6/WDnJH5IxMVLtupd3BRnsVUF0rbyTS19fX0ONFC9h2xq1EfQd20x4DAneN9j2mC/3MqOT4AESQSbLpQyk556mgnUwtquhTM9PEyyqMvvnhHh5Py9S+6VX71iUW8ohSVCVJJldQrYp3xgID8lpJtrux6X258UJ1Vz8rEJMsMaYByefOoNOxzySWXXH4kEhOTefDEK7unoTWGWujTy1OmhkTe9fHVV2yddyQzp5QjMddRmz8XRb6LlemMoIckuvHfl7ekhuXael1zTABHKs3zFeeszxt+uXGYSo6SwJ+F1dsorWugp0eKWMyvd05yoKn6rZnJFRqpPa8Jv1ZoSIezm3VuX2L2Mi6PHUyHtTtwtbZiSJ2qtC4j8Ye66+XDn2ev4BcRhZGBAYs6NqdW4QLStp3W7uRlQBCHH8t0u1NXhPtu2c+9Tz6CMnnGHTjJ+VfvaFm6GMPqVsPDyUEwn0Xnr3Hx9Xv+7NBcOh+RWMycU5c59eKN0vnkkktWMHLQRqbO6sB/l1/Ts3/tbzqWMkm7zGTyHwe5dV9RIUietC4EHfqvJjQsRlCWN48tu9cJH5zrtVuMnY05R7cLV99TSU4R0ajjUqaNbUmLRmWk5c9e+fLz5F0K9ft1q8HgPnUVyuu1Wyyd58hfd/H8tVC5KO3867VbzLVjk2jUcSnJaVQudq4ZjLucjnm9dospWtiZuVM70H3IOgAObBpOnxEbiU9IAqCAuwPbVwk119Vdw6DedQS/cfLz13ROqt4DVdeck2iQRglIU37bMlwaxLh76Ul2Lz1Jl1+aM3h25qln5CQq1SnGlROPAfD3DslyNY4fiRy/Mp2q51x0zwJ2eCpKuCSKUvj7meptqDlVWwKw9OkVZj44C6AyoC8zxtOVlV/dTp6F+rP1rUTbV5W5f6H1cCyMjHn4xYdLvopa2qX2SfRLjfUNMmVlupy9q+B9ESlRgDnn81ZtH9OPn+fOryMYWrcqEw7KfOGsTE04PKwPd34dwX8ThjJo+yFBu0PDJH6cr2eOk/5LZfuAripdLcrOXcHEJnV5Pn0MoxvWYsiOw/iEy3y/px8/z+JOLXn6+2jBfPT19Pi5fnXBfDqvU/zByiWXb0n1mh6SVQA9CAyIINA/48kfsoNDJx9y6/4H9qwbwrVjk6T/HOwk/pJjhzUWGGU37r6nfvvFhIbFsH/jMGn9PeuG4BsQTuNOwqDaPl1qEBYRiyomzJAE/sob0q89A/h58i6qViwomNOkn5uzbd9t1m+/rrK/KXMOkSIScenwBGm7AT2Ux7XUa7eYnp2qcW7fWK4dm8S5/ZLkO71HbODI6ceCup4fghj5607pe9Ft8FoWz+rCtWOTKFc6H5/kJCDTXsOWfwYoXEOD9kvUzim1vvyc5JF/X5SV5WRDGsA+Ay4LZ0LXU7iMu/T4wD9naWE/hLauI1g0bIOalt8fQ6e1lQY4/zV5Xzq1c1FHjjemqzq5M6ZMXVLEImbcP0vh3fMF/0rsXciNQC+V7Xt5VKRpvmKkiMUExEZRMh21jYyOpysGaVbK51drpbJuASs7nnWZiJG+AYOv7VOYY3xKMtMrNeV198mZNj/598Vjz58KYw6/fkBt+/V9JA8LrUoXx91O9kVXMo9Qzzd19TijJKWkkNdWouDibmfD0RF9GbLjsGA+qfrJ8vMBcLSUJafwcHLghX+uSkkuWUv/IfVxL+BAz361ccljg4trxmMfsoMNO/4DwC2PcP5LZksULNZtExquU+ceQiyG4ztG4eIk0+B3y2PL0W0jSUpO4cbd99Lyof0kq8gL/xFmdAVYsf4ij559pkYVmRb/3YcfGTphOybGhiydLVTRaNu8HJXK5Wf7/tts3n1D6fU8f+3H2iV9MJRTWBnUS/nOQR5na4b0rSvNUGhqYsTkXyRqKlv2KEqvya+Ii0RiypfOB6DUWJe/hsIFZN+hqdcAKL2G1DmlIj+nXGSsvjaDM6HrWXdrNnZfP4dJCclc2n+HFvZDOPv1c/29Y+dkxfpzkgej5/c/4u8dkk6LXFSR441pgDFl6/Kux1TW1+tKCVtnDPT0cTGzpLpzftbV68r+JupdHVbUkgXMKEsfrul4A4pV1Wg8XVkk59bRo0iFdOu/6T6ZbQ17UtzWGTsTcxxMLehTtDLvekxlYHHdtrnUkfq+9C5aCQdTC8H7oi7FOghX2eVTc9f/az19Nu9j2aUbnHz+hog45emrtcXCWBi8aW1qgn9kVLrz8QwKocTsZZk+n1xy0QYf71A6NFvMlLHf966Is6PypFReX1dandOkCk7FxtpMoczOVvKQu267cGewUH5HTp5/xt4jwmydB44/BGDBdFmw+ZotEr18VavJbb4qSRw5/UTp+Uk/N1Naroxh/RVlxop8TQaU1oUFELhZyGOpwq9Vl2tQN6dcFMlf3I3db5ZyJnQ93ca0wNRcci+Wjd6Kz7uAdFp/H7jmd6DbMImk36DGC9m0+BThITlbhi4n8t34TOvr6dE4b1Ea5y2qdVsTA0OtU13rMl52pNOuk6cQp1tqFk2vyfzSq6Ovp8ecKi0UEszoSmBUtCCAcMkF1Vus2hCTKNTKjoyPx9Va+Q+3PDNOXGB2m8Z0r1wuU+eTSy7aMH/WYf7ZMIj/Lr/O7qlkiMb1SvBhezAxsQlYmMuMwm17bwHQsI72wbwhoUJDtGPrivy15jxHTj+me4cqCvXlfYdDvhqxa7ddY+021e56kVFxSsvt7VSnVE+LgxZ1AQwNVWftVYYu16DtnHKRMWhmZ9oNaUSfMpKFo0OrLzD6L0Uliu+RgRNbcmTrfyTGJ7F/3RUObbzGsN/b0bhDJcwtTdPvIJfvx5j+f2DynRMADClRPZtnkj1ExsfjHxGlUF7E0R6/iEjcbFSnXk+LmZERPuER5LO1wSc8gj6b97G1f/rJEfwjIqlRKL/a+aRHU33hOGkz2gV8DOLnalOIDFHdt0fFQiy7NgfTTI62vrTrPy7uus7dUw/V1us4uhWthjShYGl3tfW05dr+WywasJKEONWp7gFaDm7M+HXDdR4nJ98DTUjrM41YnGmuHkkJSVw/eIdFA1aSkqxaG94pnwN1OlVn5N/aS4yl0rdrDa7ceEPLHisUzh3ZOlIr4zSVtLHjHVpW4K815/H1D5OWLVghcfto0ai0oG7K18C7MiXy4uyU/sN1WoyMNDd4U907NEVfX7ugeF2uQds55SLE0c2O7uNasXfZKS7svpmuMa2nr4dYJEaUkn2ZplsW1V7ONiVFxOrZR1g9W3tFk9Oei7Ru8yOQa0znEEITYqU51adWbKy27o/Eoo4tqLpgNYkpKfSvUYnxjeso1Dk2sh+tV20lNCaOIk727B7UHZCocqSS+jo1IPHRtFFMOnSa0y/e0rxUUdb07EAB+/SNkSvjhtBtw27eBH6RzuevizL/OHVjpsfrO5780XUpwT7p+6W9e/SRtlZ9qNCwDIsvZlzP+PGl50xqMlvj+odXnOLwilPo6etxPHI7JuYZMyjvnXnMtFbzNK5/esNFTm+QJDzY6bUG5/zqs3ZqQ6/8w7W+B79uGYWTe9ZFuvcfItmO79kvc5U8+hf7BT8Nt6eDfUKkn4O2I5oxepVuEpQpKWIK5Xfkj8ntKJAJ72Gd6h4KZdUqFeLuw4+s23adof3qcurCM4p7uDBtrDD2pF7Nopw8/4yC+R34dZT65EQ5nR/hGr5HPB95AeBe3DXdugWKu+H1ypcbJx7y0+zO6OUwFbFcMo9cYzobueL/nmI2TtwJ8mbCrWMAdC1cPptnlfmkNTbPjZatdLUrV5J25UqqbW+gp8eZUQPS7Tctizu1ZHGnllrNB2Df4J6C46F1ZP7nuiZqubb/FnO6/5V+xTQ8vvyc9jb9WHD2d0rW0C1l87RW87h35nH6FZUgFolpY9mH5TfmUaqm9uNHh8XQ0WGATmOn0rvgCPrO7Eq/menHO6RHc6PuiNLIgqXH48vP6VVgOCtuztP5HmjLhTPPWPiHJFvr+Zu/Z7i/hNgE2ljqviV9fM05Lu+5weGQLVq3/fApWGP1h8IFnPjwKZjpC44yZ0p7wbnpCyTvx6SfFQ3IRTM702vYBnYcuE27FpLv0JULFLOn/TqqBe8+BnHi3FPGDm2MsRI94qSkFK1WoLOD4h4uaq8hM3FysCT4G/vQBn0OIcgnlCCfUIJ9QoiJlLmobF9wDKe8dlhYm+GU1x6nvPY4fKOA3Bb2Q7B2sOSnWZ0pXrEQBUvllZ57eOUlpzZf5eGVlwDM2qlcjlGenxf1YlLbxfh7BdPGZTh73y7D0laWJTk6PFZwnMv3S64xnY0MurJXcFzUxpHplZpk02xy+VYEegXzZ1/FbW5NiY2KY3q7BRwI2qR124TYBJ0NaXl+bfoHJ6J3aN1uYuNZGR4bYPvs/RkypgO9ggkLDNfakJZH13ugC1s3XKV02XyUKZ9xN5uE2AR+a/NnhvuJDovh1e23Oj1QbNp1g1ZNypDs8IqTAAAgAElEQVTHWb1k2aRRzRg9dQ9Xb77FPzAC168SZwFBEVy9+RZ9PT2l7hD6enp0bFWBVZuucOk/iZ+5iRIjU09PYlD/NHYrg8ZuZe2SPlJfbpFIzLkrL1m79SqHt47U+hqzEvlr6NetJs0alAJk13D/sRe/j2+dTi+aUa5UPi5ef83z176UKZE3/QY60K/8FJXndi46rlB2JnT9N5kHQGRINMt+2QqAs7sDDnlsCQkIJyiNPKFTXvt0+ypbW/a3kpIsoqvHWIpXKkR8TALREbF88Qv7ptcC/79uF1lNrjGdjdRyKcijL76YGxkzqVwDuhX58Valc4E+hYU/zD/N702PKR2U1n169SUbp+3k5S2hbnfElyjWjN/CiL8GaDzu+snb2bf4mEK5hY0565/9hVM+5Vvul3f/x/zeywVlCbEJjKw6mRU352Oo4ardvJ7LeP/YS6G8RtsqzDmqWrbx4YWnTG42R6G8qX5XBd9nTdHmHgCMqf1bptwDXTE3N8HUzJg69TOebVPVinS3Se0YsrCv0nOiFBEjKv/Kh6efBOWja/1G0cqFWX1vocbjly7hxpY9N5XKwRkbG3LhgGy3p3RxNy4eGk+PoeulCUxScXK04uAm1X703TtUZdWmK/y75SrVKxVSWa9oYWf2bRhKt8HrlPpyFy2sXj41JyB/DXP/Osncv04q1MksY3rmpLZcvfmWkb8KlWVyuta0LvSb2p5tfx6VHgd9DlEwomu2qsDMHemvSqey//3fdPMYh1gsRiwS8zqdBEa5fJ/oiZUk4MgGcsQksou42MOEhf2MW16/7J5KLplA2uC3VFoMasT4dcPR0yDQ6OKOayzo949CuabGZHxMAm2tFI0obYzR2yceML3dAkGZsakRJ2PTl2v74htKT/dhCuV7fddh76pcAiwtA0uMxuetv6CseFUPVtych76BelVPVfcA4Fzyviy5B5qgbJ6Z2X+fQiMJ/BQsKBv8Z2+6T1b9IJGWliY9SE4SBiru+LgalwLqJdWiouNp3esfBvepS79uNRTOj5qym6cvfahRuRCLZv6YGeZyyRzCEt5xwrsPlkZ56VjwYKb3v91T8vnsW/R2pvedS44lUx3Yc7zOdM1zU6h5TvUW0Lccs8t/iilVvwVm5h2zZJxcsg9DY0MmbBihkREH0LhPPYpVKaJQvrC/onGnjO5uisFi55K1y3BVo01lKjQsIyhLjE8iLDBCRQsZvQuOUChbfW+hxoY0wObXK1h2TbhC/ebeO3rkG6pxH2nZ6rkyy+5BRhjeP+Nbv5EhUQqGdOWm5bQypAFOxe9WKBtQfHS67Qb8shlAqSENsHCGRP/54bPPWs0nl6xFJE7iTdiqbJ2DnYkHfYve/iaGdFYSnxLKVf+p2T2NXL4BOd6YvtVsQfqVsnjMuc8zb+VIHbGx+/D3K0Jo6BBCQwfj7yfcugwOakZQYB3CQofi55uf+LjT0nP+fh4E+JcgNnYvAf4lCA8bg0gUCUB8/Hn8fN2JCJ9CgH85/HyF6dXDQkcQGTGXsLDRfAluQy4Z59+H2j+Yrbqr+Dm8sD39VPZikZjYNBqzzfo30NiIlEeZksjvbdX738ZFxyv4Jptbm1G0cmEVLVRTpk4JBSWRsMAIdN1RcyviolV9Xe9BRuncozqfPn7JUBrx4RUVt+EXnJ2udT96enoKEonJicnpttPXV//z8tt8iexWWvm6XL4tT78oulCpQ1/PiOJ2mrs15KKah1+y96FEGa8fe/P6sXd2TwOAprXnsmOz5rkdtm+6xoiBG2jTaAFzpx/6hjNLn1yfaR24H/ouS8aJCJ+Es8t/GBhIfsgCA6qQkuKNgYFEBzkp6Tmubp/Q0zPCNO4Y0THrMTWTqFeIxbE4OB7F2LgqhoYeREUuRF9fotMcFjoSJ+dzGBmVxMp6GmGhPxEffx5T06YAJCRcx8DQHSen00pmpR2PQ9byMeocBnqGtCuwh0zeWdGa1O08K6O8dMjCVY4CpfJl2VgPLzxVKGs7XPPMbenh+UC9z9/1A4pbpU37KWZe05RGvepIZfJSeXzpORUbl9Wqn8LlC+o8h6zmrwUnpa4Vuqp5aCL/pyk121fF64VwBTnUP0ztTkPtah4cOvmQJy98pKmxU7l1/wMPn0p+wLu2rZxp88wlPf6vPSqzHf/Yezia5qyHx3FdVwKZE6j4/qUv/0w/xPtXfjg4W9O2b20atK2Ag7PmOSL8fMPSrwR4e31h20bZwsbVSy+Ji01g2uxOWFhmfW6A79aYPuX3gHkvDlLfuRRi4Gbwa642mQvAgc+3iEqKY2DhRtL6Nc9N4VazBSSIkmh0cQbFrfNSytqdg59vsaBCX+o7p/8B3/bxCgCB8RHS1/0KNUh3TF0Ri5OkhjSAk/MlvgS3xtlF8uSmp2eOnp5EhN/MrB1hobLgHAMDN4yNJZJuxsaVSUy8L9dvDEZGEjk6fX1rHBz3EOBfljyuL7+ej8LJSTGgRReehW6Wvr7gO5omeb/9FvmPROnaJXhxQ5gFz+9dAG4eeVS2+XvEOoWyEtW1zxyqCnWrwinJKawet1lQ5pTPgVErftJ5vHFrhykY00uHrGHHh9Va9fPTfEWpNE3Q5R5klNNXM38ruE0GHqg6j23D7vnClZ9DK04x+M/eKtuMHdaYj95f+GWqopsIQKVy+RkxoEGmaE9/7xz/UA4LowLEJH2ilP14/GMvUsdtOwBXfDrhYl4fEPExYhctCt5AX8+Yp1/mUM5RstMg//ry5/YkisIpZT+ex8HTaVtY9nAdEnef+OQgQuLu4WAm+X1IEkXxImQxDqZVCI67gYmBI6UdJLsasUk+JIrC8Y46LO3/+IdyWBoVIp9VGyISXmFjXIKidrq7XqXHgY9tiEv+AkB+y4bUd1XcGdvuWYOqThO4/+VvxGKZf395h6GUsx8kPRYjYoenMA17OXvFDMLbPWsoHeuq/1S8oy9LfauTRLFc8Z9MQOw9hT7k/a9TF3EAvKODBMdp/bS3e9agvuufPA/bTkj8S2l5HvMqNM27kg9Rp7kRMJtaLtMpYi0MMk09p4vvd1JiMkY6yiwG+YXTv/58QVmgbxgbFpxgw4ITuOS1Y8sVzb7Trl16yfnTwgUhE1MjTlwUBq3/1PtfAGxszWncvAzHDz3g7u33dGi+mPM3Mi4nqi3frTE95/l+ZpftQTPXCgCc8X/EX6+PMb5EO7q416TmuSlSw/Z1pK/UWDbRN+JGU9kfyMSS7al/4XepIa6OVMN5jecZ6etU1I2pK3p6loJjfX1rUlJkQYoGBqqjzkWiYAIDKmFjO5+I8N9wcJR3TTEkMuIPQX1z8x5y/ebl23gA/X8K1lvZW6ZfSQXtf26hYMhd2v0ffaarDtgK+Bik83jKsHW2ITwofT9pgPPbrhITESso6zElYzEByhIdBHoFK6mpGit7S6q1rKjT+Lrcg4wyqMcaNu1R9DvXlBuH7yqUNe5VV+f+bBwVM+09OPdErTENsHxed53HzAgD7s5lSzXtf1BjkuOZ/HQVKytN+AazUkR+nvamFYlJ+kQR2wG8DJUlhxKLkylpPwaAkvbjuOrThfr5Dqjs09jAjobuEkWKkPj7gnMOZlXxjTkjNaQBjPStqOAk+T1wt2rH8Q/lpca0uVE+zMmHd9RhhTGK2kriMk5+rPxNjekuhSSZgeUNUGU8C91E2/w7sTEuCMDbiEPcCVpEWMJb6rtKFrV2vquLhWEeWuXfhKmBRNru1GfdM3we9upAQkokfYveQv73LT5F6J6VatyqMtLT8l/ADOq7LiSvhczwFyNxnSts1ZLIRG9uBs5RMKZvBMymuE1nna7l4Q1PCpdwZcmkvfh8CCYhPpHSlQsxel7ndFeW0xrSaQn0DWNU++WsPDom3XkkJEhcyCytTKlYuSBvXvkTFBhBxxZL2HnwF8zlMtJ271OLwSMkNteI0c1o2eBPkpNSeHT/IxWrqFb0+RZ8t8a0uaGJ1JAGaOFakQUvDjG+RDsA8po7EJeSiIm+IRMebuZY/WnSukd87nAv5B1Pwz8RkRRDkkh1Sl1tUDemLojFQqH8uNgDmJtr9uNkbFKX5KRXmJq2wDRPizRnk7G2mZGhuWlKWfuBfIw6i4GeEU3yLk+/wQ9I6VrFdW5btXkFhbInV19obcipU7fITG4eU1yhqdOxWpaMrY6ccA80pU/nlQT6h9O01lxMzYw4flG1jKAqrh64pVA2rp72/tLq0DSTYlYjzoArg4WhaZYZ0mnR15NP9S27BnMjoYtMTJJQrhAQrMZaGcuCZvX1jNMd90PENoLjblPCbjRG+pZo4goiP4ZInJRu/aygc6Hj6OvJTJpiNp24E7QInxhZBluxOIV2BXZjqG8mLWvlvontnjV1GtPFrDLe0Ze5G/wX1ZxknxtTg4wlldHXMxEY0gB6cgtcFRyG8Sx0M4miKIz1JQ+6KV/vQzVn3SQLZw/borDrePfKK/rUliw0br/+G455FHXib198KTjedWsGdo6SBaQ1c45ybNsNQOICkpiQjLFJ+mZn2pXlD++CGNZ/HXNnHGL+UllStbLl8wvq/Ta7I7OnHeDAnju5xrSmxCYnEJ0ch6Wh5I8iKikOFzPZB/jfqsOY9GgrzqY2hCZGY6An+SAOvbuGVm6VmFdetqKSWWohqsZUR3LyRxITJatIMdEb0dO3xMSkJgYG+bF32IS/XxFMTRsjRkxC/Dlc3RS/SJVhbFyVhPhL+Pm6oadngpXVeCytfgHA0fEQfr5umJv3QCQKIzn5PZaWwzG30G0bXB0VHIZRwUFRIu3/iTyFdNettbSzUCj79CLnqh+8vf9eoUwbBQ9VWDtYERkSpXP7jN4D+zy2hAbIVpu+5T3YcXAUc34/yPS5uq0wgSR1/bcmbZBrTmCv9wUAYpLjpK+755clwvrz1TacTGwJTYzCNy6I5RVlGtdvorx5FenFEd9rCqvaaVe6m18dy9n6fwMw9tHfJImSKWldEN+4YB6GvZGea351LHnNnEgRi6hkV5xT/jel51L56e48OjjCaf+blFL8cycoVmYMBsfdxMNW4jIVFv9EWu4bfZLyTrM0eo8SU4Q+qW/D1tKioMTgiU/RbscnJyFvSMsjEguDZeUNaQm675jWd/2ThJRwDn5sx5vw/ZgY2NIm/3bMDdXLRqaHq3mVdOvYmRTllPdAOhSU7FJc9B0jNax1Ib2g7r515yn1qz60Sea33LBdRakhDTBientGTG9Py6K/AjBn5FbmbFTv8le5qmKgemEPyff3k4dC+ydtptJadSWLJq9f+qod41uQ49U81HEjWLb1+l/wK6rae0iPHU2seRT2getBLylpLXuyfx3pS7u8si2ukATtf6CN9JX/0aoaUx2xsbsID5N8oUdETCc8bBxxsZJEG6amLTA1a0lC4l0SE+/h6HRKoz7F4hhiY7ZgZtYeS8vhmJl3JTJStq1kbFIDK6sxxMUdJynpKfr69piYNtCo71y0x8Qs/dUhbUiIS8zU/jKT+JiEb9KvhU3GUu5m9B6YWpoKjr/1PciIIQ0QHR6TSTP5vuievwnd8zfBwtBM+lqeR2FveBLuya8legsMaYDiVvnpkLee1mO+ivRibLHuHPf7j1llBissovjGBbO+6hTGFOtGUSt37oS8kJ7zj/vC2qqSxZwKtsozS9qalOZV6HJehf7NvYAxFLEdAEBk4ls+Rx3jXfhGTA01998PjL2Cb/QZ6bGzeW3ehW/iY+RubvgKk/hEJ30gLOEpCSlfiEnKGYoP2UlawxzAxMCWToWOYWtchISUcI54deFVuPI4Ac1J38AvYdOVqCQf6XFg3EMFtw9dMLMwoVAJV4qXU8y+eunoQ4WyILmAwZIVCyjtM1VJ6sltxcUWeUxNjdSeT/mqEqXK7tfX18PY2JC42Kz/jczRK9OfY7/wJMwLgH3eN7AwNKWiXSHczOxZWKEvvz/dzbWgl4gRcz3oFdebzhO0tzWyICo5nuWVZU9CQ4o0pe3V+TTJU56o5DjeRgoTpciPGZ0Ux0m/B9IxUxnm0Yz21/6krlMpJpZsn+6Y6rC2/g1r699UnrezW6nynLOLMKNYatKXAP+KuLoJs7fJByACWFlPxspa+fZx2n5zySBKfH4zQlx0fKb2l5l8q9VKU4sMRmdn8B6kNcZz8j0AFPzWc5EQkxzPikrjM7VPJxNbilq542Rii4m+Ec6mwjTT5gamGOtLjIQl5X9h8L35VHeQxNOYGhhjqGcgDRJsfnUsbQsjCBqsm1dmmJW0Hyt9LV8ndbUakAYKpn2dSutCQoOokrNstbGQdU/BOUsjySphVReZi578uMqOczop4kQMNHB/SRJFpykREyy3GyCPqYEtbQvsBGDP+0bcD15OSdueSutmFh427bgVNJ+45C+YGko+c1WcxqbTSjUmZkYceTpPoTwkMILfBm7gk2cgiyfuoVH7SoLzQXLynSUq5E/bHICRMzqwatZhktKR1KxcvTA3rr5RKP/wLhCQGdOPH3wEIDFNf8nJIpKSU7Awz1XzEOBu7oi7uSNt8ipuedRzLs21dIIGW7pVorJ9EayMZNs6fQvVp28h1TJd6sZMpXfBevQuqHwFQ9mYWY2NzQwC/EtjatoCA8N8xMedQCzSXa/2R0TVluC3ICE2c1drza20+2y5F3dj2fX0A2wzAwsbc6LDMn9VNKPGa0bvQdoVd23vQVZjamFCbKTwweZA0KZsmk3GCfdzx9Yt4641TqZ26GVyILTh151KQxU7lqmuiCAxniOSZH8fdsaaS4blJALjQ3FJ89Cgiv2fL9PVveE3npFm6KHPsU89aOm+SerXfMH3F6V1/dModBz91IOElEhBWUDsffKYV0Z+JdnEwJYkkfKHWSsjd4V+M0I+i7pcC/gdW+PCOvlpb112Vvr68BPlvxEOLjb8e2qC1FUjLWKRbJnYSsUOYuueNVg167DSc/JMndmRNo0W0LT2XCwtTalYpSBv3wQQ6B+OuYUJ1Wt60LS2bJ57dtykRm2ZUtXOLdcRi8RUqpa1/tKQw43pjLLT6xqjirX64cdMi7lFH8wtZKmkrazGqamdMZJFcex+r/kXpS6SPb4xN7nkp3w1SQ998lrUpqGbdklRJIE2Ei74/qLyC66B2yLcLbTf+pUn+LPuer/K/NhcCmrn/xvsE6JUjeFbUKBkPl7cFK4siFJE6ab/Tg9t1TvSktF7EOAlVEjR9h5kNXkKOvPhqdC/MKs+A+pJJtyvKLZuHwA9RCn+RH9pi5XTGfT0HQn3L4y5zSISYjZg5XSGqODmiMXar7Ini9JPKqMNYYmRiBGjhx4+sdqp5QQlyLbB74a8pLpDqUydW0bZ+vE0d0Jfsbqy5Du25bWJOBhbs6PGDIITwln8ejf6enosKDcc79hApj/bQGOXyvQr2IKmV8ZxvsEy6f/RybEMu7+EAuYuzC83jDkvtnIt+DGn/W+zqZpQGm3k5iPcePMJCxNjprVvQJtKJRXmdvxTb2KSA0gSSR5AvKMvs8OzFhZGLtibFJeqdGhKb4/r7HhXm/0fZEH5lRxHKXz/l3cYwsjBYbBQpiBSzXkSeuhxJ0i2kn/ed5SgXVSYBVZ2MRS1Ee5Y1+m0hP3/DqFV/k3sfd+U7Z41EKXoEx9rzLBKV7S6Bnkaui1mu2cNguIe65Qd8rKc24Yy1SRtUZUYTNOEYSYmhixY1osp43YRHR3P9SsSV15jY0OOnpMEVpqaGXP9yiv2HB0rNbxbtqlAWFgMt29IYkXGTsp6G+yHNKY7Xl+IWCzifCPF7G0/0pj/D+z/0EJBZkgeMSJ8Yq6z3bMGnQodxcJQswx3pgZ2SjVH03LFT/I03rXwKamUkrYoC8rTlFe3FQPJilbS7qn7W/kxK6NCozIKxvSTKy+0TrCSFl0zHqaS0Xsgv/oC2t+DrKZsvZIKxvTru+8oUc1DRYusITnxIVbO50lOfIihcWWigptgk+cFEQFlscnzDMRJGBiXx8pc4tNrYbcafcMihPsp+m+qIzghnH8896OHHqOKaqa6cuPLU4Liw4hJjuOI7zWcTGyp7VgOgPiURNpcm0hjlyo8CnubTk9CXM0c6X9nDpXtinNSSQBidtPIpTKNXGSJc5JFKeyoIVF7GnpvESsqyVwHfnn4N0fr/IlXjHIllwF35nNAbuVweun+NL3yWMGQLjf5b0Rf/6Yj4+KZsucMDlbm1Cwq9LlNdZ1ID1WLNGnL9fQMlNYtbddHcFzO/idgidK6xWw6qew/IDiSPE6qdxuM9a3SXVDSZcEJwNIor9ZtIr/BLmJGqVytsFqd6PFTWjN+isQ3fPaCbsydfpDTJx5Lz7frVAUr66zfOfyuAxBVcbjuZI7UmyrYXvsRx/zRCYx7qNSQNjNwEMgEpXLOZ7hCmSqM9C149GWNoMxQ30ylMX7RV/fV/S9+oTq39X7lo1DmXlz7L82somhFxUjstEZddvDFL5TEeN0kvL63ewBQpLyisf/uofrMlVlBStIrDAw9SElKDcJTXLHS08v4d+hPhdtyNuAOl4MUA6ZU8ceLTfz7/jCRSTGseXeIP17I3GKmlOyLu7kLN748Y0kF5W4BqjDRN6KcbRHOBtxhcOF2WrXNClLEIjVnJfcnrdygKqUqkYayhCIlD8enHin6ymY3vX/ZxPnrrwAYMH4rnYas5exViRRcw27L6DJsHQMnbJOeP3XpubRtnzGbaTdI9htz9upLOgyWJBo5cOohgyZsw/+rfn/3kRvoOmI9P03artM8zQwddWpnkQ1GZ2ZSq24xVm8ajL2DJbZ2Fsxb0oNfJqSVAs4afsiV6VyyDkN9M7VP0ke8OhOVpL1MzQnvvoQlyFZlqzlPUipG/zJsN49D1pAiTiQ6yZ/rAb9TN0/6/sEfo2S+Yt2LnFcqKXTYqxPRSZKgztCEN4TEv8LBVHErMj3Srmpqw+F/FFO6N+mj3u3E0tZCQc0hM1wtNKF2x2q4eeQRaBDv/vMQnca01nirLy2iFMUfe23l9sQiMee2XqHNsKZaj6/LPchumg9owF9DhA+LW2bsyVAWxMwgLmI6Jhb9iYv4HROLflg5XSIysApWTueU1o8JG45YnAB66qP809LNvTHd3BsrlKtL5KJuxbihc2UaOldWWje1z7T/p5IgSmJC8V5MKK4oPZq2bnasWl8KesCdkJesraKoT7yx2mQWvdqFCDGLyo9gecUxDLgzn4756uJu7szUkn0ZdPdPDPUlEmVbq/1Gr1uzsTO2YtVXt5H+hVry090FbKymXoL2ibd/5l9cBtn5zyDqdFpC07olsbMxx9zMmDnLT9G8fimSklM4sFaWrOaPCW1JEcm+q5KSUljyu2wVu261ojSvJ3Hx6dKqEl1aVZIa074B4fx3aCLevtotvBzx6oKJgQ3tCuimHlK2WmEuH3sESL4jNfmOvnLiMQ3aKGrvAzovWGSEgoWd2HtM98DLzOKHXJnO5fsmWRQnMKSrO09WmdWplF1PennIdC69oi5w7FMPpXWV0bfoLZXanB0LCtMnZyRTVlKCbl8yH554KZQ5uKk3JCdsUMycN6PDQp3G14VJm34WHEd8iWLJYO1Sf8uzNI1RCDB6pWIK4PTYOFWzLeO06HIPshtlD04RX3TX6c4sbN28Bf/rGzhj7XIffQPXr+Wf0TeQyYpaOZ3H2vkatq7Zv6r+o9LatabAkD7fQJZ90d7YmgXlh7OovOQ7paBFHrZUn0b7vJJsmo1cKrGp2lRO11sCgJWRObtqzpQa0gB9CjRL15AGqFlMuaxaTmFIzzqsnqdaoePaHU/uPPKSHu9ZNVjgh2xuZpSu4t0VJW59adnuWUP6LyrJh26Fz+qsL93ja/ZAgA7llT9ohgRGMKzlUunxwnG7WDnjEI9uerJmzlFB3ef3PirtIzkpcxLj5WT0MuqLmEnkiEnkkvmkXZnWxB/spHd/QhNkW36atPkQdYYbAbPSbSOfktbSKG+6QRsBsfc4Lxft3dvjeppMZYooyzZYskYxVtxUlB1Sx4NzT5jSQrjKbmFjzpGwrem2VTaHM4l7MDA0UFI781E2/nnRfiU1v01fqjI+ajuHjNwDTcjM9yktW2fuZcccYdrpIhUK8u9D7YJ1c/n+KfOrzEC+NXskVmZZLx0mz+ar91l68rr02EBfnycL0k81/aNSp9MS/js0MVvGvn3xJbOHb5Eem5kbkye/AyamRrx+LNQW7zWqCbtWXlDZl5GxIcdeKKYWn/vzNm6ck7jAKEv8kpYTRx5w/84HHt3/SGw6mtHq/KvTIVNlfXJXpnPJccgb0vks6mjUprCV0E/KO/pKum0qOAxNt04e86oUtJIlfngfeVKj+aTl1e23hPiFpV9RjrRGHMCqu5pFrw/+s7dCWQtjzVfsM8rYfxWzXnbPm/77LU+wTwg93RX76TZJd7/Tbq7arWhn5B5kN/1nd1coe//YS8HAzuXHJiE5c5VNMoOB9avwfNE46b//Z0M6u6nRuBT5PWSxQnGxiXx87a9gSJuZG9N3TDO2X1fMi3Hg4R8AJCUmM7GncBfy2qknUkO6bDXFmJq0NKszl+WLT3Pj2pt0DemcxHfpM+0TFsH0g+f5EBxKeGw8FQu4MqdTU9zttdNZjE9KZsHJK1x48Y7I+ASsTE1oUbYY09o0wEA/e58ztt14yK7bT/ANi8TOwoyqhfLxe9uG2FnoHjAQGh3L6Wdv2frfQ/wjInG3t6VthZJUL+JOpQJumTj7zMPeRHlWsPQIiX9JfssGauvYGhfRqC9bYw9A8jQub+hry29t5rPw3AyNJMrObr6stDxvUVeNxuo0tjUblLg1/DVkDT8vH4SJDqL2J9dd4MKOqyy7Nifduq0GN+bv4WsFZaH+YQR8DNI4tffkZnP4ksaH0CmfA72m6Z4dMCwwgogvUVlyD3ICBcvkx+u58Edx68y9BHkHM369ojtQeiLKEQ0AACAASURBVESHx3B13y1K1ihK4XI5e1s+FwkPP2Z9auVctCO7VqVT+WvvSLpUVq9ENm/LEAAc89gwanZHzh+8z+cPwfQZ3RQLK1P09PQQi8W8uO/F8FZLqVCzKPeuvsLvk0yWtFXPGqq6ByAuLlGQ3bBocVcsrUxVN8hB5Hg3j1LTJNtTszo0oVu1sjRetAH/cOW+f87Wlqzu155Sbup/rB96+TJp32mV/QCUyefCXz1bk8/ORlA+dMth/nvrRbXC+dgyWLhFmyISUfZ3WaaoOzNGYmUqNFrG7DzO+RfvaFiyCKv6Kq6wnXvuydhdJ1TOy9HKgmtT01/hS33f1vTvQP3ihei8ciev/FTro76c/220qHVx85B3xWjlvlnjoD/5drbGhWlbYJfKOv9j76zDm8i6MP4maVJ390INKNAibXHX4m6L6+IsLLq4u7sVK+7uFJciRQpUoO6uafT7Y9pIM9Gmxtff8+yzk5kzd27INDlz7jnvoVEYYrnWskgr/IFb0aOKxnWWK9ckLcWgmC5j2pHmNQPAl2ffcXjBKQl5OQAYvXIIhi7qS3IWOfePB2LDKPIOmjYuVlh+eS6cPMglxwpymYgLS8CtQw9wfa94cZiiaQiPz7zAmqGSBVUNO9THurv/SdU1/RwYgtltyb/YFb12aT4DAJjZ4j+1fAbyKMs0D1nXKGbMqiEYslD6+ynIZeL19SCcWHkBMT+Ef8f7PmyEs5eTOqdZTRkxYPspfI8TfvdXhjSPaionbx6F4NSuB8hMzUVmWi48mzhj5pr+MLU0lHtuSkImJnbdjAIpUqxa2gxc/ixbHGDJvHN49TwUAZenw9yizBsaqTXNo8pEpv2fv8eFoC9IyMyBvYkhZnZqDhM9HaTm5GP5lQfILWQhOTsX/XedwscV06CpQf7WXkdEY8xhYZ6so6kRpndsJhhr+70XiM3IwtfYJHTaeAR354wWi3j3beSB56GRePtLUi7r1KtPYq/Pvf2Csa3EOyk+CAkHAAzxrS9xvseirYKnMjqNhkU92sDNyhzZBUwce/EBr8KjkZqTB98Ve3B5+l+wMZJ/s32MiseRp0H4Hp8MCgVwszJHhzrOoFKouPc1FD8TU6FRDioPqqKq5E8OW/LzEUUZzWhtmqlgO49Drq8qi6uZx9HLaITg9Z0jj3DnyCOlxrB0NFfaies4ojU6jmiNTrSBEjrN8eGJGF9PvW2VS9J2cHNEBEfi7PorYvs/PPiMTrSBSo93I0+1AkKA+Ay2TtyHJ2dfAiifz2Cy9zzkZeUjOToVHDltdEWR5fwytOgwtzfDoS9boMFQ7Ov7Pu88zq6/QrpSceS/0zjyn2pKAPIITkrEx8R4+Ad/xJMRY2Xa1ti5Gb+nzS6Tefy/I+pIV1ONLHzb1YFvO9WaCplbG+HSp5UY2WYtkuPEUxqd3K2w94b835uPQUQBYzk40mqnyjjTkanEh7NtaHd0qusqdqybpzvGHL6I1xHEcmbTlXvxYTm5FqioI31l+nC4WYk7a9083fEtLgkDdhNRzc6bjopFbUteW5TDT4MAANZG+kjIzMGZN8ESznSxT9PCzUls/9xztwXHOtdzw9Yh3cSOt3KvgYTMHLTfcAg5zEJ02HBYoWjyxaCvSMvNx9Gx/eHrLB6F/Ludr9zzKx5VV07U99DJh1DuiEzfWh6/v0ThVkEA/LQlpbEU4VjoTti4WKl0LgDc457DBM/Z+P0lWr6xmhm3dhjqNnPHuhE7kZelfCc7gFCmuMM6U6oOXb+/RGHR6Vlgszh4cfmt0ufbOFviWBh5lF8aYe/Vr0DBYrIRF5YAnpJyi4Pm9YZv90Zl/gAliqelFTwtreAf/LHcrllNNdVULMeeLJBvJAVDY10wE6Q3aavMVN6QpBSkObObBgvbRzLZ5FGgX8ni+ZclHeliPGzFG3dk5BUItqkyftBTcght39pFaSZxGdlSbUty49MPwfaqvuRauNZGysvfpOXmg0alSDjSVQU2r0C+EQkaVNl5Vly+4l0BOSJzoFN1lZ5LZko26Jp0jFs7TGk1jRZ9fUvlSBez++066JRSoJ9CocCzjYfS5zXp0RgHv2xR+bo7X60pdavbzBTib3HphTkqfQY7X68t1fUrA04e9qSFqcpCoVBgXLTsO/XODbju3grfI/sQlq54y/aDH4LgvmcbfA7vQ3Je5evC9qcQlVo1HZNq/j+xtlau7q0yUaWcaVdLU6nHTEoU5oUlSX6xD9orXM7cP6qPzGvt+kuYz9x7h3Jdifo1Inc42FxyrUUWR7ifTqNBV5MhdexeDYRLMCdeKhbxebpAUhFBUeLTFX8gKAvSC3/INyLBTEv2UhWTm4FCbpZCY2UUCtsH69GVL9SMC0vEvYTNyOp7BhMjnLElcAVaXs5Dm7s5sO1J6E93+ZSFtveFOfxdg7Mx6Kcmll6Yg5O//0Y2OwnZ7CSlr10MXZOOq5nHcasgAAsDZkJbT7GiDh0DbUzcNBL3uOdwj3sOmx4tI+bnoJxIvrmdKe7zzmPr05XQNdSRa9/+r1a4xz2H+7zzcGusWKGoLOLCiPQcCoWCO6wz2BK4Qm6aRN0WtXC78AyWXpgDA1PVdFwrG4Pm9cZ93nncKghAqwFNFT7Pt1tD7P+4Efd553GPew4m1sZw27MN85u1QtiUWXgzZhJGXr2ImGz5f1OPIn/hWugP/Jw8E2/HTsK/D+6U5i1VI4Mtt57JN6qmmkrCwuWEXxYTpfiDeWWhyqR5AMDwZg1lHu/m6Y6bwUTR0IV3X7Cgexux43mFhMxKK/caaFkizaIk7eo4o4WbE56HRgoizsXQqFRweTx8iIoXqGBkFzABAM1dHdG2tjOMdLSQmc8UO+96UfTZyUy84cPpN8GC7b+akXcWEp3X1Y9EO9OLQV8xvFkDmfYASqUAotYMfRX4lX0bNfQ7K32es0F3uTYxuYFwMZQvsxaZ+1BkXD8ZluTkZOSgnUkfdLIuygm1B8Ki64PNY0JnbQj8r9zD1u+dsLD9HSwsyijZ+r0TxrmeBAD0c1iHW3FrBdulga5JR9vBzdF2cPNSjaMqdVvUUptGszLkZIgXG9drWRu3mWWTK1yMugsJ1Qldk47FZ/8Bzqo+BpvLhZ2BMLfxztCR6HM+AA//kt3c6L/HD/BAxMa/Vz/U3LlZxhniiGomA8Ci3u0wpJmn2L7QhFSM3HcOOQWyV6D6+dTFoKaeqGOrmMKMPHg8Pj5ExmHdtSf4EZ+i0DnDWjTAgp5t1HL9jLwCXA0KwY/4ZNwODhXryFdM06XKN1D6ukG5AvWLb79i6YX7Sp1THoWRyVm5mHTkMkITUmXaNaphi96NPdDHW/mVOFFK3qtk/44rLj3EudefZY5jqKOFg+P7qe0+rawYm+hiwpQOGDN0LzToNGzZPQK1PWwreloKUaWc6QaOsiWpmrs6CZzpF2FRUu06ergodL0OdVzwPDRSYn83T3dc+/gdd7+ECpzpI8/eAwD6N64LAOjbqC6OPAvCkx+/0KYWoa146f03AMDgEsWHoikeR5+9x9GiseQhbwmPkQOw9IHJey5hz+S+8Jq2FeM6+WBkh8bQ19bEwbtvAADh8WlYP9pPEIW2MSF+IA/fews+gHGdfBSaj7qw1W2GuDyiUCw+X776ByCp/+yoJ9lKuCQf0vbIdabj8l4iJjdQ8LqmfleF5iMKnw8EpV1AF5u5yGInwJBujWbmoxCW8xzxBSFyz9emGaKBSW/E5sn+wi3JiCbLYG5jjM2XZiDw2gcUFrDRaZCv4Njx18sQ9iUGS0cdRE5GHlr28MLc7cPFxti//DKsHUxxaPU1tOreAHO2kacJzB24Cw1auGHIdKJdddyvFCwcthf5uUzM3jIUTTrWFdh2dZiJ29HbcO3oU7njqovKIVpEzrvYNqhndRJaGnbyjYvsve2elO2kFECXIb6CZqCpiYQc+V0WUwvyoUMXNj4q7QP79Q8hYs50o4U7FdZWvvj2Ky6+/QqGBg0f1kxXeQ5nXgVj1WXlClqLOfX8I049J1YZnyyeADN95VLJfBfvFgSKqiGHzeXC57/dUleHS/L+dxze/47D4vP3sHt0L7SuLV8fWVlOvwzG6iuK3TNZ+UwM3H6q1PdpWRH+LQ78ojoO13qKfY+R0bG5UO2Dw+Zi+oSjcs8pRdMWtVKl0jwsDPRkHjcX+RJKys6VamdpqNiSrY2UHOU+RWkc974KW38ef/EBANCpLqGL3N+bcB7OvBE6QB8iCWmpAd71xMaLTVcs3aAkiv5gfI4UKlD0bV5P8PTfwcsVHTxd8foH8eDB5/ORL9L2ur2XK9p7KvbgoU7a2mwSe/09U34E8WWSUPtYR8NcoesUcjPB5cv+EXoUL16wRaGo1kGwi81cAIAhnXggtNKuhZYW4zCrNiE7V/z/Ykq+rqnXBK0sxyt1zQF/d0BIUXX0qa13cXonMWZSbDr6T2qP6LBErJpwBAHvV+D6r80YMdsPfWrNFRvj0eUgtO/njWvhmzBtLbnKxPRum9Gym5fAkU6OS8fsfttx7NUSnP+yBlcOB0qkhUzvvlnuuJWFt+m3sOnHSLWM9TLaC3msUPBE7jsmR6g8w+ISEbPsQuEDdWTGZnB42aT2FUkeS/xv5/KPEPSvLT+S186pJp5GRwpeh6enSzdWgM/RxPcbn09EAlVpUsLicCWiiIoyZOdplR3pkrRZeQARJCmKsqh2pGXzOjwaDRbsUNiRLsmUo1fx1+5SLOGIEJWaKbhPFXWkRSm+T1dceijfuByZ1ns7pvfdgel9d1T0VCqMKhWZlqeJzRApLGKy2VLttKTI5pVEk05uV9uacNZEHfbiosfiOilHUyKV41ucZJ6rNkO8HXVuGX8Z1nMkL2B78CkMfD7Q2JV4kgyJSUZYXApcujUDADwKDgedRkUNS8Vl5NRBScWM96m7UNtoiFT74ih2MZ4mijudzxOXorU1eXGZqD42AFhoe5LalQcROS/hrN9MqXM8vGsItmMihPdh2OcYeHjXwOXDgRg1T5gOY+VgCmaJjlPZ6XnQLSpc1NSWzOXPTMtF+LdY7BgplDW7fCgQYxcKI/4TlvTGlC7iLawnLO4tc9zKxNPkcxhgP1e+oRRepl5GMzMiF9DecBJCkiehtsVO6DEkHc9CTjy+p0wF+Dx4Wp8DAFjo9YIGtfJJRenQ6YjJzoK9AVGMuOHVc5zuI//BqH9tD2x69RytHJyKzlNPXu/u+y/lG8nhwpsv6O9bT76hCKNaN8Lsk6p1RiVj5okbuD5HPQ9v/++8CI3CNP+rpR7nU1Q80nLzYaonv95DFj8TUnD9g/zVSHmce/0ZS/rKX32talSWKLMqVClnOjOfCQNt6YVToqob5vrSo9jpeYpJdKXnktvJmkMxxU51mpQxRLEw0BU0kCGT/iste6cQ2rifdorna43vLC6N19HLFR29hNce09FbrfNQhsHOj3A7ZgyyWJHg87k4EdYEjcxmwF6vFfTptuCDhx+Z5xCUIt4UpF+N6wpFpulUPbB5uYjOfYyA8NZobb0OtrpEQRaHz8TrpLX4nXNX7JzOdvvJhioXlHWkAaBmHVs0al2L2PawFSzD3Q54hdUnJ+HRxSDMWCfeclpbVzxn0cJW+oPU9O6bEfY5Bjd/iyt13Dr1EiwmG1tmSzbNKaaub+mLClXlatwOhOd8wOxa/gCA45FLQAEVw52WYeW3fvCznoAnyWcwu9ZRHI9cglxOBq7E7cAMN+LzD858jFepVzHJZRuy2Wk4GDEHE122Qk/DCCu/9YMxwwqtzQehnlErnI/ZgG9ZL/Ah4z6muu6BoZYP7A0nIo8lTO2iUbTB5MRCS8MOX5NGo6nDe/zO2CA4TqWIf9/QKKVTZVEX3yZNx6x7t3Aj7CeMtbTh37MvnIyE9SA1RPKgi7d/T5uNDjWcEZGRDrc922CoqYnbQ0bi/q/wUs2l3eqDSM4SX41c0KstOtR1gaWh+G9BQmYOhu0+I2EPAMsuPlDame5c3w2zIe5MUyjAmNbeGNmqIUxIHLCMvAKMO3ARPxMk86p/J6cjOSsXFoayV2KLubtAuoZ357WHJfZdmjUculpl+wDbz6cu+vnUJT3G4/FRf75kMyd1k5iZg4mHLpEe09fWxMFx/VDXXly5i8PlYeXlh7j49qvEOa1X7EcTFwccmqB6B9bNN58hrsRKtLu1OfaM6a3UfQoAi8/dw8qBnVSeSzXqpUo502FJaXAwlS6dIhoFrmku3Qn4EBWvkMP6ISpeoXkVR5br20uXMCteeiRrkOJmaSZwpj9FJ6jdma6K0Kk66Ol4Bjei/0JGIfFD+z51O96nbpd6TjeH4wqneAyoeRNUaOBkeHNw+YV4FC+7wGZgzbsyj1dWBvzdHllpuRgyrRO4HC5SEzLx4SnhyFnYGSMvu0AQIQYg0b2KpiE9E2xtwGRQqVR0q/EPbkcLfxzNbYyw5dJMGJgoLyNYHjQx7YletsK8Qz/riSjWM+fyObDTqYUxNYlCzxFOK7Dsay+MdBKmEdlou2CSC/F+94RPw/zaAVj/fRjm1T4FLp+Dqa67sexrL9QzaoUB9nPxLasXproSRV8GmkQRtS5D2NWzmeMXwXZTByK9o4axMBJeMpda1L6i2drJD1s7kRflymrCMrGhNyY29FbIVhFEHY6mro44OF56cx1rI308WjQetz/9xL8BtySO733wGn93kN32uCTj2/ngwpsvODV1sMzfqGKMdbVxcdZfiEzJQPeN/hLHh+4+gwcLxyl0bVtj5VYtrI30K7QDIpVaPmXtHdYcktinq8nAm5VTpJ6jQaNief+OWN6/I+5+DpVYcXgdHo1PUfHwclRe1QmAhCP9cvnfUoNzxfcpAHjO3y5RTHo56Fu1M12JqFI503e/hso8fkVk+aRXQ+ktqM+/+yI3r47J5uBCkOTTaTGGIn8AF94RP25jW4lHcpu7OgIglD4CfxC5q31JZPNGtxQ2djkjouxRWlh/gJpXd4eT8HPwl9EshQJrHR8Md30NE003hcelUTRBodAw3PU1bHWlR33b2WzGcNfX0KTJb6daXoT9TMCwvjsBABfOvJFp69nMFVvnnEYLP0+07tkQ2+aeQc2i6uiVxyfi707rBbaJMWlgaNKlDSWBroE2tPU0se7MFAz3XSbYv+70FIxvt0bMNjG68kgdvUwV78gYkv0C37JeCF5rUrVBkVEWR6cIHRFnPUJ9x0lXejSTIUfz/E8nKi8BbB4HcQVEJ77HyUF4n/5dcLzbU+GDzcnIW7gR/ww34onUj/Xf/SXsZeFqZSrTkRalq5c76thZSuzffe+VILihKDO6NMezpZMUcqRFcTI3xvi2kgXeiUpevxpxFp+/R7pfliNdks713bBmkKSSlDryp12tTPFu1VSFVrkB4KOUokNl79M/icP7HqFH+/XyDcuJKuVMi6pekCEqYdfDS9KZntmJkAMrYLEx/ij58k8xE/wvoYBF5F2Pay2Z7lDsFP9KSce1j8QXfUmVkEE+hGrH/W/heFakCjLYVzLv1qemMPLEZHNULpT4UzHVrIW/XF9iuOtrkv9eoYOt4kUPxeeJ0s5mi5SxX8NWt2Ik5GSxfNFF8IqiFBdOy1c7efPwm2D7feAPDJhE5NpZ2Zti5fFJGNpoCXrUnA3/9TdxNWyjtGGk4tnMFd5t62DnAiLH18zaCPsfLsCUrhvR02UO5vTbgUeXgpQet6zoYydeDNnKfCBaWxDpLsvqXoURwwJGDKEEVfG+YkS3i3OpBznMF9iK/h8AFtZRT/FSZaezHnmer5mmEeYFb8eFGKJoylHHGo1MyIMdfzn54VbCc9yIfwoA+JDxQ6Z9SS7/M0KpOZ+aMohUOjTgxSelxikNM7pWvu+Yqs7ld98k9gUuUb7fQs9GdUCnSRadX3hTutWhy/+MkKidkgWVSlH5PmWzOAi88QlcrqRMYlUmPjYDTKb02rjypkqlecgiNUd+F60B3vWw7R4RgQr6HSfTVvT4EBIHuJYNkU4Qm56FXynk1ej17Ii0j18p6YhJJ2TspDWeoVIo4BUVWO57/AbTOiifI1vN/weOTmYID01ERFgSannIX24UTcEQ3QYARzcrBLxfIfXcI8/IC0JKjjN93UCx10ameth9+1+Fzq2m6jGq3r/w/6LYg5eOhhamug7Gws87McNtCG4mPMNkl4GgUchjOb4mdcHhEwGFBsbucu2LkdWdVhp0Gg0+Lva4Gyy+6hmRXHlWUqpRDh6PXKhA1eLB3o3r4HwJ5/ni269K59YXo8p9CkDl+3Ri181IiE6D456HWHt8IozNxHOzx1Si6K4y5OUp3sW4PKhSkWkAqLNwq0S78PS8ArRae0Dwek7XlqTnGutqw9NeqFXtu2KPhP4sn0/sL8bJzJi0jbdffaKwa/Gl+2IdDEUpLii48iFE4JzTqOT/5G+XCpef9j56gyknrpHaBcckoOf246izUDUZp/KGxxd+VhpU1Qqn4jIV78J44t0n9D50SqlzqhqrNw3G2Wsz4exqiWVrKresXDV/Hnwpzoo0KKCgpp4tzjQj8tCnuQ4Wc4xvthJfWRpZowfG1uwNAJhfe7SEvTRUzR8dQOIUfY9LVmmsaiqeddeeSOyrXYpmJ0v7dZDY9yUmkcRSMcr7Pk0oSrGLCkvC5O5bSI+X9r+KICW5cv3GV5nIdB0bC/zXsx2G7juDhkt3SrUz1NbCGJEc5JKc/nswWqzeh/S8AuQwC+GxSLpTqs2g49Y/o0iP0YqKKIpTS2R1VBRVGZGGDoMO/3EDMPXEVeQWsvD4e0SVcZhlkccRFoWaaJZ9YeVwby8M9/b6o53pR/e+Yu1yYd5vVZYTqqZseHP7E5YN3o6uo9vgxdUgZKZk424u0XlyiMsMZCRnoU0/X6QnZeHzsx+4k+MvOLez3kgMmOmH9KQsaOlqIiU2DSsvEHrrZzffAADkZeULtgfNFsorjvCYDe+O9ZGVmoNnV94JrlnWOJkbo1ejOiqda0+S55yeK/87W51o0Kjg/GHL8BVFwEvJ1Id/u7dS+3UKWGylUjWKqcj71NFNukhCefPsyQ+sWHQBm3YNh2cDor5s7oxTCp8fF1M6fXp1U2Wc6bCkNHg5WOPxvPFot+GgRESZSqHg+aJJMNKRn9D/fNEkcHl8tFt/UKJVOEBEsB/NGwdNBfWoAWBMK3IH3spQH4lZRJFAIyfZbTF9atrh7dIpOPf2M5ZdEYqyazFYYLKEUkY9vGpjoI/kUyofPMTmPoZ9Ufe/pWMCsPzIUIXfg7oR7RwIAA3NppHahaakwc3cFJHpGXAyMcacK7exqXdXJGbnwspAD6feB6OutSX86hAFhnueE0V3k1v4YvL5a6hrbSl4/f/ASf9n1Q50NTJZMmCrwJGdvm0kfn2JxsJeG7Hm6r84HS6uiNPXZpLE+b5dvVCvubvE/mLH+bZ/oJgTLbhuwHS4eBI/jD0tlGsyVBpUdVAAwEBLUtmCrA13WaLq0n81iuHjbF+q822MDRCfIR6guRIUItHGvixR9T49F7QM9y4EoXN/b+gZSl8d7jmiOf5e3EuluXV1VV6Hf8ta4mF82fzzuHx3DgDgY1GTsapIlXGm2VwucpiFsDTUw7fV0mXM2nZaj8f35skdj0alIHDBBKnHu9ZeAP8Hc2FpayzVJmSNbDk1AHg0TzF5I1EG+tTHQJ/iluN8XI/siR5O1+WeJ6p4EbJmFs6GByg0R1U4HdEWZloecDHoAWsdb2jRhFKE2awoPEtcjPRC8fwucy3yHDNrAz1cCv6G9zHxWN29IyY0Iwo+rYo6Xg5rJP6F1aW2q+Bh6l1UHOa0a1HqdtHx6dmCNury4HB5yMwrgJkBufSb1nI/XF88unQTkkFCfKZY29Vqx1qS+7zzFT2FCqdkQSClyGEryGPi0ZlXuH7gAZKi05CfIxndInOkFaHYkQYAE0vllC1KQ8MasgMVFUlKdh4+/I7Dz8RUJGXmICO/AIVsDrILCpGVz0RWPlNqqmBFwOFwkZOZD2MzyfTGLvUW4c6X1RUwq4qlqauDhPb085+R5epMq4q+oQ76jZUfmberoZisrLq4fHcO3r2OgHcT8Z4DJqZ6OHttppSzhAzssRUZ6fJr5cqLKuNM/79y8VcbcHj5OBvujUEu7wAAb5NXIrkgCFweEx3sjkKXLrsILZX5GakFwahlPFxt8+LwCpCYH4TEfEKlQZNmCDpVF1xeIQq4kjlUdY2lV9nraWqir6cH1j54itXdO+LQqyBs6NUFMRlZsDeWlKS7853o3DilpS+a1XAQe10eaNCoUh1pAGXqSAPA7ScLynT8aqo+NA0aek8mz80c12A+UuMzMOTfHnCsY4cDC06X8+zUjyIrkuVJSnYeDj1+iytBIVWu3beGBo3UkZbGBf9n6D+KvE7pT8FEV7J4MTmbvJlKVcXQuPz7ApR0pAHAQEb0XBRdXc1qZ7qsGTZqP9as6A9HB1N09NuEf2d1wflL73Bw72jMnncGVCoVC+d2w5iJR3Bo32hwOTxMnnECF05PwY1bn+B/glD8uHPhHd4++YHdl6cjIy0XswbtgYGRDnZcmIrc7AJM6b0DDi4WWHlgNILf/MKm+ecwalZntO/ZAD09F6NT30ZgFrAxZ90AwfmLtg+Dq4fiUZR+NQPFHGkA8LFYLNi+ENEc/Z1fkJ0KAIjJfQAaRVOtjjQZhdwsFHKzJPZr0ozgY/4PnPSlF10UL3C+m/03AGBDry4AIHCkbY3EI8ai6Rzb+3UjHbPkObIYuP4k2tZ3xt9diQ6IU/ddQVpOPk7/OxTZ+UxsvvIUz0Mi8XDVBJx++glXXn/D1nE9YGNigCuvv2Hv7VfgcHmC4+suPEbwDmJFICkzF8M2n8bZucNgqq+DxrN2wM7MEBM6+8KvcS2F5yiNfyYfx5Y98uXA+Hw2MnOPIjv/Eri8dLA5CdCgmUOLUQ8GhAeUswAAIABJREFUuoOgq9UW1FJ01stjPkVm7hEUFAaBx88DBTRo0Kyho9UcRrp/gcGoBUopvm5SslYjO+8yONwkUCna0GJ4wkjvL+jrKL4syeNlIzlzKXIL7oPHz4EmvQ406XVgYbxK5ffO5aUjNWsz8pgPwOPlgMdnQoNmCV2t1jDS/QuaDA9Ahma1tDFzC+4jK+80WOxQwZh0DXvoaXWGsf4YuWNyOVxMWDOY9FhWWg5uZx0FtaiB1Pqx+5SaHwBw2LJ1+ssbsi6D5c2XmEQM23VGoMpUVZjQeztysgpw+jEh7zhl4G4s2TYUljbG+PQmAv477iMyLAl+A4gVw/E9tyE/rxCnHs7D6tmn8ezeV9y5GIRD18tmFbQyYG0s+XARl/5n1eXYOatepKlO7B3IFc9KYmFliNhKlDf9RzrTp/wnolvvbbh5ZSY4HC7c3axwcC8RLZw5rRP4fD5GjjuE1i3dsWL1NYDPh693TQBAndq22Ln1L4xpuw5tu3uhfc8GAICJ3baCoaWB9FQi/3lsl804+1K4vK6tw4ClrTE2zTuH9j0bgM3i4GZRQ4056wYIzl817SSOPZKfhiKLezHD0cBsFsy1G4LLlx31iM97gTrGo0p1PTKGuTxDWuEP/M65h5SCYOSwY8HhMaFB1YIu3Ro19bugjvEwGc1WKg8bRncT0+D8HpssyGHssdIfB6f1x/KhxMPAkFZeGNLKC/FFX6TpOfno6OWGbkWO8ZBWXlh34bFgrH5rj+P5+sloNX8vnq77G2wuF1cWjYTn9K0qO9OiKR6y4HATkZl7HGnZ5FJ0HG4icgsSkVtwHwBAoWjBze6XwvPg8jKRkrkSWXmSkU0+ABYnAqzcCGTmHgcA6Gq1gZ259BbjP2Nsiuzaws78FPh8FpIy5iErT1ynmcfPRX7hC+QXvoB+wW3YmMp2BjNyjyI5Y5HEfiYrGExWMLLyTkODZglnm4/y3rKApIyFRe9LMmeRzYlCZu5xwfsGAHd7+d1U+Xw2QmNrSB2TzYlCPvM5kjMXyx1z092F6Kw3Ep1HtEJ2ei5iQxPQb3pXdB3VGuxCDoa6zoTf2La4uucePJoo3uyomJTYdOyceQwZydlYEkBeC1GeaEhRSSovmizZjVxm1YpAF8NmcbBS5IF897kpSIrPAACs+fcMNh4hct8dXSxw6fgLHLw2E4lxxPFFm4egS71Ff7QjDYC00DCXWbmk2UqLfc3yTfMgY+jIFqjv5aCQrbmFcp0/y5oq6UwPn38cJ9aNwO+4NNSwJX+KqVNbmPqgqSX8Q3jy9Af4fMDL0wEtmrvhx48E8Hg81KpF2OvoCAv9Xj0MAZ/Px+CJbdGgmQvmbx4s0LBs1NwVbBYHaUnZsLI3waJxR3D+zRJ0rU2+BF98fsyvFKXfrwHDCbnsOOjRiYi2IcMZenR7hGWVdDI44EM8987XcinuxYxAR7ujoFAkxedVhUqhw1yrnlgedBcDYXrDhZh+VcKRBoBHweGga1DhbE3cS63r1sSige0AAM1qO+LYwyCsHt6F9NyGLrbwqmGDn3Hkn2vTWkQOaWNXO9LjqjBlVmf07k9EiWZPPSHVToNmjux88eZEVIoOGHRn0DVqgM2JBZP1QXCMz2fiZ4yNQo5fHvMhYlPIVzsoFAYoYIDHF18GtTU/TmpfkgJWEAAuQmOdSsxdG3zwweczBfssjdfJHCsxfZaEM67FaAANmhnyma8Ec+RwkxR+78kZ/yEz119sn7ZmY9CopuCDC2bhB3B5ohETxSLTobGOYq9pVBNoa3qrNGa95u5SlTRE949Y1EfmcWmUtAl5FSqxz//LRnBYHBxdeg7j11ZcIXRZU3eudNUlS0M9NHFxwMCm9eHpYC3VTtYYZc2Rm//g109yqTczC0MUFrLhVmI1VbReUkubgT+dfJJUHT2SgsCqyO2wDRU9BQGjJ7RR2Hbmv36YMkuyQ2VFQeFXjiUpqZMQlYd7s2Qy9EVuYD5f/I+6mopF3JneDT3Dil96rWok/E4Gh82FnYsVKNTS39x8fiHiUkfC1uwEKBRyGaeEtCnIzr8seO1gcQnamk2kjsnj5yIsVjya6WT1AJp0ckUFFjscOQVXYWowW+ZciyPTBFQAPDDoLqhh9ZTUns2JBF3DSep4LHYYfie2Frw2N1oME/2/JezSsrcgNWsTAIBGM0MNq6egUaUXz4nO08pkKwx1B0mx5CO/8DV4vFzoaXeUOh4AJGcuQ0bOAQXGBPILXyk0ZnnB5/Mx3GUGTkYo3om0NJA5nq+WT4a+tmrOTU5BIZou3SOx/+sG2dHWQg4HPTceQ1yG5HJ/n8YeSukJk70neddXdVxl/q0Gt16DZTuHo1Z9e/RvvgoX1FTsrO7PUN7Ypf233HLrGY48Ee/iWsfWAudmDCu3uah6n5YHGam5KFYBMDZXPN++glGr91g1QocluPviO8KikrH+8P2Knko11aiVcY0WYHzjhcgjUVgoZsOqa+jYfJXgP1lQKJqwMz8j1ZEGACuTbdBk1BW8zmM+lzlmapZ4JMPUYIZURxoAGHQXuY60JDzoarWBo8UNqRayHGkAgnQIADAznEvqSAOAqcE/gm0uNxWpWbKj3aLIcnoBCnQ0myrk9OYznyk4JhQes7zoZzUByTGp6MQYik4MYQT6YcBzdGIMxfYph8Xs7xx9guktlmBq0/8w2HGyYH9hfiFG1Z4FP70RWDdid7nNX1UCXnwidaSpFIrKjTkqG3y+cGXX3EqyGPz/BTI9Z3MDPRLL/0+MzfRgbK5flRxptVMlnenOzWvD1dEC88dVnh+UaqpRB1yOfN1QTU3lGwXIgkKhw8nyjuB1TonUkJJk5BwSbGsx6sPMsHQ1AORQYWceACpVtby4xPSZyGMKI9qmBrKlluzMzwi2RXOdywsWJ1yt4+2/9BIjlhINEHxGbkFCajYSUoWOX/Ox29FrNvE5Xn/2DT1mHUTX6fsF9qL/T8/KR6/Zh/AjMglkXEo6CAC4xwrAPZYwJ7790BZir4t5eS0IP96GY9erVajXXFg30NNkDPy/b8Wt3OOYtGk41g7fpfL7Lw8233wmsc/XxR7B6+TLelUVzj5diBpFjT72Xqz43PiK4mVYlMS+Zm6OJJbV/L9S6XOmy0onuZpqKhupRUU98rh7U7LDV+kRPlezONFSrQrZIYJthoYzHEWccHViZy49F1wRsvLOCbalRaRF0dUS12EtZH0Vi9ZLIyPnAIz1pevVK4quVjvkFtxV25idm9ZCl6a1pR5nc7i4upnQwE/PykN7Hzep9gMX+EOToYG5O67h2pbSN2IxtRFq9+uJyHHxeXyxyDaFQsGCE1NLfb3y5PCE/hU9hf976DQa2Fzx2qHnPyPRwt1J5TGTsyRl8Ho2lP73VY1q/Pwej9cvwjByXGv5xpWMSu9Ml6TvjINISCEiLNqadDw6Or2CZ1RNNerh8JJz8o0A3CpznWnp0fGMnIOCbQtjxVRFVEFXq63axjIq0bxEEdJzD8LaZDvpMYZGDbA4RKeu5MxlSMlaCyfLu2DQlVfFKMbG9ICgADE5cxmSM5fBSO8vWBqrVhz05H04+Hw+RvfwhZmRLkJ+JyI8JhUT+zaTsG3gbof6rjYIjSaKaM2MxPVmfTwcsHpyd0TGS+rHqxNbFyscDdlSpteo5s9nWudm2HJLfNVgw/XAUjnTZKgjv7sacY4eeIL3b39VO9PlwaXt5deithrVKe62lpddgOdX3uHynnuICU2AqZUxTKwMMfCfbmjWvaFSY17ecw/BT38gODAEWnpaqN/CHVM2DYeBqXK5a4EX3uDm0SdIjk5DcmwaTKwM0bhDPYxe2h+GSjQrIOPagYe4tPMukmPToKnNQP0W7hj4Tzd4NHGVe+6nwBC5NgAwadRB7POvmL8DFkconafFqPzdvwCArqGYkgqFwgC/SGqSzZYuEWhlugPRST0Er/n8QvxObAMdzaawMz8FCkX5BiIUCh0UCh18PluwLzP3JFjsCJXGLGCy8ezTL4zu4YsZg1tj88nHGNuLvKh0z4XniE/Jgp62JgJWj8CMwa0xcL4/6BqE+s+cv9qh+8wDGNa1kVT1JGX/BsmICxdXlODz+YLvkT+ZspRYo1GpEi2nC1jsP9oR7FDPRcKZ/pWsuh7x1xjy9KZq1E9yomSviqpClXOmy4ujYX5g8cS769jr+sDPbmMFzQjY/5N4WpvoHqiQXTF9HQ/AXEu19sCqomugjQk+ixD9Q1xqLDmWcGBXDN0JALicsA/aurK/2J9dCcLqEgVJBXmFCLz4FoEX3wIAdj1bJtbKmIxh7rOQlpApsT81LgN3jj3FnWNEju2663Ph1Vr2El6xcsmK8zPh09kTGcnZGOIyQ3yOuUy8uROMN3eCcSf7qMLzAYD+9lOkXnv22VmIikyFlibx52tpLb9tc0bOIaRkrgAfpWu2Ucj6LtiWpXhRuVCsNIROsxVEnAvZP6TaaTMawdnmPZIyFgpSMwBCZSM0ltCrtzbdDQMdSdk5WbjZRSEudbTUMbUYnnC0vAFAvsRl7zb18Hf/5gCIlI/OTcU1zd8eExZd7lswUOxYSXsTQx3c3C477eTAhw3oazke5rYm2P9hPQCIpWzcPPgQzXo0wrKL0gtRb+efwGTfRYj5GQ8TS0MsPjsTLl5Ost/oH0DfrSfLbGwrI33EpYs7KF9ik9De8M8tnnMwJf9eis/Iho2x8jUYf+05I7FvRpfmSo9TjXziFUx1rIxUSWe6y4Q9yCqqrn0VoKxKgHxeJG8Hi5cHTZoBRrlcF+zniUSNKgIXg/Yo4Mi/2USd7ZKOdXnxr986gSPt6uWEgbP8YGxpiNe3P+HpxbdIjiWWjPtYTyJ1NIt5dfOjwJHWYGigabcG6Dy8Jfg8Pi7tvouPj4lo7tSWy3D82yZY2EvvnpSbmQ8AoNKo6D2pA2rWd4CdixVCP0ZizxzhD9r8HhtkzkmUb6/DcH77bXx5/hMAULOePZp1bwgqlYqEyBQ8CHgBmga5M5eRnC3oQgcAPJHGMaL7S9Kxa32F5gYAmblHkUTSsEQUGtUIFIoOOFz5Gss8fr7C165qUChCKUc+X3a0UINmDVsz4h6JT5uAnHxx1ZGEtClISJsCbc3GcLC4pvAciscsKHyHmOR+Yg8/TFYwfsbYKzSmtVn5NjQwsTYSFCIWQ1Z8CAAzdo/FjN1jBdvF0DRo2PNmddlNshIS9CsO8SSKIOqiuZsjzr3+LLZvw/VAtPeQbOP8J7G8f0csvSCu9tVp7WGlZeSuvg8BhyuZ9ja+nU+p5leZWDvzFBq1dEenfo0reiqo5WGLb59jKnoaKlElnek7BybLNyoFP7NuAwA62awQ20+VIS9WHrS3XlKh11eGL89/wq2BE3YELhXbX7eZG8atHIiA9ddwfDWhbRz04Asad6hHNgyWDyG0a1v28caiY+Kfu3en+kiOTcPUFsuQnZ6LER5zZDrBB4PWkDrbtbyd0XNCe3Q3HQcOmyhcObXuKobNl9+q+t6JZ8hIzoaugTYuxkpqgM7eO5bkLIJbGeKSYaI63ecid5Zap1tctxmwMFoms7CtpD0ZGjRTcLjKNx6qCnB5qYJtDZqlwufZmB4ATAGAj/i0v5GTL3R0CwqDEBrrBDe7SKXmoq3pDTf7aLWOWU3Z02fLCZyeNgRadPk/rS9CozDxkGzlnNIyvp2PhDMdl56FuIxs2KoQpa0q9POpi+WXHgiarBXTaOFOvF+jmCrJw28RWHT2rsT+tYPJG3hVRd4++Y6nN4Px9GYwts4/V+ENXBYt74OhfXaAyWRDS6ti/S1lqZLSeOlZ+eg34xA6jS8bLVI2j4h606nVTUdKQ0lHWpSh83oKts9uuUlqs3++sE11SUe6GAs7UwSECoXxIz5LV6KQFbUGgP9OCFMrHgS8kGlbTEZyNgbN7kbqSJcVk8ccxpDeRHHc0D7kjTJKdv1zs4tSi+qENsNbsF3Ael/q8cqD4tQNeXC4wtxIba2mKlyJAhvTfXC3j4eedlfBXj6fhez8iyqMJz6maLvz0o1ZjTqY3a2lxL6wxFQ0XrQTbyOkR9d23n2J5sv2ijnSHnaKP7wpg7UReQ1I57WHseLSQ5m5xLnMQjz98VvCGS8thWzyVLO0XPWuegWvlZQoLORwUHfuVvj8twufoiRX4ng8PlZfeYS6c7dixjHJ1R97UyP0+INUPG6ceiXYrlFLeofO8sLcwgDtOtVFzw7rcePKB/knVCKqZGTaxFAHF7ePU+uY9+OXII+ThjRmmGDfpShx54MsV/lTegCSCr4iLv8DKKDCTrcx2lothAZVsmBo/8/WmOgeiItR40Gj0NHMYiostOrgeswMpBdGYoDTUehomIidcyPmH8Tlizst8nKmFWX/z9bwMhkKX/OJMm3MtWqhr+N+pcZmKPFUmRIj+YXOLuTgwWnCodVgyL5NRY9/efETzvUdFL62KC6eToLtnEzFv9j7TS3fSEV2trCBQMnISzEl0w5kNW1RBk1GHeQU3AIAMFmfoc1opJZxyxIWOwwMjRpKnaNJL90Ppq3ZYbFIf27+bRjo9CvVmBo0SxjrjxcoqqhjzGpUZ1BTTxx/9gEp2XkSx8bsv4BRrRqhY31X6Gtpgsfn42tMIk69+ITvcckS9nO6tcLo/efLZJ52JoaITZcs7Dr3+jPOvf6Mdh7OcDI3BpfHRyGbg/iMbEQkpYk1pBnYRLHUMi6Ph2+xyUjIzEZCZg5ymYVIyMhBQmaO4HVGHnlDqu4b/UGjUmFlpA89TQasjPRhbaQPq6L/9LWIfe7W5grNhUIBattakP5757PY+Gv3WTRwskFdeytQAGQXFOLB13CpBaGGOlrYMbIn6bGqSkKUUKGnYXP5RfLlwfzFvfDo3lds33gLDo6mqN+gauh5V0lnOje/EHo66q1GNmI4wIjhAFudBviQRmjc1jL0g46G9GhmcT5ysRPN5bPwKycQv3ICwaDqYbSrZMT1YcJKaNEMEZv3Dpej/oappgu0NYzB5GbiREQftLb6F7UMuwvsW1nNQS47GZmsaDxL2qzW92xAt8Gn9ADoapijrnFfiePF6S69HHYqPfbwhb0Vtk2KSZXYd/3QI+RkED9SvSd1UHisO8efovffqjXzMbMV6t/mZkr+QEpDHUoGyrDzwGiMHbYPfbpswpEAcg3lgkJhxIFBl/8lyWIr1jTERH+qoPV2csYi6Gq1BkOjpkLnlicaNBtBDnhyxiLoaSvXkc5EDVF8Y/2JyMghHkJzmQ9KPR4AWBgtFzrTahqzGtXQYdDx+L8JpC2jAcD/6Xv4P5W/elOcx+vtbId3EbFqnSMA3Jk/RuocAeDRtwi1XSsxKxdDd52WbygFLo8nKJj8mUCeTqZM3vP5GcOQmc9Ei2V7SY9/jIzHx0j5tSLWRvq4v1C9AbzKQKJIIKtFF8VrccqKkh19Z0+V32/gvppa3JeWKulMn7z+Dr3aER+8tbl68r68zYR/KMXOdB2j3jJVMCa4PwaFJFNm/8/WYPEkRd4BQJtmjPbWiwWOuD7dEp1t1+B71g08TdyIT+mnxZxpA7oNDOg2sNHxUrszPcDpKA6HdcaL5O2kzvSTxHWggAoahaH02D6dFZdN45NEVx+fFTqDF3bcwYUdijUHiY+QL2PE5/MRePEtfn+Nwe9vsUiKTkV2ei6y03IUnnNFYmyii0u3ZRfe0mgm4HGI6DqXK/mwIgqbE43IJMUeQCgl7oXfCS3gbi//x6i8cbS8hl8JTcHns8HmxgHgA5AusxaZJOpsU6CIYoY8RAs65bU+V4WyGLMa5fmyfhbqz98KPvkikVQsDfXwcJFQ4nJKx2YYFaGY1ryyfN0wC/sfvsHOuy/LZPzKjJGOFr5umIX2qw8iiaT5ijwW9W6HIc2qhgyosugaaCErnQgc6ej9uXKJ5UGVdKYnDWpR0VMAAFJHWh52uuLL4u6GfgAAEwYR3ctmlZ9jokHVApVCB4/PRgrzp9iDQx6HcMC62K1RaWwTq9LJpiVGqVbkxmJKV1xJiU3H8DrqV38pTzLS8zBjoj827hgGAJg06hAu350jYWekNwopmcRTPpeXAT44oJD8ubPYYfidqJziS03rl/iVIGz+8TPGDi62X6VK5fH5LOQxA6GnrdqKgSpo0GzgbPMZ4XG1i+ZoCzPD+TA1kGzylJa9A4WsrwAAKkUHTtay06gS0mfA2mQbZDnnHG4KcvKFSkDmhgtljhkaWxP25qehrekr0y4qyU/hMaspHygUwqG+E/wT/wbckutUT+7YBH2860rkMzeuaVuGswQmtvfFxPa+mHf6Nm5+lC79KEpTV0fUd7Aq03mVFw8XjUcBi41Jhy/jQ2SczM+pvoMVejSs88c60cX4tKmN+5eCAACRoYlwcCmb3H1FqSxRZlWoks50ZSKhIBgJ+Z8QnfcGOexECW3qkmjRDMVe62qYAQCoFCISxpfRfa4s6Ou4Hxcix+BK9GSMd3sIgJAAvBhFROoddFUpxAIo1NI1W+CwhEUqU7eMgFsj5XJeSxL9Ix4TfIQScX0md0ITPy94thLmxuZm5cvUd64MGJvoQk9fU6AtTeZIA4CJ/mSBMw0AoTEO0NFqAT2tDgBoKGT/QFZeAIiILcCgu4HFjgDAJR1PFLqGE8wMFyA1a23RHh7C4+oUbVNAoxqAxy8En88UO6+8I9g0qiEsjVcLpAFTs9YhNWsdtBgNoUGzQH7hS/B44rJkrnby012y884jO0+Y36pJrwO6hiMoFAY43HgUFL4Ts6dAQ26aCZ/PRHSyUJeaQtGCtmZj0KimKo9Zmbj06DPW+z/Am+P/yDcuwnfEFswb1QF924kvP5dc5p+z7SpGLw1ATGIGqb089LU1lZZMI6OLpzu6eJZOz18d85BFowlb8f7ALKwf0lW+cQm+/U7El98JOP3wE66uHk1qY2tsUObvoTRoM+g49vdA+YZqQp3/Fuq6T0WZ+F9PPLv9GcwCFgJ2PUArvz/74aEsqZLO9Iy1FxASkQgPF2tsm19xBThfMs7jZfIupc6hSCwfV2yHL1NNZ9jpNkZsXpBgX0TOYxRwMkCrQClAfWM9FOQRhSBG5vpwa+Ck8lh8Ph/bZ/gLXvef3gXjVg0q5QwrDmuR3G5ZaDHqgcn6Inidz3yOfOZzCTtNujvszE8jPm0CCgqDJI6TYWowDWnZm8Q69hHwweVVni5WRnqjkZSxGKIt0pks8ipxE33y/HN5FLJDUMiW3r3SxuyQ0mPy+UzSz6o0Y/6pbJpJSFj6jqhuRV6WeNSwgkcNK5x++Kmip1KNmtDV10LXwb64fPQZosKqOz2WhirpTG9f0L+ip4Dg9NN4nbIP3mZjUd94oJh6R0U1SlGVbnabsf9na3zLvAIPo954lEA0TujpQC67Vh44edgJGruEvAlHi16qC8rvnHUc314RKi02NS2kOtLKFB1WJItXKvYA6Wh5F3xwEBHnBS6PXALL2nSnQBHCwmgZopK6k9qR4WYXBYCP6OS+KCh8I9WOQqFDV6u9wuOqG3f7WKRmrUVGrj94PMm8eCpFBzWsX0GDpphKAPEgIb8o18JoOYz0RimkpOJs8x5RSd3B4SbItGPQ3eBkeV9t6izV/P+RmpWHIStPwkBHCz2be2BkZ+F3a1RSBqZsu4S8AhaWje6E1p6KNXf5HpWEY3eD8PhjODo2dsOqscLId6MJW3Fz3TgMWXkSzEI2lo7qjC4+wgj+r4Q0TNp8EWkiqihrxvuhs7c73v+MxfLj95Cdx4SJvg7GdfOFXxP1S9PNeXgH7xLiEPiX9L4AfyoTFvbA9ZMvwWFz4b/5NkbNVn7Vopoq5kw3HSpZgFcWHRAV4V3qEQBAQ9MRFXJ9daOjYYrnSVvhaiDMa7XQqiPjjLKl//QueHs3GABw8/BjTFgzWOWxnl8VRlvHLB8g1e7Dw28qX6M8mTzmMDLSc3H6ygwM7bMDAZcl84CLoUADLrZfFRpXi9FQhVQMChwsLitk2dXlXwDA7fCNpMfLMg3EzHABzAwXVLqxitGgWcPZpmrodqsCRcUFOA0ZnUCrUY3VJx/g/qaJKChkY/ym86hpbYKW9Wui5bRd0GRo4MHmSQCAiZsvgEqhoGV92Wo9vxLSMGfvdRz8dyDWTeiGuJQstJi2C893ThXYrDpxH4+3Eis/jSZsFTjT03dewYsvv/H+wCzBseJtAJi5+yqe7SBS75x2b0YdF0s08d8PbTodA2vXxd8NiU6Er+NisOL5E8TnZoNOpWFLh65oaS+UVHPavRmRU2aj3amjyGEVoqW9I7Z0IJzGbudO4FtKssAOACKnEH5FzT1b8GuyMDUpLicb429dxa1Bw5X6N6/sXA9Zi76e/+HsvseICInHuPnd4ehasfnThUw2Dux5iFfPQpGelgtTM31YWhmiV//GaN2u4nwTaVQpZ7qiHGcybHS8EJP3FrnsJOjRiZuODx5OhEuqYlQFBjr5wz+8Bx4nEHmw9Y3LL6+MjPota6HnhPa4duAhCgtY4LA4cvWmpSGqFiJL/3rP3FMqja8ujMwNkJlC5PBmJGVJ7YBobKKLtNQcRIQlwa12xQvtK8rt8I0Ch7qaysnktefx/nsMPF1tEBxGPNy4OphjUKcG6NGqLgAgKT0HPWcKW4e7O1lg+7/9YKyvLdj3JTwB41YIJdJmDWuj0nxy8pjoMnUfMrIJZRptLTqeHFCsg50oY1ecxtdwYdTf2EAHd3ZNErNpO2EX8pkssX0lc7wVsansbJ1CpMVoa9JxcM4A9Ft6DC3r10R+IRtX14wR2O2d1Q/tZ+8TOMHSmLXrGs4sGQ79IrlaW3NDFBSKp3/tnC78XbQ1F9YNfQiNhaWJsBDTwkhcZjSfycKJe+8xvBNRuL/67TO8HjUR+Ww2Bl0+CzcTM7R3qgkDTU0xB7fYeRal5/mTeDSMyPUu4Ajnd3PgcDjt3gxHQyPZdeHUAAAgAElEQVSJyDSdKp6WOfL6RZzrq3pgp7JSkFeIhTuHY+XkYwh6+hNBT38KjlnYGIGmobi60ZGH80o1lx8h8Zg2/ojE/uSkLCQnZeFLcDRWLb6E3YfHwq0SNJoppko508W8Do5EE08ncLk80CoocuFntxEHQ9vh1C9xp7OV5RzE5L/F75ynpb4Gm1eAI2GSDUFE00hK6lKTpZgo0nxGk2YACqiIzH0Ge10fNLWo+EK8yZv+wrUDRFFkd7PxMluFA8D3t+Go7eMisb9ptwa4d5LIPz2x+gqpbN/dE8/Eih4rgiZ+XrhzjLhvtk45gi33F5Hard4k/DJftkZ6pL0qsXb6SXx59wsUCgVrj08Qqyrfs+wystLz8OrBN/yzfiDa9GggOBYdnoT5w/cjKz0PPC6RFz1/2zC07u5V7u+hKtD2yBE8HjNG6vH332PEnMMdpwPx8nOkwJG+9+oHFu+9hUNLhqCeC/FD5jtiC7pM2Ss478LDYGw89lDMpuVY1VLGDl55hcubxsLYQEdwrfP3P2FAR8U/35fBv/E1PEHsfbUcuwMBd95jaBehulI+kyXXMVbEpiqhrUlHRg7RRIVGpeLYHfGaiZ7NPOSOkZyZK3CkRccVRXRlgiJSJ7RrRh9M3HwBJ++/B4VCQWaueEOX9wdm4carEHhP3AbUB1Y3I9LFdOh0nO0zCO0DjqK90wTUMbMQO8/NRLI/xJX+w4Tz01AsTcq/R1/8++guNrbrjBXPHyM8Ix0mWtpS7Xl8NnJY3/E2fhA61vgutr+Qm4jnMZ3E9qsKj89GRMZ2uJqQF6ArQ1fXuTKPJ8dnlvoaisJmcwWONJ1Ow5LV/dGkqJkMnw+kpmTD/8AT3Lv9GVPGHsbtJwugQS+9jKk6qJJraE2KOtVRqRU7/f5OR2DMcIIGVQvaGsZoaDoStY16wFJL/hdQZcRJrzkAwMOojxzL8sPWWehULRu8A9E/SVrAcnk4te4qZnVYTTpGo/b1BNthnyIljnNYHGybKttRLw8athXeNyFvwsFXVri2ivLgUhDePA6BRyMn1G7giGm9tokdD/kQhYjv8fBtVwfrZwXg5T1h2sqMPjvQub8PZqzuD10DbbTv0wiNW9cq77dQJeCpcD/VsDVFfIqwoPT+GyJiVewkA4C7o7gj8/xjhISNbz3Vupg1rVdD4EgDQC0nSzz/9EupMW6//A4nG/HOss29aiDwvaRyS24+efc7ZW0qM6K3QX4hGyZFKwpcHg+ju3pj1oBWYv/Jw9pUHzkl/k1KRqal4eVii+3TemPHxec4cust/OdLRn27N62Da0UR89UnhI2KdOh0pBUQKxZ5bDYm37mOLmeOoe7BnQhNT5MYh6pCrlETW3vcCifu+WthP2CmQ75aKLwGHYaakmoyVAod2hr2Sl9f1nXU4UhXNh7fJ77b3Wvb4Ni5KQJHGiAeyMwtDPDvfz3h6k58tzx6UHlSM6tkZHrxzht48zkKPvUcsWq64gVTiqJou25jhhMG1jgmsd/TZDA8TSS/FETHLXkNcy13iX10qrbSrcNL02o8Ou81AMBRr5kcy/Lj8Md16Gs7Gfk5BXh96yNe3/qo9Bit+/mAoUXH8iFEdKyLAbms07GvG/H+4VfsmCH5mZYHrfr6YM0oYaeuroYkEUSGBoauH45W7WqDRqXiQ9Av9OrnXY6zVD+b554Vy6N+dPUD9q64gr+XEF00I0LiBMd711uIzXPPolknIlKqpcPAyNnE6k2n/t4Y1Hgp5mxUzzJs/9OnUcjloqG1NV5ER+N3RgYi/iGikpdCQjD/7l10dHEBH8CT37+xo1s3dHB2xsGgIFAoFIxrJIx6Om/ZIjj30a9fmHT1KgbVq4e74eHo5+GBeS1bil0zJDkZNYyNxa4JAB47dqCxrS30NTVxOzQUE7y9Bef2OHkSBWw2mjk44MyXL9jVvTs6uRArNfvevgUAZDOZgu1JPj6k7zsyIR1O1iaITEjHrrPP0Ket0Dl4/TlSwr6FV038jBK2bH4fEiNh413HAc8+KN9pr2EtO7HXzb1q4MSNd1KsyQl8H45CFkdC7aOkc7VxZi+0n7SbuG5te+xdILnqI2qz+Z/eaOFV+bp/ymP6jsvYOaMPkTO98RwW/kV0mNXT1kS/JcfwcIsw/SUuJUssLYOMndP7YNCKEzg4ZwBszQwRl5oFBl1x12Le/pu4s2E8TAwkHVUujwcalQprU6I5W3RShuBYHpsNMx1dAIDHgR1iaR3Njh+EOqAAYHKIFcvU/HzcHTISABCVdRS/Mw9Ag6oLC91OcDORHd2VRUTGDkRmHYKFbme4GE+HtoY9+ODhbfwgZBcKAwfN7e5Ch+6A+7+JAkw7/UGobbZMcFx0Ts3sboBKIUQR4nMvIzLzIPjgwkq3O5yNhWlSX1PmYdK5e+CyqDhYdB9oaHLhOyQMjQdGIOypNW6ta6jye1OW44eJldldh6SvngHAniNj0bH5Khw7GIhOXSu+cyNQRZ3pldPU60A/jvkFL3NrNDq5G7/GzUGLMwfwfPAEXAz7hvlP72JrWz90r1kLTgc3YknTdjBgaGL5q0f4MnI6onMysevja1wJD0E7e2fs69gLTgc34pTfQIy/dxkt7JxwoKPirbUrCh6fAy6fLZYyUlm4FLcHt448wY6Z0p1cbV1NrLwoffm1abcGWHRsMlaP3CNxjEKl4EL0bugaaMNvdJsKc6YB4E72Uby6+VHg+EvA4uDF059o25GIYt+8+rFUznROLhNjpx8Dh8vFpWOTAQB3H33DuatBOLx9JC5d/4DtBx4i8DqR69yh7xb4dagHZiEbC2f5ISMzD5Nmn8KKBb3grqLgv7au+BJxu14NsX3RBYEzbWknlAI0MTdAQrQw6lTcvQsgmg44uqmvwURoWhpeT5wIn7178XX6dDQ7cEBw7N87d7DVzw89axFR8Cvfv2Pi1auI+OcfjG/cGM5btgic6ciMDPjaEU7hqidPcPTDB4GDvLJDBzhv2YLvycnw79dPcM16O3fiwejRYtdc9eQJVrRvj34exGf/PSUF3U+cEDjTIcnJgnGXt28Pr1270GkqUQRW7Dif/fpVqhMNAIGHpqP1uB2gUiio52qDcb2biqVUmBjpIjFVXJs7rSifuRh9XS2kZYkr45TMM1aUksv+6Vn5MNSXvsxOhpGeNlo3csHs4W1l2rVq6Iw3x/9BfEoWjl1/C98RWyRSOkRt+s45DD5fsZxpDoeH7OwCmJjoKjX3smDxyI7oOHs/9HU10bt5XTSv6wQACNw+Gek5+Ri68iR+J6SjjpMV1owTV+Uouf3+wCzYmhli5/Q+2Hv1Je4HhaJ9Q1e82q1YXvv604+gxdDAsbtEesmrb5FoVtcJM/sTEfHxG8/j6+9EmBroAI6AgS/hVBfnTK9p3UFizKxCJuJzsiX2y8LF2AS/MzNIj+3t0hNzH93Filbt4W5C9IVwNBwNR0MiKPM2fohS1xIlMuswzHTawNl4OljcNLyI7YK2ju8QGNUcbRyFXYADo1tCh+4AAII0ke+py8TGEp3Ts5j2aGlPpEiGpPyHDjW+AeDjVVwvgTP9M20trPV6om6D9QCAvoTgFR789oC3zWkYatZHu5ppaNNzLeqZb1LqfXF4PGTmF8BMT7n7nVmg2IqGwF6B75U+B08hJDEZPxeXrf55lXKmE1Ik/0DU0U78+LePeKAXgUmeRPex2Y1bYMD102hm44Cwsf9gc9BzdC8KQOjSGZgTeBs72hFOp4O+ETa06oINrbrgeoSwq9SNXz8QMnomAr4Hl3p+ZQ2Xz8Lh0M4AiBxsVZGX01wae78xbeA3po1S45ekZR9v3Okj/5qKzEvZ96oMTbs1UHj8A8cnyDeSwbCJh3Dt1FSxfe6uVji8nYjA9O3RENuL8tYBIqft6m1CZ3bhLD+MmHwEDIYGFq+5gnNHJqo0h2I98WJyswpgYSPspigrnWvV0XHo7j4PPD4fzTrWxYYA1bSiyTD9X3vnHV5F0TXw3wkBAgk9oYSqNJEioIgdEYOoFFEpIgKfWEFEfBVBeX2xYkNEUEGliShSXpoFXkBAUGmKoIIovQhIBwk1me+P2Zvs3bs3Nwmhyfk9zz7Jzs6ePTu7994zZ86cyZ+f/LlzkxBnJ0XljU7/uozNkyfNkAa4rVo1/j0reAg6wENTpzKurfWWf7piBWA91W4WbNwYdM0A7mt+umIFR06coOeMGb76limY/l0owN/Hsm7Atuo5gk9e7kDFMvG+x59o35An3prC8t+3ckkVu2Lf5Dkrgup0bFqPN8fMZeW67Vx8oe3cjPp8cZZ1Afjo8yU0u64GJYvZSWqT5qzgyY5ZS7P4ZMdGPDFgcogxnZpqiPJZXCoxoRC9701i8tyfQ4656/Rodz1vjpmbKR2io6POCkM6kCljZn//z2rRAvn55N/tMzzXj4qJxXix881BKfHCnede8OWnP/5kxuvp32E9Wl3HNd0GpxnTw59KT2Na4Z3+vHrDTVw6/D0K5Y2hzcU1uL68XcxrwI23UPODwRxLSaFz7Ut56sprw+rqx4y7OvH+siVUGfIWNRNKMPGOdAO58YWVeOCrKbx2w01pZbsPf8vq3f04fGILqSb7YT9r9w4m1bO4FUCpuOZsPvApxfJdze7D31IiNnTulJdwOpWMCzjIhMJ5073MWw6OpWqx0KxEAa94OpJlYzo6KirLhjTAzc1rM3Z06JL3NwwaxtfdQtMW3trc32vurj/p/rup+sIA33o5yTllTN/ePXToJicyfCzfuZ2NB/Yx1PEgX5VYjr7fzebBS6wHp1ZCurcrLnceYqKjiXZ+4I+mnGD4zz8w7JcfOHziOM0q2h/YuiUSASgcE0M4Dh0aweHkCcQnfHHS95Adpm1+DGNS2XtsPYZUSuQ7/elmLvi4H+vbh36gT6SmcuO095nb4iGfs+zxvUcPk5Dv1PxAXT9lSNhrnyyf/zmPD9aNZ8o16Qv+PLT0OYZc9p9Mnd/jp1fofdH9FI8JnWSTVfzismPyZv5rwRiYODLnDFiARXNWUvvKypErApNGzGf0gj4USSgQufJppHGlSvz455/UTUzkj927KZjXet8NdqLX/9Wpk7EAHwwEhY54yYk5JAeTjzBz4WouvCPeN53dNXUqctnF5eg96HMm9e/MdyvWA3BJ5cS0OrdeW51Rny+h58Cp/Ld/Z35Zs43U1OzF/59ISaH76xMZ/UJ7Fv+6ycq/OmvfU4FQjLc+mUfrpNokHznG7MW/c13dSlS7IH00ZdjkhbS7+VKOHU9h6cpNvrLcdUZMS+8gdHl0NOs37KTZLbXp8tAN/OupsURFRfF6PztB/YEuI3n+Py0pWaIQSbe8QfdHbmTk6G+Z8GlXfly2kWEjv2Hd+vTzA1ze8U0Wjwr2fN/RczgTX8t4GPxcYcuu/fy17++0LB5fLFxF3crhl1UvGRvHD/eGft+0rFqNllXD55/2ZvbwkkuEh+tenpZqLxI/br+PWsUHUDBvddbuzdrCbcEYahV/K6S0SrGezFpfg+ioOPJFl6F+6QlZ0mnB5vTVUXNJ1kZyCua5mAqFT85J0/KDMQxu1YzShW0Hv9fUGWzdd4DRHVqRNHgETWtUZd6aDfz3vnZsP/A3vabOIJcIfW9uwNjR3zFp+Urenvc9cx7tTPeJX7B13wGavDuS6V06sWjDZp6cPJ0TidEk3VKLGi+/TdkihehybX2a1bgopL6XrfsOIAKJhU7eEevmnDKmH+94A61uyvqPUCSuKFWW+Hz5qVykGP0WzaN3/QZUK5rA8r+2cWO5iizfuY2k8jb2UASiXLORa40axOBGzVjavguvLknP4BGbO0+Eqxr27+tDYumtYWukpGwmV66cm7TgZd+xjRxJOUBMroI0KvVvKhUMHTI7U0RHRWVozEZHRUU0pLf8vZ8ycRnH+wW4dvK7zL+tS9r+qTKkAZomNuCDdeODyryG9P1L/8MHlz3nuz+gdi/+OhI6wSY7jBl6P63+bwipqYaJo0J/pLr3HgtAt16fMuiV0OHM0e/dyx0d36NNy3q0vi38wjpbN+zi16XW8JoyagEJpQpz4cWJlCxTlGff68htNZ+mXoNqgGHhrJVM++2VTOlf/dIKtLvyeQDy5I2mXbck2riMkVPFoWPHmLJqFS2q2R/wSStXknw8fYjytSZNuGroUL5/8EEK5E0PY2lbsyajli2jd4OsL+zUtmZNKsfHc2f17E9wPp6S8XLxdzaqzYipixgxNXgRnkB8sAi80+tOxnz1A427vEv5xKJ88+Gj5HWlrYzLn5cvBz1I36HTueGBwbS4viaz3utCg/siL3Tj5fuRPdi17xB3PDmC1NRUJr5xL/lc6S3fGTefj1wx1K+OnMWrI+0IQSD8QgQWjnqcJwdOoVXPERTIn5cGl1WmaoXgiZPrtu6iSdf3kCihXMkizHyvC17cddrddCltm1jPWE9noYsK5a1H/7FujYM6qu+/24ntO+xEzhMnUri4WmkGDbAe4OdfnsLk8Y+yYeOutPMzwmtIt/jXh0zpf1/E885GXnuwKS9/PJtvf1lP4bh8tE+6lLcfPXsmwAO8+v18nr8ueDSkWL5rKBHbhKMpO9mZPCfbsisW6YYgFI9tHFQu5AqJiY6EW6fMULpAa/YcXkjRfFcElR84ttKjU9Y7wpPuv5ut+9IjCbpcWz/t/01799GsxkU0r2m/O5sN/Yhx996FMYay8UW5s219BvaczEWlEti96yAD77iVqit/TzOMl8xfw75N+zlaKy9lyxXjeEoKXz3ckaovDKBZjYtC6nvp8/lMAEa0z9nVs88pY/pUGNIA3epcQak420t5f8VietdvwNimbZmyZhWVhvXn9QbhVwSa1vIe+nw7k8fnfsm4plmZ+CS4X9KUFDtpZ8f2+iSWDs1YETgeMK7/3JqYVm/vnoeIiWlMVFQR8sZkHBfo5p6KmVtsIyfYdeQQ8TGx1B3/Fj+2eowOs8fyUaP09rrgY5vfOn90Hn5t+6+0soDXut+Pc6hVrCQvLJ3FwjtszJfbWP59304qFChKnlz+aXLcsgK6LN25hcsSyqTJClf/wXkTGdrgDrrNn8yga29LO3bFxEFpupwsLRY8EuSp9hrLGRnP83YuoUB0LHWLZH1koWCBGMaPCO44lCye3gEZ2C/4nQ7ETgcoUjjW1wj3UrpCPKUrxNP4ztD47iuTajD555fDnjv8616+/7/2+Ce0eySJtl3Sf+jaX/XCaTGmhzRvzqNffMHMtWsxxjBr7VoG3npr2vFcIuxKTubGESMY2rx5WvmzDRvSpHJlKr75Jq1q1GDv4cPMWruWl5OSaFOzpt+lgs699N13Gffzz1SJj2fxli2s3bMnaIJiJLYdPMizs2cj2LhqN+2e/ohbr7k4JAb46yW/0/vtacwf3j2t7O6bL+Xum8N7yQH6PtiEvg+mD09/PyprMYsBPeILxzLtrft963RtfS1dW0ce0hdJX3Y8HC91jTxfJFydo0dPUNUVrz/3m98wBjrc7T+ZO3/+dGdLvBPCUqF8PNt2HWDQZ9/Q4+7rSXDlXL61+/t8MdB6C73e6m2uGPbp36+iUFw+Bn02n09ePPsXFrmyenmurJ69TC+ng6pDBtKqWnWeqhn8juXNlcDsDZdwcfzzXFJ8YFp5YHJg4P+E/I2oXWJw2PIKhTqz6cBHfL2hDnlyJVA4pg41El5l4daWlCvUgR2HZmDMCVbt7kvD8kswJoVZG2qkydpy8LO0GGq3TpnhomLP8MvOnvy8818Iubmu3FwAbqzwC5sPjknT6ZISAymQ5+RWncwlwaNmM1evYfiQORRcd5wTtfPSpoedG1JorXVISD5h7R87aNvCtq0kxZJ09Yv2nhvlp8yiI2xqEkvnu4eAT/KmfLnDpz685/I6LNm45aTux49zypgOkNN5pqsVS/dQrL8/3VhoUakaLSqlv0QbnGO3XJC+FGqVIvGMaxrssdvgkuGumzEGk5oc+biPrXj06DziCnQjd+6zNyXf7dM/4pvbHmbvUTuhaNku/9Xukk/4x3neU8V6gHYc/tv3eKnYgrSZ+TGTmnTMtC6F82Ru+GvRDjvku2DbhqDycLqcbsrlL8UFsWUiV/yH8fPideSLDR4B2v1X1iYeZUQgH7P3L0BSpUqs6t7d97wA4Yzcy8uUCXsscI3AcW9O6B+6hHpLvedmdP2MDO/8MbkZP+snWjWuQ57oXBw5doLVG//i6cGf061t1j3p5xMpTo7z5rcPZOp/u3NPu1AjumQJ20md87/gRS1270n/Hrmn63BmffYYE2Yv585G6fnwd+7L3HfNhaXjqVIugStrVsjqLZz1RArVOBWsfsj/M1494WWqJ4Q6AMLlkM4ot3S5gh0oVzB4JeWCeauTGJfuod9y0C6AJJIrrCy3TqXi0juObu+219NdI+G1EDkiuXx1yiqBEA/v/wDNalzEhHX/AyD+p9CY8+jDwd7wsjPTJzSXmW3tpHLTD7GJQ6we0wcgaILhT72C5wG5j91Q5UIaVsn5LDznpDG9/+/D/LHxLybOXE6v+5Iin3AOsGtnC+IKPIZIeo9q519JlCz1W9Dx6Nyh3bDiJb5h375eHD+2nBIll4YcPxt4qPoVJE17P82AnXhTBxpOGRqywhTYfLhNv7SJ21v/72PGNW7ve/x4agrDGramXFxhGk4ZQnxMcNjHrV8OZ3nrUG9YQJe7K9elUiEbd/z4JdeRNO19ZjZ7gLYzxwRd+3/N7ueKiYP4qmnoBIjs8MzPtrfde8UAule5h0F/jEnb71fL6tuu/K10/fFF3qnbJ2h/cN1n6LHsFY6bFApGx9KvVg/GbvqKNX9vYli9F3JEv3OF0Qv60PeB4SyZt5qoKOHiuhWYsOz8aoOc5MNn72LU54u5rceH7D2QTMn4gpQtUZiJr3emdPHMhUudr/QfOJ3jx1IY9Jb/5L2MeLLHzXTs/CHGGA7ms0b566NnBxnTYL/3urxiw8MeePkz3n/aThJ78ParaN17JOP6deLDyd+zav0O7rqpbtCCNMq5RWzuiny9wTqQYqJLUaP46xHOOLcwBmZ+2+eMXPvOYZ8woXO7HJcrZ8nCEFlS4lTnmVYURVEURVH+sWR9FZ+MhJ2LxrSiKIqiKIqiZJMcNabPyeXEFUVRFEVRFOVs4Jw0pvu+8yVrN+/i+fe+OtOqKIqiKIqiKOcxGuahKIqiKIqinE/kaJjH2ZLNI0dvSlEURVEURVFOB+dkmIeiKIqiKIqinA2oMa0oiqIoiqIo2USNaUVRFEVRFEXJJmpMK4qiKIqiKEo2UWNaURRFURRFUbKJGtOKoiiKoiiKkk3UmFYURVEURVGUbKLGtKIoiqIoiqJkEzWmFUVRFEVRFCWbqDGtKIqiKIqiKNlEjWlFURRFURRFySZqTCuKoiiKoihKNlFjWjnvEJG+ImJEZIbPsQkiMvcMqHVKEJE3RGTDmdYjEiLSWEQeO4XyT2k7eN8b5x3bdaqudzYjInHO56vTSci43pGR4ZaDap92RKSCiPwtImWd/bIiMkBEVorIIRHZJCLDRKSEz7m1RGSuiCSLyBYR+beIRHnqPCoiX4nIHqe9rvCRszCD9q3j0bPMqWoLRTnXiT7TCijKGaSxiNQzxiw504ooNAbuBN4604rkEB8C0860EucwPwJXuvavBt4Abge2nRGNcp7/AOONMZud/frALdh3ZylQCngeWCAitYwxhwFEpDgwC/gBaA5UxbaNAV50yf8/IBn4H9AmjA6dgQKesleAKsByAGPMBhGZAvQBHsruzSrKPxk1ppXzlT3AVuAZ4LYzrIvyD8MYswXYcqb1yCwiEmOMOXKm9QhgjDkALAzsi0i88+8yY8yGjM4VkVxAlDHm+KnT8OQQkWJAO+BGV/FsYJIxJsVV7xesUdsc+Mwp7goIcKcx5hAwy5HXU0T6B4xu4FJjTKqIXEYYY9oY86tHr3zApcCHxphU16ERwFQR6ek8G0VRXGiYh3K+YoCXgOYiUjNcpXDD9c4w6COu/Q4issAZUt0rInOcHzHveY+IyGZnGHeyiDRyZF3vqhMlIr1EZI2IHBWR30WkY6QbEpHCIvKJMyS7TUSeCVOvnIiMdXRNFpEZIlI1guxOjp51XcPLPzn7sSIyQkT2i8g6EbkrzH3/4dzPGhHp4TrWF/gXUN41xDzSOVZdRKY7uh4SkVUi0vVk2yGzzzWM/LIi8qWIHBaRDSJyXyT5IpJbbKjJJqcN/hSRSSKSx1WnvIh8KiK7nPZdISLtXMfjRWSUiOx2js/1vmN++vvoEniWlzsyDgNPOsd6O8/niIjscNq+ZIT2uMN5Rw+LyDfARWHq3Scivzr3v1FEemYkN7M47/ICEWktIquAo0BtEXlFRLZ46sY4936fq2y7iLwkNlRih4jsE5F+zrEWzjt3QGwoT0HXeU0cWQ2ddkp23od7M6H2XdgO/YJAgTFmr9uQdvgZSAESXWU3A184hnSAsVgP8zUueW5jOLM0A+KATz3lc4DDQKtsyFSUfzzqmVbOZ8Zjh1GfAdqepKwLgDHAH0Bu7I/lfBGpboxZByAiLYFBwLvAFOwP3zAfWYOAjo5uPwJJwHAR2W2M+TwDHUYA1wM9gO3AE0BF4ESggogUxf6A78YO2SYDvbDerSour1Y4RgGDgVexw8ETgMXAWmyYxr3ARyIy3/HOIiL3O/f0JjADaAj0F5G8xphXsMPalYEbgJbOdXY6f6cBq4D2WCOpKpBm0GS3HbKLiAj22cVjh8iPAM8BRbHPPhy9gbuxbb0eKIkd0s/lyC0OfI99Hk8Am4EaQFmXjMlAJef4LqwBPEdE6hhj1mTjdj7FvovPAftEpAPwNPAU8CtQDPtMYsMJEJG6WI/pJKC7o/M4n3pPAi8DrwFzsd7PF0Qk2RgzOBu6e6mC/bw8j22bzRlXD6Ej8C3QAbgKeKSio+0AAAnESURBVNbp6FyLfXYFse/984A3tn8U9p0bALQGhonIJmPMrAyu1whYaIyJFPddD/uO/O4quwj4r6feGuz7fREwM4LMjGgLrDXGLHYXGmNSRGQx1pPu952lKOc3xhjddDuvNqAvsMv5vxPW81PF2Z8AzPWr65FhgEfCyI/CdlR/A551lS/BepTcdd91ZF3v7FcCUoGOnnofAUsyuKfqjpw2rrI4rPdrg6vsBawhXdRVVgTYD3TNQH4nR35HV9ktTtlwV1kh4DjwsKsttgIjfO57PxDj7L/h1tMpi3fk18zCs81sO2T5uXruub6rrDzWkAn73gCfA/0zkNsPOASUCnO8iXPdBq6yWGynY2hG+vvoEniW3T31BgMTs/hZGgesBMRV9owjv5OzXxD4G/iP59znsZ2dXJm4TlNHZgWfY2Odz0w1T/krwBZPWYwj5z5X2XZs58F9DyuAY0AZV9nbwEafZ/K25xrfuN+FMPezCXghQp1orIH/a6CNsIa1AR7yqb8L1/eNq/wy55wrIlyvINb7/FKY469gDe1Mvx+66Xa+bBrmoZzvfIz9Yet9MkJEpJozbL8Da5wfx3pRqzjHo4E6wFTPqd79RljDYJKIRAc2bDxlbbHxoH7Uc/5OCRQYY/4m1Et1o1N2wCX7IHYyU0hYig+zXf8HvKFfu665H2vglXaKymCHqMd75HyG/fEOG2KDNYA3A0NEpI3jvY1EZtshu1wO7DDGLHLJ34htv4z4CegkIj3FZmIQz/EbgOnGmHCT6y4H/jLGzHNd9xDWSL8mzDmR+MJHx1tE5DknBCTcu+bVa6oxxu1h9XpNr8Qa/uM97/TXQAnsO3KyrDPGrDqJ8+d47mEN8LtxRldcZYk+z26Sz349MqYk1vjNiP7Y74z2JjT841TQEtvZ8IZ4BNiF1VtRFA9qTCvnNcaYE9ih5/YiUj47MkSkAHbGfFngcezQcD3sxKEYp1o81qu003O6dz9Qbz/WIA9sI7GeqlJh1CgJHDShk8j+8pHfxiP7ODb0oiyR2ef6/5hPWaA8cN8BfXd46gT2i4a7kLExn42xnsPhwHYRmS9Oyq4wZLYdskvJMLIiyX8ReAfogn0vNotId9fxYmScpaJUmGvsIIM2jID3mQzHhnm0BhYBO0TkxQhGtV97+L1zYD2s7ndujlOemfcuEt57ySp+77BfWTROaI4Lv/vPLyKF/C7ktGdubNiSLyLyOPAI0M4YsyxQ7hjVB7EjQO76UdjO6d5wMjNBW+AXY8wvYY4fBfKehHxF+ceiMdOKYo2IPthYUS9HgDzuAhEp4qlzJda7lmSM+c1Vz/2DtwvrsU7wnOvd34MNGbga66H2Es5o2w4UkNCsDF5v7h6sN/wFHxkHw8g+GQIGolePQO7cPRmd7LTnHSKSG9tJeRX4QkTKGP8JVplth8w8Vz+2+8gKyA8bb+7o8iw2FrcyNl79LRFZbYyZjg29CddRAtuOftctQXAbHsVzX9gwHl+1PDqmYuN+B4jNfXw3dpLuFmBIGBl+7eH3zoEN1fAzeleHkZ0V/GKPQ54x4dviZCiO7Si495OdUZoQjI0/3g8U9jvuTDp9A3jUGDPZp8pvhE7yrIg10H8LrR4ZsdlSbsSm6wtHYU7OWFeUfyzqmVbOe4wxR7E/XvcSatBswRpnpV1ljT118jl/0zxNInIVUMF1jRPAMqCF59zmnv2vsZ6vQsaYpT7bMfwJ5MpOky8icdjJi25mY+OKf/WRnRNGjZctwJ+EZgFoDRzAZiuAYG92CMaY48aYr7GTGEsRxhAh8+2QmecaTn4JEanvkl8OqJuJcwEwxvyBnUR4FLjYKZ4N3CQ+C3Q4LAKKi8h1ruvmB27FlRECe1/VXHWisKFDWcIYs9nYyaFrXDr6sQSbEccd+nC7p8732I5GYph3+lR04sC2Rbykp9WDzD3jrNLSZz9S7vrV2EnLQYhIY+wo1Gsm/MTMr7DhOPldZW2wneEF/qdE5E6sc21sBnUqEDwRUlEUB/VMK4plKHaI+ypgnqt8OtYQGC4i/bE/gN6FCxZiJ1h9ICKvYb3UfbET79z0AyaKyGCsd/hqrDEEjhfaGLNaRIYAYx1ZS7FGZnXsJMmQNGzOeb+KyFTgPSd91zZstodkT9U3sZkxvhaRQY6OJYAGwAJjTLh4yWxhbJ7bvsBQEdmNjV1uADwMPO3yHv+GNVI7Ab9gPfkFsZ2cz4B1WK/iU8ByY4yvRzsL7ZCZ5+rHl9gwjfEi8hTWIH6OCGEeIjIJG1e9zLluwHj5xqkyAJtJYr6IvISNFa8GxBpjXjPGzBCR74DPRKQX1pP9BLYj97rrUpOAriKyDNtm9xE5+0lAx6FYL/JCbJhRQ2yWFb8RmwCvYg39cSIyDJvNo7O7gjFmn/MODHRCqb7BOnKqAA2NMV5jNKf4AidESkText7Lg6fgOreJyF7gO2wn8VrgpgjnfAtc5y4QkVrARGzs+hQJXrFwhzFmvfP/O9jPzwTn3a2K/e562biy8TgdvrLAhU5RQ7GrGK51h444tAUWGSfzUBguw2bjURTFy5meAambbqd7I3wmh6exw8VzPeU3Y4dxk4H5WCMnKGsCdmb/L1hDaQU268NcYIJHVjesxywZa5i1cmTVdtURbPqtX7HG2k6sgd8hwn0VwXqWDmGH05/FP0tGIjaV1w5H/gbsRMzqGcju5OgZ5yqr4JQ19dTdALzhc99rsB7odUAPz/EYR6e/HJkjscPlo536R7AhBZ8C5XKoHSI+1zDyy5FujG/EGmgZZoHBGvRLsUbqQawB2sIjtzy247DX0Wk50NZ1PAGb1WWvc+15QD2PjDhsqrY9Tnv1wRr7ftk84jzndsIaeXuc668AOmfi89TKebZHsJ7Reriyebjqtcd2KA4797AIeDyTn9lI2TwWhDmvBTa1YjI2Rrsm/tk8XowkE9vZMkC06zNvsJNHZzr3tcktO4P7uQYb9lXCR77fNsRzfi3n+R/Gjvw8i12oxnsPmZGV6OjyWAb6lsZ2+OtHujfddDsfNzHGL9RMUZTTgYj0waYSK2oi53hWFOUsQUSaYEMuKpts5PkWkd+Ad4wxg3JcuRzGmSx7vzGmxpnWRVHORjTMQ1FOEyKSgE3BNwfrKbsWO4Q+TA1pRTnveAnoIyLvmOytVnhacLKPdMOOciiK4oMa04py+jiGnYXfAZvaahswEPj3mVRKUZQzwhhsTHMpQudXnE0kYlcp/exMK6IoZysa5qEoiqIoiqIo2URT4ymKoiiKoihKNlFjWlEURVEURVGyiRrTiqIoiqIoipJN1JhWFEVRFEVRlGyixrSiKIqiKIqiZJP/B5rhSKfbn2lcAAAAAElFTkSuQmCC">
            <a:extLst>
              <a:ext uri="{FF2B5EF4-FFF2-40B4-BE49-F238E27FC236}">
                <a16:creationId xmlns:a16="http://schemas.microsoft.com/office/drawing/2014/main" id="{2F030D68-8B71-4759-815A-F3364301D58F}"/>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Espace réservé du numéro de diapositive 2">
            <a:extLst>
              <a:ext uri="{FF2B5EF4-FFF2-40B4-BE49-F238E27FC236}">
                <a16:creationId xmlns:a16="http://schemas.microsoft.com/office/drawing/2014/main" id="{1E50F29F-8BE9-47C1-904D-1F1D33D767F7}"/>
              </a:ext>
            </a:extLst>
          </p:cNvPr>
          <p:cNvSpPr>
            <a:spLocks noGrp="1"/>
          </p:cNvSpPr>
          <p:nvPr>
            <p:ph type="sldNum" sz="quarter" idx="12"/>
          </p:nvPr>
        </p:nvSpPr>
        <p:spPr/>
        <p:txBody>
          <a:bodyPr/>
          <a:lstStyle/>
          <a:p>
            <a:fld id="{8452B741-BA8A-465F-B1E8-35B6000A97B0}" type="slidenum">
              <a:rPr lang="fr-FR" smtClean="0"/>
              <a:t>5</a:t>
            </a:fld>
            <a:endParaRPr lang="fr-FR"/>
          </a:p>
        </p:txBody>
      </p:sp>
      <p:sp>
        <p:nvSpPr>
          <p:cNvPr id="6" name="ZoneTexte 5">
            <a:extLst>
              <a:ext uri="{FF2B5EF4-FFF2-40B4-BE49-F238E27FC236}">
                <a16:creationId xmlns:a16="http://schemas.microsoft.com/office/drawing/2014/main" id="{E8390494-AD32-4530-9D1D-5EEC0E55F5BF}"/>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289590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PREAMBULE : NETTOYAGE DES DONNEES</a:t>
            </a:r>
          </a:p>
        </p:txBody>
      </p:sp>
      <p:sp>
        <p:nvSpPr>
          <p:cNvPr id="3" name="Rectangle 1">
            <a:extLst>
              <a:ext uri="{FF2B5EF4-FFF2-40B4-BE49-F238E27FC236}">
                <a16:creationId xmlns:a16="http://schemas.microsoft.com/office/drawing/2014/main" id="{EA27A77F-E1AF-4E9F-865D-D1127C87FC1A}"/>
              </a:ext>
            </a:extLst>
          </p:cNvPr>
          <p:cNvSpPr>
            <a:spLocks noChangeArrowheads="1"/>
          </p:cNvSpPr>
          <p:nvPr/>
        </p:nvSpPr>
        <p:spPr bwMode="auto">
          <a:xfrm>
            <a:off x="518160" y="1301146"/>
            <a:ext cx="11155680"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500" b="1" i="0" u="none" strike="noStrike" cap="none" normalizeH="0" baseline="0" dirty="0">
                <a:ln>
                  <a:noFill/>
                </a:ln>
                <a:solidFill>
                  <a:schemeClr val="tx2"/>
                </a:solidFill>
                <a:effectLst/>
              </a:rPr>
              <a:t>Pre-</a:t>
            </a:r>
            <a:r>
              <a:rPr kumimoji="0" lang="fr-FR" altLang="fr-FR" sz="2500" b="1" i="0" u="none" strike="noStrike" cap="none" normalizeH="0" baseline="0" dirty="0" err="1">
                <a:ln>
                  <a:noFill/>
                </a:ln>
                <a:solidFill>
                  <a:schemeClr val="tx2"/>
                </a:solidFill>
                <a:effectLst/>
              </a:rPr>
              <a:t>processing</a:t>
            </a:r>
            <a:endParaRPr kumimoji="0" lang="fr-FR" altLang="fr-FR" sz="2500" b="1"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p:txBody>
      </p:sp>
      <p:sp>
        <p:nvSpPr>
          <p:cNvPr id="7" name="Espace réservé du numéro de diapositive 6">
            <a:extLst>
              <a:ext uri="{FF2B5EF4-FFF2-40B4-BE49-F238E27FC236}">
                <a16:creationId xmlns:a16="http://schemas.microsoft.com/office/drawing/2014/main" id="{20E6E0D6-8354-40EF-B891-A8CA24FF9229}"/>
              </a:ext>
            </a:extLst>
          </p:cNvPr>
          <p:cNvSpPr>
            <a:spLocks noGrp="1"/>
          </p:cNvSpPr>
          <p:nvPr>
            <p:ph type="sldNum" sz="quarter" idx="12"/>
          </p:nvPr>
        </p:nvSpPr>
        <p:spPr/>
        <p:txBody>
          <a:bodyPr/>
          <a:lstStyle/>
          <a:p>
            <a:fld id="{8452B741-BA8A-465F-B1E8-35B6000A97B0}" type="slidenum">
              <a:rPr lang="fr-FR" smtClean="0"/>
              <a:t>6</a:t>
            </a:fld>
            <a:endParaRPr lang="fr-FR"/>
          </a:p>
        </p:txBody>
      </p:sp>
      <p:pic>
        <p:nvPicPr>
          <p:cNvPr id="11" name="Image 10">
            <a:extLst>
              <a:ext uri="{FF2B5EF4-FFF2-40B4-BE49-F238E27FC236}">
                <a16:creationId xmlns:a16="http://schemas.microsoft.com/office/drawing/2014/main" id="{52B5E58B-0B17-44E4-87AA-30D6925444C1}"/>
              </a:ext>
            </a:extLst>
          </p:cNvPr>
          <p:cNvPicPr>
            <a:picLocks noChangeAspect="1"/>
          </p:cNvPicPr>
          <p:nvPr/>
        </p:nvPicPr>
        <p:blipFill rotWithShape="1">
          <a:blip r:embed="rId3">
            <a:extLst>
              <a:ext uri="{28A0092B-C50C-407E-A947-70E740481C1C}">
                <a14:useLocalDpi xmlns:a14="http://schemas.microsoft.com/office/drawing/2010/main" val="0"/>
              </a:ext>
            </a:extLst>
          </a:blip>
          <a:srcRect l="12398" r="11467"/>
          <a:stretch/>
        </p:blipFill>
        <p:spPr>
          <a:xfrm>
            <a:off x="548642" y="2481631"/>
            <a:ext cx="1223888" cy="1607523"/>
          </a:xfrm>
          <a:prstGeom prst="rect">
            <a:avLst/>
          </a:prstGeom>
        </p:spPr>
      </p:pic>
      <p:sp>
        <p:nvSpPr>
          <p:cNvPr id="12" name="Rectangle : coins arrondis 11">
            <a:extLst>
              <a:ext uri="{FF2B5EF4-FFF2-40B4-BE49-F238E27FC236}">
                <a16:creationId xmlns:a16="http://schemas.microsoft.com/office/drawing/2014/main" id="{5052293C-ABD6-4363-82DF-6F299D6383AC}"/>
              </a:ext>
            </a:extLst>
          </p:cNvPr>
          <p:cNvSpPr/>
          <p:nvPr/>
        </p:nvSpPr>
        <p:spPr>
          <a:xfrm>
            <a:off x="2067952" y="2879188"/>
            <a:ext cx="1223888" cy="812409"/>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Mise en minuscule</a:t>
            </a:r>
          </a:p>
        </p:txBody>
      </p:sp>
      <p:sp>
        <p:nvSpPr>
          <p:cNvPr id="13" name="Rectangle : coins arrondis 12">
            <a:extLst>
              <a:ext uri="{FF2B5EF4-FFF2-40B4-BE49-F238E27FC236}">
                <a16:creationId xmlns:a16="http://schemas.microsoft.com/office/drawing/2014/main" id="{C6E9B99A-2193-446A-9692-19011606AEA2}"/>
              </a:ext>
            </a:extLst>
          </p:cNvPr>
          <p:cNvSpPr/>
          <p:nvPr/>
        </p:nvSpPr>
        <p:spPr>
          <a:xfrm>
            <a:off x="3713577" y="2879188"/>
            <a:ext cx="1941341" cy="812409"/>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Tokenisation</a:t>
            </a:r>
          </a:p>
        </p:txBody>
      </p:sp>
      <p:sp>
        <p:nvSpPr>
          <p:cNvPr id="14" name="Rectangle : coins arrondis 13">
            <a:extLst>
              <a:ext uri="{FF2B5EF4-FFF2-40B4-BE49-F238E27FC236}">
                <a16:creationId xmlns:a16="http://schemas.microsoft.com/office/drawing/2014/main" id="{CEB7295E-DCAA-474D-8AD8-379C5EE19694}"/>
              </a:ext>
            </a:extLst>
          </p:cNvPr>
          <p:cNvSpPr/>
          <p:nvPr/>
        </p:nvSpPr>
        <p:spPr>
          <a:xfrm>
            <a:off x="5950634" y="2879188"/>
            <a:ext cx="1941341" cy="812409"/>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Suppression des mots inutiles</a:t>
            </a:r>
          </a:p>
        </p:txBody>
      </p:sp>
      <p:sp>
        <p:nvSpPr>
          <p:cNvPr id="15" name="Rectangle : coins arrondis 14">
            <a:extLst>
              <a:ext uri="{FF2B5EF4-FFF2-40B4-BE49-F238E27FC236}">
                <a16:creationId xmlns:a16="http://schemas.microsoft.com/office/drawing/2014/main" id="{3215640C-5E37-42D9-B5A8-7ECB1F1AF420}"/>
              </a:ext>
            </a:extLst>
          </p:cNvPr>
          <p:cNvSpPr/>
          <p:nvPr/>
        </p:nvSpPr>
        <p:spPr>
          <a:xfrm>
            <a:off x="8516910" y="5080034"/>
            <a:ext cx="1941341" cy="812409"/>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fr-FR" dirty="0" err="1">
                <a:solidFill>
                  <a:schemeClr val="tx2"/>
                </a:solidFill>
              </a:rPr>
              <a:t>Stemisation</a:t>
            </a:r>
            <a:endParaRPr lang="fr-FR" dirty="0">
              <a:solidFill>
                <a:schemeClr val="tx2"/>
              </a:solidFill>
            </a:endParaRPr>
          </a:p>
        </p:txBody>
      </p:sp>
      <p:sp>
        <p:nvSpPr>
          <p:cNvPr id="16" name="Rectangle : coins arrondis 15">
            <a:extLst>
              <a:ext uri="{FF2B5EF4-FFF2-40B4-BE49-F238E27FC236}">
                <a16:creationId xmlns:a16="http://schemas.microsoft.com/office/drawing/2014/main" id="{4396E0C0-5782-4190-A234-5C913A760B60}"/>
              </a:ext>
            </a:extLst>
          </p:cNvPr>
          <p:cNvSpPr/>
          <p:nvPr/>
        </p:nvSpPr>
        <p:spPr>
          <a:xfrm>
            <a:off x="8516910" y="3990393"/>
            <a:ext cx="1941341" cy="812409"/>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Lemmatisation</a:t>
            </a:r>
          </a:p>
        </p:txBody>
      </p:sp>
      <p:sp>
        <p:nvSpPr>
          <p:cNvPr id="17" name="Rectangle : coins arrondis 16">
            <a:extLst>
              <a:ext uri="{FF2B5EF4-FFF2-40B4-BE49-F238E27FC236}">
                <a16:creationId xmlns:a16="http://schemas.microsoft.com/office/drawing/2014/main" id="{4C813889-1001-4E0D-926F-1D05E160D011}"/>
              </a:ext>
            </a:extLst>
          </p:cNvPr>
          <p:cNvSpPr/>
          <p:nvPr/>
        </p:nvSpPr>
        <p:spPr>
          <a:xfrm>
            <a:off x="3713578" y="3990393"/>
            <a:ext cx="1941340" cy="1902050"/>
          </a:xfrm>
          <a:prstGeom prst="round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solidFill>
              </a:rPr>
              <a:t>Correction orthographique</a:t>
            </a:r>
          </a:p>
          <a:p>
            <a:pPr algn="ctr"/>
            <a:r>
              <a:rPr lang="fr-FR" dirty="0">
                <a:solidFill>
                  <a:schemeClr val="tx2"/>
                </a:solidFill>
              </a:rPr>
              <a:t>(optionnelle)</a:t>
            </a:r>
          </a:p>
        </p:txBody>
      </p:sp>
      <p:cxnSp>
        <p:nvCxnSpPr>
          <p:cNvPr id="20" name="Connecteur droit avec flèche 19">
            <a:extLst>
              <a:ext uri="{FF2B5EF4-FFF2-40B4-BE49-F238E27FC236}">
                <a16:creationId xmlns:a16="http://schemas.microsoft.com/office/drawing/2014/main" id="{F88582D2-0280-424B-A9AE-EF275203C3DC}"/>
              </a:ext>
            </a:extLst>
          </p:cNvPr>
          <p:cNvCxnSpPr>
            <a:stCxn id="11" idx="3"/>
            <a:endCxn id="12" idx="1"/>
          </p:cNvCxnSpPr>
          <p:nvPr/>
        </p:nvCxnSpPr>
        <p:spPr>
          <a:xfrm>
            <a:off x="1772530" y="3285393"/>
            <a:ext cx="29542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90162DC3-0595-4579-B042-DA696CD10D0B}"/>
              </a:ext>
            </a:extLst>
          </p:cNvPr>
          <p:cNvPicPr>
            <a:picLocks noChangeAspect="1"/>
          </p:cNvPicPr>
          <p:nvPr/>
        </p:nvPicPr>
        <p:blipFill rotWithShape="1">
          <a:blip r:embed="rId3">
            <a:extLst>
              <a:ext uri="{28A0092B-C50C-407E-A947-70E740481C1C}">
                <a14:useLocalDpi xmlns:a14="http://schemas.microsoft.com/office/drawing/2010/main" val="0"/>
              </a:ext>
            </a:extLst>
          </a:blip>
          <a:srcRect l="12398" r="11467"/>
          <a:stretch/>
        </p:blipFill>
        <p:spPr>
          <a:xfrm>
            <a:off x="10662723" y="2481630"/>
            <a:ext cx="1223888" cy="1607523"/>
          </a:xfrm>
          <a:prstGeom prst="rect">
            <a:avLst/>
          </a:prstGeom>
        </p:spPr>
      </p:pic>
      <p:cxnSp>
        <p:nvCxnSpPr>
          <p:cNvPr id="22" name="Connecteur droit avec flèche 21">
            <a:extLst>
              <a:ext uri="{FF2B5EF4-FFF2-40B4-BE49-F238E27FC236}">
                <a16:creationId xmlns:a16="http://schemas.microsoft.com/office/drawing/2014/main" id="{C1CF8FBB-F8B8-4C64-AF87-98D130EC2EE7}"/>
              </a:ext>
            </a:extLst>
          </p:cNvPr>
          <p:cNvCxnSpPr>
            <a:cxnSpLocks/>
            <a:stCxn id="12" idx="3"/>
            <a:endCxn id="13" idx="1"/>
          </p:cNvCxnSpPr>
          <p:nvPr/>
        </p:nvCxnSpPr>
        <p:spPr>
          <a:xfrm>
            <a:off x="3291840" y="3285393"/>
            <a:ext cx="42173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5851F875-E7E6-4C25-BC67-AEF25E945A77}"/>
              </a:ext>
            </a:extLst>
          </p:cNvPr>
          <p:cNvCxnSpPr>
            <a:cxnSpLocks/>
            <a:stCxn id="13" idx="2"/>
            <a:endCxn id="17" idx="0"/>
          </p:cNvCxnSpPr>
          <p:nvPr/>
        </p:nvCxnSpPr>
        <p:spPr>
          <a:xfrm>
            <a:off x="4684248" y="3691597"/>
            <a:ext cx="0" cy="2987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64B60E0C-B8F1-4C37-902D-43544772DEA7}"/>
              </a:ext>
            </a:extLst>
          </p:cNvPr>
          <p:cNvCxnSpPr>
            <a:cxnSpLocks/>
            <a:stCxn id="13" idx="3"/>
            <a:endCxn id="14" idx="1"/>
          </p:cNvCxnSpPr>
          <p:nvPr/>
        </p:nvCxnSpPr>
        <p:spPr>
          <a:xfrm>
            <a:off x="5654918" y="3285393"/>
            <a:ext cx="29571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 en angle 36">
            <a:extLst>
              <a:ext uri="{FF2B5EF4-FFF2-40B4-BE49-F238E27FC236}">
                <a16:creationId xmlns:a16="http://schemas.microsoft.com/office/drawing/2014/main" id="{4DD518DD-5461-4EA7-B409-3D869B36AD79}"/>
              </a:ext>
            </a:extLst>
          </p:cNvPr>
          <p:cNvCxnSpPr>
            <a:cxnSpLocks/>
            <a:stCxn id="17" idx="3"/>
            <a:endCxn id="14" idx="2"/>
          </p:cNvCxnSpPr>
          <p:nvPr/>
        </p:nvCxnSpPr>
        <p:spPr>
          <a:xfrm flipV="1">
            <a:off x="5654918" y="3691597"/>
            <a:ext cx="1266387" cy="1249821"/>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 en angle 38">
            <a:extLst>
              <a:ext uri="{FF2B5EF4-FFF2-40B4-BE49-F238E27FC236}">
                <a16:creationId xmlns:a16="http://schemas.microsoft.com/office/drawing/2014/main" id="{1680934B-0E28-4D76-BC1C-DD1C3CC74C31}"/>
              </a:ext>
            </a:extLst>
          </p:cNvPr>
          <p:cNvCxnSpPr>
            <a:cxnSpLocks/>
            <a:stCxn id="14" idx="3"/>
            <a:endCxn id="21" idx="1"/>
          </p:cNvCxnSpPr>
          <p:nvPr/>
        </p:nvCxnSpPr>
        <p:spPr>
          <a:xfrm flipV="1">
            <a:off x="7891975" y="3285392"/>
            <a:ext cx="2770748" cy="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 en angle 41">
            <a:extLst>
              <a:ext uri="{FF2B5EF4-FFF2-40B4-BE49-F238E27FC236}">
                <a16:creationId xmlns:a16="http://schemas.microsoft.com/office/drawing/2014/main" id="{B93A8107-3269-4DFB-94A3-6C4F858F7C8E}"/>
              </a:ext>
            </a:extLst>
          </p:cNvPr>
          <p:cNvCxnSpPr>
            <a:cxnSpLocks/>
            <a:stCxn id="14" idx="3"/>
            <a:endCxn id="16" idx="1"/>
          </p:cNvCxnSpPr>
          <p:nvPr/>
        </p:nvCxnSpPr>
        <p:spPr>
          <a:xfrm>
            <a:off x="7891975" y="3285393"/>
            <a:ext cx="624935" cy="1111205"/>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4E43B8BE-96CB-4006-956F-2F5EF72F2EEA}"/>
              </a:ext>
            </a:extLst>
          </p:cNvPr>
          <p:cNvCxnSpPr>
            <a:cxnSpLocks/>
            <a:stCxn id="14" idx="3"/>
            <a:endCxn id="15" idx="1"/>
          </p:cNvCxnSpPr>
          <p:nvPr/>
        </p:nvCxnSpPr>
        <p:spPr>
          <a:xfrm>
            <a:off x="7891975" y="3285393"/>
            <a:ext cx="624935" cy="2200846"/>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 en angle 49">
            <a:extLst>
              <a:ext uri="{FF2B5EF4-FFF2-40B4-BE49-F238E27FC236}">
                <a16:creationId xmlns:a16="http://schemas.microsoft.com/office/drawing/2014/main" id="{11E5DFEA-15A0-4AC2-A51B-C90498405E8B}"/>
              </a:ext>
            </a:extLst>
          </p:cNvPr>
          <p:cNvCxnSpPr>
            <a:cxnSpLocks/>
            <a:stCxn id="16" idx="3"/>
            <a:endCxn id="21" idx="2"/>
          </p:cNvCxnSpPr>
          <p:nvPr/>
        </p:nvCxnSpPr>
        <p:spPr>
          <a:xfrm flipV="1">
            <a:off x="10458251" y="4089153"/>
            <a:ext cx="816416" cy="307445"/>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40175A2C-57A4-4AC8-8DDE-BED49837E170}"/>
              </a:ext>
            </a:extLst>
          </p:cNvPr>
          <p:cNvCxnSpPr>
            <a:cxnSpLocks/>
            <a:stCxn id="15" idx="3"/>
            <a:endCxn id="21" idx="2"/>
          </p:cNvCxnSpPr>
          <p:nvPr/>
        </p:nvCxnSpPr>
        <p:spPr>
          <a:xfrm flipV="1">
            <a:off x="10458251" y="4089153"/>
            <a:ext cx="816416" cy="1397086"/>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57" name="Image 56">
            <a:extLst>
              <a:ext uri="{FF2B5EF4-FFF2-40B4-BE49-F238E27FC236}">
                <a16:creationId xmlns:a16="http://schemas.microsoft.com/office/drawing/2014/main" id="{71D5E52F-A139-45C7-931C-0DBBF0EDA1CA}"/>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13419" t="5334" r="13334" b="20002"/>
          <a:stretch/>
        </p:blipFill>
        <p:spPr>
          <a:xfrm>
            <a:off x="11675742" y="2266684"/>
            <a:ext cx="421737" cy="429892"/>
          </a:xfrm>
          <a:prstGeom prst="rect">
            <a:avLst/>
          </a:prstGeom>
        </p:spPr>
      </p:pic>
      <p:sp>
        <p:nvSpPr>
          <p:cNvPr id="27" name="ZoneTexte 26">
            <a:extLst>
              <a:ext uri="{FF2B5EF4-FFF2-40B4-BE49-F238E27FC236}">
                <a16:creationId xmlns:a16="http://schemas.microsoft.com/office/drawing/2014/main" id="{BE5DF283-7BE3-4019-95D0-A34D492A29D7}"/>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27009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PREAMBULE : NETTOYAGE DES DONNEES</a:t>
            </a:r>
          </a:p>
        </p:txBody>
      </p:sp>
      <p:sp>
        <p:nvSpPr>
          <p:cNvPr id="3" name="Rectangle 1">
            <a:extLst>
              <a:ext uri="{FF2B5EF4-FFF2-40B4-BE49-F238E27FC236}">
                <a16:creationId xmlns:a16="http://schemas.microsoft.com/office/drawing/2014/main" id="{EA27A77F-E1AF-4E9F-865D-D1127C87FC1A}"/>
              </a:ext>
            </a:extLst>
          </p:cNvPr>
          <p:cNvSpPr>
            <a:spLocks noChangeArrowheads="1"/>
          </p:cNvSpPr>
          <p:nvPr/>
        </p:nvSpPr>
        <p:spPr bwMode="auto">
          <a:xfrm>
            <a:off x="453896" y="967990"/>
            <a:ext cx="2746269"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fr-FR" altLang="fr-FR" sz="2500" b="1" dirty="0">
                <a:solidFill>
                  <a:schemeClr val="tx2"/>
                </a:solidFill>
              </a:rPr>
              <a:t>Mise en minuscule (étape 1 - </a:t>
            </a:r>
            <a:r>
              <a:rPr lang="fr-FR" altLang="fr-FR" sz="2500" b="1" dirty="0" err="1">
                <a:solidFill>
                  <a:schemeClr val="tx2"/>
                </a:solidFill>
              </a:rPr>
              <a:t>lowerize</a:t>
            </a:r>
            <a:r>
              <a:rPr lang="fr-FR" altLang="fr-FR" sz="2500" b="1" dirty="0">
                <a:solidFill>
                  <a:schemeClr val="tx2"/>
                </a:solidFill>
              </a:rPr>
              <a:t>)</a:t>
            </a:r>
          </a:p>
          <a:p>
            <a:pPr lvl="0" defTabSz="914400" eaLnBrk="0" fontAlgn="base" hangingPunct="0">
              <a:spcBef>
                <a:spcPct val="0"/>
              </a:spcBef>
              <a:spcAft>
                <a:spcPct val="0"/>
              </a:spcAft>
            </a:pPr>
            <a:endParaRPr lang="fr-FR" altLang="fr-FR" sz="2500" b="1" dirty="0">
              <a:solidFill>
                <a:schemeClr val="tx2"/>
              </a:solidFill>
            </a:endParaRPr>
          </a:p>
          <a:p>
            <a:pPr lvl="0" defTabSz="914400" eaLnBrk="0" fontAlgn="base" hangingPunct="0">
              <a:spcBef>
                <a:spcPct val="0"/>
              </a:spcBef>
              <a:spcAft>
                <a:spcPct val="0"/>
              </a:spcAft>
            </a:pPr>
            <a:r>
              <a:rPr lang="fr-FR" altLang="fr-FR" dirty="0"/>
              <a:t>Intérêt : </a:t>
            </a:r>
          </a:p>
          <a:p>
            <a:pPr lvl="0" defTabSz="914400" eaLnBrk="0" fontAlgn="base" hangingPunct="0">
              <a:spcBef>
                <a:spcPct val="0"/>
              </a:spcBef>
              <a:spcAft>
                <a:spcPct val="0"/>
              </a:spcAft>
            </a:pPr>
            <a:r>
              <a:rPr lang="fr-FR" altLang="fr-FR" dirty="0"/>
              <a:t>- Ne tenir compte de la casse des mots</a:t>
            </a:r>
          </a:p>
          <a:p>
            <a:pPr lvl="0" defTabSz="914400" eaLnBrk="0" fontAlgn="base" hangingPunct="0">
              <a:spcBef>
                <a:spcPct val="0"/>
              </a:spcBef>
              <a:spcAft>
                <a:spcPct val="0"/>
              </a:spcAft>
            </a:pPr>
            <a:endParaRPr lang="fr-FR" altLang="fr-FR" sz="2500" b="1" dirty="0">
              <a:solidFill>
                <a:schemeClr val="tx2"/>
              </a:solidFill>
            </a:endParaRPr>
          </a:p>
        </p:txBody>
      </p:sp>
      <p:sp>
        <p:nvSpPr>
          <p:cNvPr id="7" name="Espace réservé du numéro de diapositive 6">
            <a:extLst>
              <a:ext uri="{FF2B5EF4-FFF2-40B4-BE49-F238E27FC236}">
                <a16:creationId xmlns:a16="http://schemas.microsoft.com/office/drawing/2014/main" id="{20E6E0D6-8354-40EF-B891-A8CA24FF9229}"/>
              </a:ext>
            </a:extLst>
          </p:cNvPr>
          <p:cNvSpPr>
            <a:spLocks noGrp="1"/>
          </p:cNvSpPr>
          <p:nvPr>
            <p:ph type="sldNum" sz="quarter" idx="12"/>
          </p:nvPr>
        </p:nvSpPr>
        <p:spPr/>
        <p:txBody>
          <a:bodyPr/>
          <a:lstStyle/>
          <a:p>
            <a:fld id="{8452B741-BA8A-465F-B1E8-35B6000A97B0}" type="slidenum">
              <a:rPr lang="fr-FR" smtClean="0"/>
              <a:t>7</a:t>
            </a:fld>
            <a:endParaRPr lang="fr-FR"/>
          </a:p>
        </p:txBody>
      </p:sp>
      <p:pic>
        <p:nvPicPr>
          <p:cNvPr id="11" name="Image 10">
            <a:extLst>
              <a:ext uri="{FF2B5EF4-FFF2-40B4-BE49-F238E27FC236}">
                <a16:creationId xmlns:a16="http://schemas.microsoft.com/office/drawing/2014/main" id="{123D9B2C-AA55-4033-AF3B-A1ED71260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104" y="967990"/>
            <a:ext cx="8280000" cy="4069124"/>
          </a:xfrm>
          <a:prstGeom prst="rect">
            <a:avLst/>
          </a:prstGeom>
        </p:spPr>
      </p:pic>
      <p:sp>
        <p:nvSpPr>
          <p:cNvPr id="8" name="ZoneTexte 7">
            <a:extLst>
              <a:ext uri="{FF2B5EF4-FFF2-40B4-BE49-F238E27FC236}">
                <a16:creationId xmlns:a16="http://schemas.microsoft.com/office/drawing/2014/main" id="{70F2A571-F84C-440C-8F80-3059E489F326}"/>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868955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PREAMBULE : NETTOYAGE DES DONNEES</a:t>
            </a:r>
          </a:p>
        </p:txBody>
      </p:sp>
      <p:sp>
        <p:nvSpPr>
          <p:cNvPr id="3" name="Rectangle 1">
            <a:extLst>
              <a:ext uri="{FF2B5EF4-FFF2-40B4-BE49-F238E27FC236}">
                <a16:creationId xmlns:a16="http://schemas.microsoft.com/office/drawing/2014/main" id="{EA27A77F-E1AF-4E9F-865D-D1127C87FC1A}"/>
              </a:ext>
            </a:extLst>
          </p:cNvPr>
          <p:cNvSpPr>
            <a:spLocks noChangeArrowheads="1"/>
          </p:cNvSpPr>
          <p:nvPr/>
        </p:nvSpPr>
        <p:spPr bwMode="auto">
          <a:xfrm>
            <a:off x="467360" y="962111"/>
            <a:ext cx="2855279"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500" b="1" i="0" u="none" strike="noStrike" cap="none" normalizeH="0" baseline="0" dirty="0">
                <a:ln>
                  <a:noFill/>
                </a:ln>
                <a:solidFill>
                  <a:schemeClr val="tx2"/>
                </a:solidFill>
                <a:effectLst/>
              </a:rPr>
              <a:t>Mise en </a:t>
            </a:r>
            <a:r>
              <a:rPr kumimoji="0" lang="fr-FR" altLang="fr-FR" sz="2500" b="1" i="0" u="none" strike="noStrike" cap="none" normalizeH="0" baseline="0" dirty="0" err="1">
                <a:ln>
                  <a:noFill/>
                </a:ln>
                <a:solidFill>
                  <a:schemeClr val="tx2"/>
                </a:solidFill>
                <a:effectLst/>
              </a:rPr>
              <a:t>token</a:t>
            </a:r>
            <a:r>
              <a:rPr kumimoji="0" lang="fr-FR" altLang="fr-FR" sz="2500" b="1" i="0" u="none" strike="noStrike" cap="none" normalizeH="0" baseline="0" dirty="0">
                <a:ln>
                  <a:noFill/>
                </a:ln>
                <a:solidFill>
                  <a:schemeClr val="tx2"/>
                </a:solidFill>
                <a:effectLst/>
              </a:rPr>
              <a:t> (étape 2 - </a:t>
            </a:r>
            <a:r>
              <a:rPr kumimoji="0" lang="fr-FR" altLang="fr-FR" sz="2500" b="1" i="0" u="none" strike="noStrike" cap="none" normalizeH="0" baseline="0" dirty="0" err="1">
                <a:ln>
                  <a:noFill/>
                </a:ln>
                <a:solidFill>
                  <a:schemeClr val="tx2"/>
                </a:solidFill>
                <a:effectLst/>
              </a:rPr>
              <a:t>tokenization</a:t>
            </a:r>
            <a:r>
              <a:rPr kumimoji="0" lang="fr-FR" altLang="fr-FR" sz="2500" b="1" i="0" u="none" strike="noStrike" cap="none" normalizeH="0" baseline="0" dirty="0">
                <a:ln>
                  <a:noFill/>
                </a:ln>
                <a:solidFill>
                  <a:schemeClr val="tx2"/>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a:p>
            <a:pPr lvl="0" defTabSz="914400" eaLnBrk="0" fontAlgn="base" hangingPunct="0">
              <a:spcBef>
                <a:spcPct val="0"/>
              </a:spcBef>
              <a:spcAft>
                <a:spcPct val="0"/>
              </a:spcAft>
            </a:pPr>
            <a:r>
              <a:rPr lang="fr-FR" altLang="fr-FR" dirty="0"/>
              <a:t>Intérêt : </a:t>
            </a:r>
          </a:p>
          <a:p>
            <a:pPr marL="285750" lvl="0" indent="-285750" defTabSz="914400" eaLnBrk="0" fontAlgn="base" hangingPunct="0">
              <a:spcBef>
                <a:spcPct val="0"/>
              </a:spcBef>
              <a:spcAft>
                <a:spcPct val="0"/>
              </a:spcAft>
              <a:buFontTx/>
              <a:buChar char="-"/>
            </a:pPr>
            <a:r>
              <a:rPr lang="fr-FR" altLang="fr-FR" dirty="0"/>
              <a:t>n’avoir que les mots employés</a:t>
            </a:r>
          </a:p>
          <a:p>
            <a:pPr marL="285750" lvl="0" indent="-285750" defTabSz="914400" eaLnBrk="0" fontAlgn="base" hangingPunct="0">
              <a:spcBef>
                <a:spcPct val="0"/>
              </a:spcBef>
              <a:spcAft>
                <a:spcPct val="0"/>
              </a:spcAft>
              <a:buFontTx/>
              <a:buChar char="-"/>
            </a:pPr>
            <a:r>
              <a:rPr lang="fr-FR" altLang="fr-FR" dirty="0"/>
              <a:t>Possibilité de considérer les n-grams</a:t>
            </a:r>
          </a:p>
          <a:p>
            <a:pPr marL="285750" lvl="0" indent="-285750" defTabSz="914400" eaLnBrk="0" fontAlgn="base" hangingPunct="0">
              <a:spcBef>
                <a:spcPct val="0"/>
              </a:spcBef>
              <a:spcAft>
                <a:spcPct val="0"/>
              </a:spcAft>
              <a:buFontTx/>
              <a:buChar char="-"/>
            </a:pPr>
            <a:endParaRPr lang="fr-FR" altLang="fr-FR" dirty="0"/>
          </a:p>
          <a:p>
            <a:pPr lvl="0" defTabSz="914400" eaLnBrk="0" fontAlgn="base" hangingPunct="0">
              <a:spcBef>
                <a:spcPct val="0"/>
              </a:spcBef>
              <a:spcAft>
                <a:spcPct val="0"/>
              </a:spcAft>
            </a:pPr>
            <a:r>
              <a:rPr lang="fr-FR" altLang="fr-FR" dirty="0"/>
              <a:t>Attention : </a:t>
            </a:r>
          </a:p>
          <a:p>
            <a:pPr marL="285750" lvl="0" indent="-285750" defTabSz="914400" eaLnBrk="0" fontAlgn="base" hangingPunct="0">
              <a:spcBef>
                <a:spcPct val="0"/>
              </a:spcBef>
              <a:spcAft>
                <a:spcPct val="0"/>
              </a:spcAft>
              <a:buFontTx/>
              <a:buChar char="-"/>
            </a:pPr>
            <a:r>
              <a:rPr lang="fr-FR" altLang="fr-FR" dirty="0"/>
              <a:t>U.N. vs UN</a:t>
            </a:r>
          </a:p>
          <a:p>
            <a:pPr marL="285750" lvl="0" indent="-285750" defTabSz="914400" eaLnBrk="0" fontAlgn="base" hangingPunct="0">
              <a:spcBef>
                <a:spcPct val="0"/>
              </a:spcBef>
              <a:spcAft>
                <a:spcPct val="0"/>
              </a:spcAft>
              <a:buFontTx/>
              <a:buChar char="-"/>
            </a:pPr>
            <a:r>
              <a:rPr lang="fr-FR" altLang="fr-FR" dirty="0"/>
              <a:t>New York</a:t>
            </a:r>
          </a:p>
          <a:p>
            <a:pPr marL="285750" lvl="0" indent="-285750" defTabSz="914400" eaLnBrk="0" fontAlgn="base" hangingPunct="0">
              <a:spcBef>
                <a:spcPct val="0"/>
              </a:spcBef>
              <a:spcAft>
                <a:spcPct val="0"/>
              </a:spcAft>
              <a:buFontTx/>
              <a:buChar char="-"/>
            </a:pPr>
            <a:r>
              <a:rPr lang="fr-FR" altLang="fr-FR" dirty="0"/>
              <a:t>20/02/2018</a:t>
            </a:r>
          </a:p>
          <a:p>
            <a:pPr marL="285750" lvl="0" indent="-285750" defTabSz="914400" eaLnBrk="0" fontAlgn="base" hangingPunct="0">
              <a:spcBef>
                <a:spcPct val="0"/>
              </a:spcBef>
              <a:spcAft>
                <a:spcPct val="0"/>
              </a:spcAft>
              <a:buFontTx/>
              <a:buChar char="-"/>
            </a:pPr>
            <a:r>
              <a:rPr lang="fr-FR" altLang="fr-FR" dirty="0"/>
              <a:t>One-man-show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500" b="1" i="0" u="none" strike="noStrike" cap="none" normalizeH="0" baseline="0" dirty="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p:txBody>
      </p:sp>
      <p:sp>
        <p:nvSpPr>
          <p:cNvPr id="4" name="Espace réservé du numéro de diapositive 3">
            <a:extLst>
              <a:ext uri="{FF2B5EF4-FFF2-40B4-BE49-F238E27FC236}">
                <a16:creationId xmlns:a16="http://schemas.microsoft.com/office/drawing/2014/main" id="{26AA0F8A-78E9-4B5E-92F9-E54FA9D0FA9E}"/>
              </a:ext>
            </a:extLst>
          </p:cNvPr>
          <p:cNvSpPr>
            <a:spLocks noGrp="1"/>
          </p:cNvSpPr>
          <p:nvPr>
            <p:ph type="sldNum" sz="quarter" idx="12"/>
          </p:nvPr>
        </p:nvSpPr>
        <p:spPr/>
        <p:txBody>
          <a:bodyPr/>
          <a:lstStyle/>
          <a:p>
            <a:fld id="{8452B741-BA8A-465F-B1E8-35B6000A97B0}" type="slidenum">
              <a:rPr lang="fr-FR" smtClean="0"/>
              <a:t>8</a:t>
            </a:fld>
            <a:endParaRPr lang="fr-FR"/>
          </a:p>
        </p:txBody>
      </p:sp>
      <p:pic>
        <p:nvPicPr>
          <p:cNvPr id="11" name="Image 10">
            <a:extLst>
              <a:ext uri="{FF2B5EF4-FFF2-40B4-BE49-F238E27FC236}">
                <a16:creationId xmlns:a16="http://schemas.microsoft.com/office/drawing/2014/main" id="{582F7D7C-33CB-4B09-9993-193F6820C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639" y="1941212"/>
            <a:ext cx="8280000" cy="2226344"/>
          </a:xfrm>
          <a:prstGeom prst="rect">
            <a:avLst/>
          </a:prstGeom>
        </p:spPr>
      </p:pic>
      <p:pic>
        <p:nvPicPr>
          <p:cNvPr id="13" name="Image 12">
            <a:extLst>
              <a:ext uri="{FF2B5EF4-FFF2-40B4-BE49-F238E27FC236}">
                <a16:creationId xmlns:a16="http://schemas.microsoft.com/office/drawing/2014/main" id="{FE421FD2-F18D-4CC5-BBB7-1AF3B1127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640" y="962111"/>
            <a:ext cx="8280000" cy="750453"/>
          </a:xfrm>
          <a:prstGeom prst="rect">
            <a:avLst/>
          </a:prstGeom>
        </p:spPr>
      </p:pic>
      <p:sp>
        <p:nvSpPr>
          <p:cNvPr id="8" name="ZoneTexte 7">
            <a:extLst>
              <a:ext uri="{FF2B5EF4-FFF2-40B4-BE49-F238E27FC236}">
                <a16:creationId xmlns:a16="http://schemas.microsoft.com/office/drawing/2014/main" id="{F99E325B-2D16-407E-9041-7FBCDBBDC21C}"/>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049028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44B5FF-1F80-4C7D-B49C-81C8533C1A79}"/>
              </a:ext>
            </a:extLst>
          </p:cNvPr>
          <p:cNvSpPr/>
          <p:nvPr/>
        </p:nvSpPr>
        <p:spPr>
          <a:xfrm>
            <a:off x="0" y="0"/>
            <a:ext cx="12192000" cy="7315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	PREAMBULE : NETTOYAGE DES DONNEES</a:t>
            </a:r>
          </a:p>
        </p:txBody>
      </p:sp>
      <p:sp>
        <p:nvSpPr>
          <p:cNvPr id="3" name="Rectangle 1">
            <a:extLst>
              <a:ext uri="{FF2B5EF4-FFF2-40B4-BE49-F238E27FC236}">
                <a16:creationId xmlns:a16="http://schemas.microsoft.com/office/drawing/2014/main" id="{EA27A77F-E1AF-4E9F-865D-D1127C87FC1A}"/>
              </a:ext>
            </a:extLst>
          </p:cNvPr>
          <p:cNvSpPr>
            <a:spLocks noChangeArrowheads="1"/>
          </p:cNvSpPr>
          <p:nvPr/>
        </p:nvSpPr>
        <p:spPr bwMode="auto">
          <a:xfrm>
            <a:off x="382693" y="692967"/>
            <a:ext cx="3266322" cy="540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500" b="1" dirty="0">
                <a:solidFill>
                  <a:schemeClr val="tx2"/>
                </a:solidFill>
              </a:rPr>
              <a:t>Suppression des mots inutiles </a:t>
            </a:r>
            <a:r>
              <a:rPr kumimoji="0" lang="fr-FR" altLang="fr-FR" sz="2500" b="1" i="0" u="none" strike="noStrike" cap="none" normalizeH="0" baseline="0" dirty="0">
                <a:ln>
                  <a:noFill/>
                </a:ln>
                <a:solidFill>
                  <a:schemeClr val="tx2"/>
                </a:solidFill>
                <a:effectLst/>
              </a:rPr>
              <a:t>(étape 3 – </a:t>
            </a:r>
            <a:r>
              <a:rPr kumimoji="0" lang="fr-FR" altLang="fr-FR" sz="2500" b="1" i="0" u="none" strike="noStrike" cap="none" normalizeH="0" baseline="0" dirty="0" err="1">
                <a:ln>
                  <a:noFill/>
                </a:ln>
                <a:solidFill>
                  <a:schemeClr val="tx2"/>
                </a:solidFill>
                <a:effectLst/>
              </a:rPr>
              <a:t>stopwords</a:t>
            </a:r>
            <a:r>
              <a:rPr kumimoji="0" lang="fr-FR" altLang="fr-FR" sz="2500" b="1" i="0" u="none" strike="noStrike" cap="none" normalizeH="0" baseline="0" dirty="0">
                <a:ln>
                  <a:noFill/>
                </a:ln>
                <a:solidFill>
                  <a:schemeClr val="tx2"/>
                </a:solidFill>
                <a:effectLst/>
              </a:rPr>
              <a:t> </a:t>
            </a:r>
            <a:r>
              <a:rPr kumimoji="0" lang="fr-FR" altLang="fr-FR" sz="2500" b="1" i="0" u="none" strike="noStrike" cap="none" normalizeH="0" baseline="0" dirty="0" err="1">
                <a:ln>
                  <a:noFill/>
                </a:ln>
                <a:solidFill>
                  <a:schemeClr val="tx2"/>
                </a:solidFill>
                <a:effectLst/>
              </a:rPr>
              <a:t>removal</a:t>
            </a:r>
            <a:r>
              <a:rPr kumimoji="0" lang="fr-FR" altLang="fr-FR" sz="2500" b="1" i="0" u="none" strike="noStrike" cap="none" normalizeH="0" baseline="0" dirty="0">
                <a:ln>
                  <a:noFill/>
                </a:ln>
                <a:solidFill>
                  <a:schemeClr val="tx2"/>
                </a:solidFill>
                <a:effectLst/>
              </a:rPr>
              <a:t>)</a:t>
            </a:r>
          </a:p>
          <a:p>
            <a:pPr defTabSz="914400" eaLnBrk="0" fontAlgn="base" hangingPunct="0">
              <a:spcBef>
                <a:spcPct val="0"/>
              </a:spcBef>
              <a:spcAft>
                <a:spcPct val="0"/>
              </a:spcAft>
            </a:pPr>
            <a:endParaRPr lang="fr-FR" altLang="fr-FR" dirty="0"/>
          </a:p>
          <a:p>
            <a:pPr lvl="0" defTabSz="914400" eaLnBrk="0" fontAlgn="base" hangingPunct="0">
              <a:spcBef>
                <a:spcPct val="0"/>
              </a:spcBef>
              <a:spcAft>
                <a:spcPct val="0"/>
              </a:spcAft>
            </a:pPr>
            <a:r>
              <a:rPr lang="fr-FR" altLang="fr-FR" dirty="0"/>
              <a:t>Intérêt : </a:t>
            </a:r>
          </a:p>
          <a:p>
            <a:pPr marL="285750" lvl="0" indent="-285750" defTabSz="914400" eaLnBrk="0" fontAlgn="base" hangingPunct="0">
              <a:spcBef>
                <a:spcPct val="0"/>
              </a:spcBef>
              <a:spcAft>
                <a:spcPct val="0"/>
              </a:spcAft>
              <a:buFontTx/>
              <a:buChar char="-"/>
            </a:pPr>
            <a:r>
              <a:rPr lang="fr-FR" altLang="fr-FR" dirty="0"/>
              <a:t>n’avoir que les mots « utiles »</a:t>
            </a:r>
          </a:p>
          <a:p>
            <a:pPr marL="285750" lvl="0" indent="-285750" defTabSz="914400" eaLnBrk="0" fontAlgn="base" hangingPunct="0">
              <a:spcBef>
                <a:spcPct val="0"/>
              </a:spcBef>
              <a:spcAft>
                <a:spcPct val="0"/>
              </a:spcAft>
              <a:buFontTx/>
              <a:buChar char="-"/>
            </a:pPr>
            <a:r>
              <a:rPr lang="fr-FR" altLang="fr-FR" dirty="0"/>
              <a:t>Réduit la dimension du problème</a:t>
            </a:r>
          </a:p>
          <a:p>
            <a:pPr marL="285750" lvl="0" indent="-285750" defTabSz="914400" eaLnBrk="0" fontAlgn="base" hangingPunct="0">
              <a:spcBef>
                <a:spcPct val="0"/>
              </a:spcBef>
              <a:spcAft>
                <a:spcPct val="0"/>
              </a:spcAft>
              <a:buFontTx/>
              <a:buChar char="-"/>
            </a:pPr>
            <a:endParaRPr lang="fr-FR" altLang="fr-FR" dirty="0"/>
          </a:p>
          <a:p>
            <a:pPr lvl="0" defTabSz="914400" eaLnBrk="0" fontAlgn="base" hangingPunct="0">
              <a:spcBef>
                <a:spcPct val="0"/>
              </a:spcBef>
              <a:spcAft>
                <a:spcPct val="0"/>
              </a:spcAft>
            </a:pPr>
            <a:r>
              <a:rPr lang="fr-FR" altLang="fr-FR" dirty="0"/>
              <a:t>Attention : </a:t>
            </a:r>
          </a:p>
          <a:p>
            <a:pPr marL="285750" lvl="0" indent="-285750" defTabSz="914400" eaLnBrk="0" fontAlgn="base" hangingPunct="0">
              <a:spcBef>
                <a:spcPct val="0"/>
              </a:spcBef>
              <a:spcAft>
                <a:spcPct val="0"/>
              </a:spcAft>
              <a:buFontTx/>
              <a:buChar char="-"/>
            </a:pPr>
            <a:r>
              <a:rPr lang="fr-FR" altLang="fr-FR" dirty="0"/>
              <a:t>Il faut ajuster le dictionnaire des mots retirés : en anglais, « </a:t>
            </a:r>
            <a:r>
              <a:rPr lang="fr-FR" altLang="fr-FR" dirty="0" err="1"/>
              <a:t>again</a:t>
            </a:r>
            <a:r>
              <a:rPr lang="fr-FR" altLang="fr-FR" dirty="0"/>
              <a:t> » est un </a:t>
            </a:r>
            <a:r>
              <a:rPr lang="fr-FR" altLang="fr-FR" dirty="0" err="1"/>
              <a:t>stop_word</a:t>
            </a:r>
            <a:r>
              <a:rPr lang="fr-FR" altLang="fr-FR" dirty="0"/>
              <a:t> ; en français, « les » n’est pas un </a:t>
            </a:r>
            <a:r>
              <a:rPr lang="fr-FR" altLang="fr-FR" dirty="0" err="1"/>
              <a:t>stop_word</a:t>
            </a:r>
            <a:endParaRPr lang="fr-FR" altLang="fr-FR" dirty="0"/>
          </a:p>
          <a:p>
            <a:pPr marL="285750" lvl="0" indent="-285750" defTabSz="914400" eaLnBrk="0" fontAlgn="base" hangingPunct="0">
              <a:spcBef>
                <a:spcPct val="0"/>
              </a:spcBef>
              <a:spcAft>
                <a:spcPct val="0"/>
              </a:spcAft>
              <a:buFontTx/>
              <a:buChar char="-"/>
            </a:pPr>
            <a:r>
              <a:rPr lang="fr-FR" altLang="fr-FR" dirty="0"/>
              <a:t>Parfois utile : « to </a:t>
            </a:r>
            <a:r>
              <a:rPr lang="fr-FR" altLang="fr-FR" dirty="0" err="1"/>
              <a:t>be</a:t>
            </a:r>
            <a:r>
              <a:rPr lang="fr-FR" altLang="fr-FR" dirty="0"/>
              <a:t> or not to </a:t>
            </a:r>
            <a:r>
              <a:rPr lang="fr-FR" altLang="fr-FR" dirty="0" err="1"/>
              <a:t>be</a:t>
            </a:r>
            <a:r>
              <a:rPr lang="fr-FR" altLang="fr-FR" dirty="0"/>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dirty="0"/>
          </a:p>
        </p:txBody>
      </p:sp>
      <p:sp>
        <p:nvSpPr>
          <p:cNvPr id="6" name="Espace réservé du numéro de diapositive 5">
            <a:extLst>
              <a:ext uri="{FF2B5EF4-FFF2-40B4-BE49-F238E27FC236}">
                <a16:creationId xmlns:a16="http://schemas.microsoft.com/office/drawing/2014/main" id="{9DED6BAA-E006-44D8-813D-C5BD1238F709}"/>
              </a:ext>
            </a:extLst>
          </p:cNvPr>
          <p:cNvSpPr>
            <a:spLocks noGrp="1"/>
          </p:cNvSpPr>
          <p:nvPr>
            <p:ph type="sldNum" sz="quarter" idx="12"/>
          </p:nvPr>
        </p:nvSpPr>
        <p:spPr/>
        <p:txBody>
          <a:bodyPr/>
          <a:lstStyle/>
          <a:p>
            <a:fld id="{8452B741-BA8A-465F-B1E8-35B6000A97B0}" type="slidenum">
              <a:rPr lang="fr-FR" smtClean="0"/>
              <a:t>9</a:t>
            </a:fld>
            <a:endParaRPr lang="fr-FR"/>
          </a:p>
        </p:txBody>
      </p:sp>
      <p:pic>
        <p:nvPicPr>
          <p:cNvPr id="7" name="Image 6">
            <a:extLst>
              <a:ext uri="{FF2B5EF4-FFF2-40B4-BE49-F238E27FC236}">
                <a16:creationId xmlns:a16="http://schemas.microsoft.com/office/drawing/2014/main" id="{BF02F4D6-F5D5-4BDC-B312-8D988676A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015" y="969965"/>
            <a:ext cx="8280000" cy="4918070"/>
          </a:xfrm>
          <a:prstGeom prst="rect">
            <a:avLst/>
          </a:prstGeom>
        </p:spPr>
      </p:pic>
      <p:sp>
        <p:nvSpPr>
          <p:cNvPr id="9" name="ZoneTexte 8">
            <a:extLst>
              <a:ext uri="{FF2B5EF4-FFF2-40B4-BE49-F238E27FC236}">
                <a16:creationId xmlns:a16="http://schemas.microsoft.com/office/drawing/2014/main" id="{4C43F6EB-53AC-4DAB-8A7A-A8E8EACE6987}"/>
              </a:ext>
            </a:extLst>
          </p:cNvPr>
          <p:cNvSpPr txBox="1"/>
          <p:nvPr/>
        </p:nvSpPr>
        <p:spPr>
          <a:xfrm>
            <a:off x="11201400" y="6404073"/>
            <a:ext cx="401072" cy="276999"/>
          </a:xfrm>
          <a:prstGeom prst="rect">
            <a:avLst/>
          </a:prstGeom>
          <a:noFill/>
        </p:spPr>
        <p:txBody>
          <a:bodyPr wrap="none" rtlCol="0">
            <a:spAutoFit/>
          </a:bodyPr>
          <a:lstStyle/>
          <a:p>
            <a:r>
              <a:rPr lang="fr-FR" sz="1200" dirty="0">
                <a:solidFill>
                  <a:schemeClr val="bg1">
                    <a:lumMod val="50000"/>
                  </a:schemeClr>
                </a:solidFill>
              </a:rPr>
              <a:t>/34</a:t>
            </a:r>
          </a:p>
        </p:txBody>
      </p:sp>
    </p:spTree>
    <p:extLst>
      <p:ext uri="{BB962C8B-B14F-4D97-AF65-F5344CB8AC3E}">
        <p14:creationId xmlns:p14="http://schemas.microsoft.com/office/powerpoint/2010/main" val="3958938425"/>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2403</TotalTime>
  <Words>1628</Words>
  <Application>Microsoft Office PowerPoint</Application>
  <PresentationFormat>Grand écran</PresentationFormat>
  <Paragraphs>306</Paragraphs>
  <Slides>34</Slides>
  <Notes>12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34</vt:i4>
      </vt:variant>
    </vt:vector>
  </HeadingPairs>
  <TitlesOfParts>
    <vt:vector size="40" baseType="lpstr">
      <vt:lpstr>Arial</vt:lpstr>
      <vt:lpstr>Calibri</vt:lpstr>
      <vt:lpstr>Calibri Light</vt:lpstr>
      <vt:lpstr>Courier New</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Mehdi Miah</dc:creator>
  <cp:lastModifiedBy>Mehdi Miah</cp:lastModifiedBy>
  <cp:revision>91</cp:revision>
  <dcterms:created xsi:type="dcterms:W3CDTF">2018-02-07T01:36:36Z</dcterms:created>
  <dcterms:modified xsi:type="dcterms:W3CDTF">2018-02-22T06:22:25Z</dcterms:modified>
</cp:coreProperties>
</file>